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5" r:id="rId2"/>
    <p:sldMasterId id="2147483668" r:id="rId3"/>
    <p:sldMasterId id="2147483686" r:id="rId4"/>
    <p:sldMasterId id="2147483692" r:id="rId5"/>
    <p:sldMasterId id="2147483694" r:id="rId6"/>
  </p:sldMasterIdLst>
  <p:notesMasterIdLst>
    <p:notesMasterId r:id="rId22"/>
  </p:notesMasterIdLst>
  <p:handoutMasterIdLst>
    <p:handoutMasterId r:id="rId23"/>
  </p:handoutMasterIdLst>
  <p:sldIdLst>
    <p:sldId id="325" r:id="rId7"/>
    <p:sldId id="354" r:id="rId8"/>
    <p:sldId id="336" r:id="rId9"/>
    <p:sldId id="342" r:id="rId10"/>
    <p:sldId id="343" r:id="rId11"/>
    <p:sldId id="341" r:id="rId12"/>
    <p:sldId id="344" r:id="rId13"/>
    <p:sldId id="346" r:id="rId14"/>
    <p:sldId id="345" r:id="rId15"/>
    <p:sldId id="347" r:id="rId16"/>
    <p:sldId id="349" r:id="rId17"/>
    <p:sldId id="348" r:id="rId18"/>
    <p:sldId id="350" r:id="rId19"/>
    <p:sldId id="351" r:id="rId20"/>
    <p:sldId id="352" r:id="rId21"/>
  </p:sldIdLst>
  <p:sldSz cx="9144000" cy="6858000" type="letter"/>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30001D-6513-EB68-09DD-B81875C14070}" name="Felipe Mcrostie Bustamante" initials="FMB" userId="S::fmcrostie@sence.cl::aa42da62-3145-46b8-ab67-4383ffab4276" providerId="AD"/>
  <p188:author id="{600E166A-7195-B733-3647-77896A1123DA}" name="Domingo Andrés Claps Arenas" initials="DACA" userId="S::dclaps@sence.cl::87e41fad-db11-4a76-9fa5-2ee653184fd4" providerId="AD"/>
  <p188:author id="{900E8FBB-EEDB-8BCF-1173-EEB1BCF4D8DA}" name="Sebastian Vera Toledo" initials="SVT" userId="S::sverat@sence.cl::c4a7e4ac-e570-48c9-8ceb-af1838fc7d8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elia Bezard Foschino" initials="ABF" lastIdx="14" clrIdx="0">
    <p:extLst>
      <p:ext uri="{19B8F6BF-5375-455C-9EA6-DF929625EA0E}">
        <p15:presenceInfo xmlns:p15="http://schemas.microsoft.com/office/powerpoint/2012/main" userId="Amelia Bezard Foschi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7EEF"/>
    <a:srgbClr val="A5A5A5"/>
    <a:srgbClr val="F5AB0F"/>
    <a:srgbClr val="339CB4"/>
    <a:srgbClr val="8FC9D6"/>
    <a:srgbClr val="F9CA68"/>
    <a:srgbClr val="FF4747"/>
    <a:srgbClr val="248F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40" autoAdjust="0"/>
    <p:restoredTop sz="95226" autoAdjust="0"/>
  </p:normalViewPr>
  <p:slideViewPr>
    <p:cSldViewPr snapToGrid="0">
      <p:cViewPr varScale="1">
        <p:scale>
          <a:sx n="62" d="100"/>
          <a:sy n="62" d="100"/>
        </p:scale>
        <p:origin x="1740" y="5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072"/>
    </p:cViewPr>
  </p:sorterViewPr>
  <p:notesViewPr>
    <p:cSldViewPr snapToGrid="0" showGuides="1">
      <p:cViewPr varScale="1">
        <p:scale>
          <a:sx n="86" d="100"/>
          <a:sy n="86" d="100"/>
        </p:scale>
        <p:origin x="2088"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Maule</c:v>
          </c:tx>
          <c:spPr>
            <a:ln w="28575" cap="rnd">
              <a:solidFill>
                <a:schemeClr val="accent1"/>
              </a:solidFill>
              <a:round/>
            </a:ln>
            <a:effectLst/>
          </c:spPr>
          <c:marker>
            <c:symbol val="none"/>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55-4B80-9ECB-7B4E1A2475F1}"/>
                </c:ext>
              </c:extLst>
            </c:dLbl>
            <c:dLbl>
              <c:idx val="19"/>
              <c:layout>
                <c:manualLayout>
                  <c:x val="-2.9736997752879166E-2"/>
                  <c:y val="3.52898660165267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55-4B80-9ECB-7B4E1A2475F1}"/>
                </c:ext>
              </c:extLst>
            </c:dLbl>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55-4B80-9ECB-7B4E1A2475F1}"/>
                </c:ext>
              </c:extLst>
            </c:dLbl>
            <c:dLbl>
              <c:idx val="4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55-4B80-9ECB-7B4E1A2475F1}"/>
                </c:ext>
              </c:extLst>
            </c:dLbl>
            <c:dLbl>
              <c:idx val="55"/>
              <c:layout>
                <c:manualLayout>
                  <c:x val="-5.3263828741745194E-3"/>
                  <c:y val="3.04794711203896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55-4B80-9ECB-7B4E1A2475F1}"/>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339CB4"/>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Ocup!$A$3:$B$58</c:f>
              <c:multiLvlStrCache>
                <c:ptCount val="56"/>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pt idx="53">
                    <c:v>May - Jul</c:v>
                  </c:pt>
                  <c:pt idx="54">
                    <c:v>Jun - Ago</c:v>
                  </c:pt>
                  <c:pt idx="55">
                    <c:v>Jul - Sep</c:v>
                  </c:pt>
                </c:lvl>
                <c:lvl>
                  <c:pt idx="0">
                    <c:v>2019</c:v>
                  </c:pt>
                  <c:pt idx="12">
                    <c:v>2020</c:v>
                  </c:pt>
                  <c:pt idx="24">
                    <c:v>2021</c:v>
                  </c:pt>
                  <c:pt idx="36">
                    <c:v>2022</c:v>
                  </c:pt>
                  <c:pt idx="48">
                    <c:v>2023</c:v>
                  </c:pt>
                </c:lvl>
              </c:multiLvlStrCache>
            </c:multiLvlStrRef>
          </c:cat>
          <c:val>
            <c:numRef>
              <c:f>Ocup!$G$3:$G$58</c:f>
              <c:numCache>
                <c:formatCode>#,##0.0</c:formatCode>
                <c:ptCount val="56"/>
                <c:pt idx="0">
                  <c:v>59.5</c:v>
                </c:pt>
                <c:pt idx="1">
                  <c:v>58.300000000000004</c:v>
                </c:pt>
                <c:pt idx="2">
                  <c:v>58</c:v>
                </c:pt>
                <c:pt idx="3">
                  <c:v>56.300000000000004</c:v>
                </c:pt>
                <c:pt idx="4">
                  <c:v>54.900000000000006</c:v>
                </c:pt>
                <c:pt idx="5">
                  <c:v>54.2</c:v>
                </c:pt>
                <c:pt idx="6">
                  <c:v>54.900000000000006</c:v>
                </c:pt>
                <c:pt idx="7">
                  <c:v>54.900000000000006</c:v>
                </c:pt>
                <c:pt idx="8">
                  <c:v>54.7</c:v>
                </c:pt>
                <c:pt idx="9">
                  <c:v>55.5</c:v>
                </c:pt>
                <c:pt idx="10">
                  <c:v>58.1</c:v>
                </c:pt>
                <c:pt idx="11">
                  <c:v>59.2</c:v>
                </c:pt>
                <c:pt idx="12">
                  <c:v>59.2</c:v>
                </c:pt>
                <c:pt idx="13">
                  <c:v>58.6</c:v>
                </c:pt>
                <c:pt idx="14">
                  <c:v>54.6</c:v>
                </c:pt>
                <c:pt idx="15">
                  <c:v>47.6</c:v>
                </c:pt>
                <c:pt idx="16">
                  <c:v>43.800000000000004</c:v>
                </c:pt>
                <c:pt idx="17">
                  <c:v>42.900000000000006</c:v>
                </c:pt>
                <c:pt idx="18">
                  <c:v>44.900000000000006</c:v>
                </c:pt>
                <c:pt idx="19">
                  <c:v>46.300000000000004</c:v>
                </c:pt>
                <c:pt idx="20">
                  <c:v>47.900000000000006</c:v>
                </c:pt>
                <c:pt idx="21">
                  <c:v>49.800000000000004</c:v>
                </c:pt>
                <c:pt idx="22">
                  <c:v>51.800000000000004</c:v>
                </c:pt>
                <c:pt idx="23">
                  <c:v>51.300000000000004</c:v>
                </c:pt>
                <c:pt idx="24">
                  <c:v>50.5</c:v>
                </c:pt>
                <c:pt idx="25">
                  <c:v>49.400000000000006</c:v>
                </c:pt>
                <c:pt idx="26">
                  <c:v>48.900000000000006</c:v>
                </c:pt>
                <c:pt idx="27">
                  <c:v>47.800000000000004</c:v>
                </c:pt>
                <c:pt idx="28">
                  <c:v>46.5</c:v>
                </c:pt>
                <c:pt idx="29">
                  <c:v>46.7</c:v>
                </c:pt>
                <c:pt idx="30">
                  <c:v>47.6</c:v>
                </c:pt>
                <c:pt idx="31">
                  <c:v>48.900000000000006</c:v>
                </c:pt>
                <c:pt idx="32">
                  <c:v>49.800000000000004</c:v>
                </c:pt>
                <c:pt idx="33">
                  <c:v>50.7</c:v>
                </c:pt>
                <c:pt idx="34">
                  <c:v>52.800000000000004</c:v>
                </c:pt>
                <c:pt idx="35">
                  <c:v>53.7</c:v>
                </c:pt>
                <c:pt idx="36">
                  <c:v>54.300000000000004</c:v>
                </c:pt>
                <c:pt idx="37">
                  <c:v>53.800000000000004</c:v>
                </c:pt>
                <c:pt idx="38">
                  <c:v>53.6</c:v>
                </c:pt>
                <c:pt idx="39">
                  <c:v>53.5</c:v>
                </c:pt>
                <c:pt idx="40">
                  <c:v>51.800000000000004</c:v>
                </c:pt>
                <c:pt idx="41">
                  <c:v>51.1</c:v>
                </c:pt>
                <c:pt idx="42">
                  <c:v>50.6</c:v>
                </c:pt>
                <c:pt idx="43">
                  <c:v>50.6</c:v>
                </c:pt>
                <c:pt idx="44">
                  <c:v>50.5</c:v>
                </c:pt>
                <c:pt idx="45">
                  <c:v>51.400000000000006</c:v>
                </c:pt>
                <c:pt idx="46">
                  <c:v>54</c:v>
                </c:pt>
                <c:pt idx="47">
                  <c:v>55.800000000000004</c:v>
                </c:pt>
                <c:pt idx="48">
                  <c:v>56</c:v>
                </c:pt>
                <c:pt idx="49">
                  <c:v>54.900000000000006</c:v>
                </c:pt>
                <c:pt idx="50">
                  <c:v>53.5</c:v>
                </c:pt>
                <c:pt idx="51">
                  <c:v>53</c:v>
                </c:pt>
                <c:pt idx="52">
                  <c:v>51.7</c:v>
                </c:pt>
                <c:pt idx="53">
                  <c:v>51.900000000000006</c:v>
                </c:pt>
                <c:pt idx="54">
                  <c:v>52.1</c:v>
                </c:pt>
                <c:pt idx="55">
                  <c:v>52.800000000000004</c:v>
                </c:pt>
              </c:numCache>
            </c:numRef>
          </c:val>
          <c:smooth val="0"/>
          <c:extLst>
            <c:ext xmlns:c16="http://schemas.microsoft.com/office/drawing/2014/chart" uri="{C3380CC4-5D6E-409C-BE32-E72D297353CC}">
              <c16:uniqueId val="{00000005-A955-4B80-9ECB-7B4E1A2475F1}"/>
            </c:ext>
          </c:extLst>
        </c:ser>
        <c:ser>
          <c:idx val="1"/>
          <c:order val="1"/>
          <c:tx>
            <c:v>País</c:v>
          </c:tx>
          <c:spPr>
            <a:ln w="28575" cap="rnd">
              <a:solidFill>
                <a:schemeClr val="accent2"/>
              </a:solidFill>
              <a:round/>
            </a:ln>
            <a:effectLst/>
          </c:spPr>
          <c:marker>
            <c:symbol val="none"/>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55-4B80-9ECB-7B4E1A2475F1}"/>
                </c:ext>
              </c:extLst>
            </c:dLbl>
            <c:dLbl>
              <c:idx val="19"/>
              <c:layout>
                <c:manualLayout>
                  <c:x val="-5.367003263669088E-2"/>
                  <c:y val="-7.43133616690759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55-4B80-9ECB-7B4E1A2475F1}"/>
                </c:ext>
              </c:extLst>
            </c:dLbl>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55-4B80-9ECB-7B4E1A2475F1}"/>
                </c:ext>
              </c:extLst>
            </c:dLbl>
            <c:dLbl>
              <c:idx val="4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955-4B80-9ECB-7B4E1A2475F1}"/>
                </c:ext>
              </c:extLst>
            </c:dLbl>
            <c:dLbl>
              <c:idx val="5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955-4B80-9ECB-7B4E1A2475F1}"/>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F5AB0F"/>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Ocup!$A$3:$B$58</c:f>
              <c:multiLvlStrCache>
                <c:ptCount val="56"/>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pt idx="53">
                    <c:v>May - Jul</c:v>
                  </c:pt>
                  <c:pt idx="54">
                    <c:v>Jun - Ago</c:v>
                  </c:pt>
                  <c:pt idx="55">
                    <c:v>Jul - Sep</c:v>
                  </c:pt>
                </c:lvl>
                <c:lvl>
                  <c:pt idx="0">
                    <c:v>2019</c:v>
                  </c:pt>
                  <c:pt idx="12">
                    <c:v>2020</c:v>
                  </c:pt>
                  <c:pt idx="24">
                    <c:v>2021</c:v>
                  </c:pt>
                  <c:pt idx="36">
                    <c:v>2022</c:v>
                  </c:pt>
                  <c:pt idx="48">
                    <c:v>2023</c:v>
                  </c:pt>
                </c:lvl>
              </c:multiLvlStrCache>
            </c:multiLvlStrRef>
          </c:cat>
          <c:val>
            <c:numRef>
              <c:f>Ocup!$T$3:$T$58</c:f>
              <c:numCache>
                <c:formatCode>#,##0.0</c:formatCode>
                <c:ptCount val="56"/>
                <c:pt idx="0">
                  <c:v>58.5</c:v>
                </c:pt>
                <c:pt idx="1">
                  <c:v>58.2</c:v>
                </c:pt>
                <c:pt idx="2">
                  <c:v>58.300000000000004</c:v>
                </c:pt>
                <c:pt idx="3">
                  <c:v>58.2</c:v>
                </c:pt>
                <c:pt idx="4">
                  <c:v>58.1</c:v>
                </c:pt>
                <c:pt idx="5">
                  <c:v>57.900000000000006</c:v>
                </c:pt>
                <c:pt idx="6">
                  <c:v>57.900000000000006</c:v>
                </c:pt>
                <c:pt idx="7">
                  <c:v>58.300000000000004</c:v>
                </c:pt>
                <c:pt idx="8">
                  <c:v>58.2</c:v>
                </c:pt>
                <c:pt idx="9">
                  <c:v>58.400000000000006</c:v>
                </c:pt>
                <c:pt idx="10">
                  <c:v>58.6</c:v>
                </c:pt>
                <c:pt idx="11">
                  <c:v>58.6</c:v>
                </c:pt>
                <c:pt idx="12">
                  <c:v>58.2</c:v>
                </c:pt>
                <c:pt idx="13">
                  <c:v>57.300000000000004</c:v>
                </c:pt>
                <c:pt idx="14">
                  <c:v>52.7</c:v>
                </c:pt>
                <c:pt idx="15">
                  <c:v>47.6</c:v>
                </c:pt>
                <c:pt idx="16">
                  <c:v>45.6</c:v>
                </c:pt>
                <c:pt idx="17">
                  <c:v>45</c:v>
                </c:pt>
                <c:pt idx="18">
                  <c:v>45.7</c:v>
                </c:pt>
                <c:pt idx="19">
                  <c:v>46.800000000000004</c:v>
                </c:pt>
                <c:pt idx="20">
                  <c:v>48.6</c:v>
                </c:pt>
                <c:pt idx="21">
                  <c:v>50.2</c:v>
                </c:pt>
                <c:pt idx="22">
                  <c:v>50.800000000000004</c:v>
                </c:pt>
                <c:pt idx="23">
                  <c:v>51.300000000000004</c:v>
                </c:pt>
                <c:pt idx="24">
                  <c:v>51.6</c:v>
                </c:pt>
                <c:pt idx="25">
                  <c:v>51.400000000000006</c:v>
                </c:pt>
                <c:pt idx="26">
                  <c:v>51.1</c:v>
                </c:pt>
                <c:pt idx="27">
                  <c:v>50.6</c:v>
                </c:pt>
                <c:pt idx="28">
                  <c:v>50.6</c:v>
                </c:pt>
                <c:pt idx="29">
                  <c:v>51.2</c:v>
                </c:pt>
                <c:pt idx="30">
                  <c:v>51.800000000000004</c:v>
                </c:pt>
                <c:pt idx="31">
                  <c:v>52.300000000000004</c:v>
                </c:pt>
                <c:pt idx="32">
                  <c:v>53</c:v>
                </c:pt>
                <c:pt idx="33">
                  <c:v>53.6</c:v>
                </c:pt>
                <c:pt idx="34">
                  <c:v>54.300000000000004</c:v>
                </c:pt>
                <c:pt idx="35">
                  <c:v>54.400000000000006</c:v>
                </c:pt>
                <c:pt idx="36">
                  <c:v>54.7</c:v>
                </c:pt>
                <c:pt idx="37">
                  <c:v>54.900000000000006</c:v>
                </c:pt>
                <c:pt idx="38">
                  <c:v>55.1</c:v>
                </c:pt>
                <c:pt idx="39">
                  <c:v>55.1</c:v>
                </c:pt>
                <c:pt idx="40">
                  <c:v>55</c:v>
                </c:pt>
                <c:pt idx="41">
                  <c:v>55</c:v>
                </c:pt>
                <c:pt idx="42">
                  <c:v>55</c:v>
                </c:pt>
                <c:pt idx="43">
                  <c:v>54.900000000000006</c:v>
                </c:pt>
                <c:pt idx="44">
                  <c:v>55</c:v>
                </c:pt>
                <c:pt idx="45">
                  <c:v>55.1</c:v>
                </c:pt>
                <c:pt idx="46">
                  <c:v>55.5</c:v>
                </c:pt>
                <c:pt idx="47">
                  <c:v>55.800000000000004</c:v>
                </c:pt>
                <c:pt idx="48">
                  <c:v>55.800000000000004</c:v>
                </c:pt>
                <c:pt idx="49">
                  <c:v>55.7</c:v>
                </c:pt>
                <c:pt idx="50">
                  <c:v>55.6</c:v>
                </c:pt>
                <c:pt idx="51">
                  <c:v>55.7</c:v>
                </c:pt>
                <c:pt idx="52">
                  <c:v>55.7</c:v>
                </c:pt>
                <c:pt idx="53">
                  <c:v>55.6</c:v>
                </c:pt>
                <c:pt idx="54">
                  <c:v>55.400000000000006</c:v>
                </c:pt>
                <c:pt idx="55">
                  <c:v>55.5</c:v>
                </c:pt>
              </c:numCache>
            </c:numRef>
          </c:val>
          <c:smooth val="0"/>
          <c:extLst>
            <c:ext xmlns:c16="http://schemas.microsoft.com/office/drawing/2014/chart" uri="{C3380CC4-5D6E-409C-BE32-E72D297353CC}">
              <c16:uniqueId val="{0000000B-A955-4B80-9ECB-7B4E1A2475F1}"/>
            </c:ext>
          </c:extLst>
        </c:ser>
        <c:dLbls>
          <c:dLblPos val="t"/>
          <c:showLegendKey val="0"/>
          <c:showVal val="1"/>
          <c:showCatName val="0"/>
          <c:showSerName val="0"/>
          <c:showPercent val="0"/>
          <c:showBubbleSize val="0"/>
        </c:dLbls>
        <c:smooth val="0"/>
        <c:axId val="681166480"/>
        <c:axId val="681166808"/>
      </c:lineChart>
      <c:catAx>
        <c:axId val="681166480"/>
        <c:scaling>
          <c:orientation val="minMax"/>
        </c:scaling>
        <c:delete val="0"/>
        <c:axPos val="b"/>
        <c:numFmt formatCode="General" sourceLinked="1"/>
        <c:majorTickMark val="none"/>
        <c:minorTickMark val="none"/>
        <c:tickLblPos val="nextTo"/>
        <c:spPr>
          <a:noFill/>
          <a:ln w="6350"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681166808"/>
        <c:crosses val="autoZero"/>
        <c:auto val="1"/>
        <c:lblAlgn val="ctr"/>
        <c:lblOffset val="100"/>
        <c:tickLblSkip val="1"/>
        <c:noMultiLvlLbl val="0"/>
      </c:catAx>
      <c:valAx>
        <c:axId val="681166808"/>
        <c:scaling>
          <c:orientation val="minMax"/>
          <c:min val="40"/>
        </c:scaling>
        <c:delete val="0"/>
        <c:axPos val="l"/>
        <c:title>
          <c:tx>
            <c:rich>
              <a:bodyPr rot="-5400000" spcFirstLastPara="1" vertOverflow="ellipsis" vert="horz" wrap="square" anchor="ctr" anchorCtr="1"/>
              <a:lstStyle/>
              <a:p>
                <a:pPr>
                  <a:defRPr sz="900" b="0" i="0" u="none" strike="noStrike" kern="1200" baseline="0">
                    <a:solidFill>
                      <a:schemeClr val="dk1"/>
                    </a:solidFill>
                    <a:latin typeface="+mn-lt"/>
                    <a:ea typeface="+mn-ea"/>
                    <a:cs typeface="+mn-cs"/>
                  </a:defRPr>
                </a:pPr>
                <a:r>
                  <a:rPr lang="en-US"/>
                  <a:t>Tasa de ocupación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68116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prstDash val="solid"/>
      <a:miter lim="800000"/>
    </a:ln>
    <a:effectLst/>
  </c:spPr>
  <c:txPr>
    <a:bodyPr/>
    <a:lstStyle/>
    <a:p>
      <a:pPr>
        <a:defRPr sz="900">
          <a:solidFill>
            <a:schemeClr val="dk1"/>
          </a:solidFill>
          <a:latin typeface="+mn-lt"/>
          <a:ea typeface="+mn-ea"/>
          <a:cs typeface="+mn-cs"/>
        </a:defRPr>
      </a:pPr>
      <a:endParaRPr lang="es-CL"/>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675296655879181E-2"/>
          <c:y val="0.14750696785507364"/>
          <c:w val="0.92464940668824169"/>
          <c:h val="0.65668970642634594"/>
        </c:manualLayout>
      </c:layout>
      <c:barChart>
        <c:barDir val="col"/>
        <c:grouping val="clustered"/>
        <c:varyColors val="0"/>
        <c:ser>
          <c:idx val="4"/>
          <c:order val="0"/>
          <c:tx>
            <c:v>Trimestre JAS 2019</c:v>
          </c:tx>
          <c:spPr>
            <a:solidFill>
              <a:srgbClr val="FF4747"/>
            </a:solidFill>
            <a:ln>
              <a:noFill/>
            </a:ln>
            <a:effectLst/>
          </c:spPr>
          <c:invertIfNegative val="0"/>
          <c:dLbls>
            <c:spPr>
              <a:noFill/>
              <a:ln>
                <a:noFill/>
              </a:ln>
              <a:effectLst/>
            </c:spPr>
            <c:txPr>
              <a:bodyPr rot="-5400000" spcFirstLastPara="1" vertOverflow="ellipsis" wrap="square" anchor="ctr" anchorCtr="1"/>
              <a:lstStyle/>
              <a:p>
                <a:pPr>
                  <a:defRPr lang="en-US" sz="1000" b="1" i="0" u="none" strike="noStrike" kern="1200" baseline="0">
                    <a:solidFill>
                      <a:srgbClr val="FF4747"/>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Gráfico_cat!$E$1:$G$1</c:f>
              <c:strCache>
                <c:ptCount val="3"/>
                <c:pt idx="0">
                  <c:v>Asalariado privado</c:v>
                </c:pt>
                <c:pt idx="1">
                  <c:v>Asalariado público</c:v>
                </c:pt>
                <c:pt idx="2">
                  <c:v>Servicio doméstico</c:v>
                </c:pt>
              </c:strCache>
            </c:strRef>
          </c:cat>
          <c:val>
            <c:numRef>
              <c:f>Gráfico_cat!$E$10:$G$10</c:f>
              <c:numCache>
                <c:formatCode>#,##0_ ;\-#,##0\ </c:formatCode>
                <c:ptCount val="3"/>
                <c:pt idx="0">
                  <c:v>275240.28125</c:v>
                </c:pt>
                <c:pt idx="1">
                  <c:v>71809.359375</c:v>
                </c:pt>
                <c:pt idx="2">
                  <c:v>22726.435546875</c:v>
                </c:pt>
              </c:numCache>
            </c:numRef>
          </c:val>
          <c:extLst>
            <c:ext xmlns:c16="http://schemas.microsoft.com/office/drawing/2014/chart" uri="{C3380CC4-5D6E-409C-BE32-E72D297353CC}">
              <c16:uniqueId val="{00000000-807E-429A-8145-09F92014910E}"/>
            </c:ext>
          </c:extLst>
        </c:ser>
        <c:ser>
          <c:idx val="0"/>
          <c:order val="1"/>
          <c:tx>
            <c:v>Trimestre JAS 2020</c:v>
          </c:tx>
          <c:spPr>
            <a:solidFill>
              <a:srgbClr val="8FC9D6"/>
            </a:solidFill>
            <a:ln>
              <a:noFill/>
            </a:ln>
            <a:effectLst/>
          </c:spPr>
          <c:invertIfNegative val="0"/>
          <c:dLbls>
            <c:numFmt formatCode="#,##0" sourceLinked="0"/>
            <c:spPr>
              <a:noFill/>
              <a:ln>
                <a:noFill/>
              </a:ln>
              <a:effectLst/>
            </c:spPr>
            <c:txPr>
              <a:bodyPr rot="-5400000" spcFirstLastPara="1" vertOverflow="ellipsis" wrap="square" anchor="ctr" anchorCtr="1"/>
              <a:lstStyle/>
              <a:p>
                <a:pPr>
                  <a:defRPr lang="en-US" sz="1000" b="1" i="0" u="none" strike="noStrike" kern="1200" baseline="0">
                    <a:solidFill>
                      <a:srgbClr val="8FC9D6"/>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Gráfico_cat!$E$1:$G$1</c:f>
              <c:strCache>
                <c:ptCount val="3"/>
                <c:pt idx="0">
                  <c:v>Asalariado privado</c:v>
                </c:pt>
                <c:pt idx="1">
                  <c:v>Asalariado público</c:v>
                </c:pt>
                <c:pt idx="2">
                  <c:v>Servicio doméstico</c:v>
                </c:pt>
              </c:strCache>
            </c:strRef>
          </c:cat>
          <c:val>
            <c:numRef>
              <c:f>Gráfico_cat!$E$22:$G$22</c:f>
              <c:numCache>
                <c:formatCode>#,##0_ ;\-#,##0\ </c:formatCode>
                <c:ptCount val="3"/>
                <c:pt idx="0">
                  <c:v>249392.71875</c:v>
                </c:pt>
                <c:pt idx="1">
                  <c:v>66795.625</c:v>
                </c:pt>
                <c:pt idx="2">
                  <c:v>11033.8076171875</c:v>
                </c:pt>
              </c:numCache>
            </c:numRef>
          </c:val>
          <c:extLst>
            <c:ext xmlns:c16="http://schemas.microsoft.com/office/drawing/2014/chart" uri="{C3380CC4-5D6E-409C-BE32-E72D297353CC}">
              <c16:uniqueId val="{00000001-807E-429A-8145-09F92014910E}"/>
            </c:ext>
          </c:extLst>
        </c:ser>
        <c:ser>
          <c:idx val="1"/>
          <c:order val="2"/>
          <c:tx>
            <c:v>Trimestre JAS 2021</c:v>
          </c:tx>
          <c:spPr>
            <a:solidFill>
              <a:srgbClr val="339CB4"/>
            </a:solidFill>
            <a:ln>
              <a:noFill/>
            </a:ln>
            <a:effectLst/>
          </c:spPr>
          <c:invertIfNegative val="0"/>
          <c:dLbls>
            <c:numFmt formatCode="#,##0" sourceLinked="0"/>
            <c:spPr>
              <a:noFill/>
              <a:ln>
                <a:noFill/>
              </a:ln>
              <a:effectLst/>
            </c:spPr>
            <c:txPr>
              <a:bodyPr rot="-5400000" spcFirstLastPara="1" vertOverflow="ellipsis" wrap="square" anchor="ctr" anchorCtr="1"/>
              <a:lstStyle/>
              <a:p>
                <a:pPr>
                  <a:defRPr lang="en-US" sz="1000" b="1" i="0" u="none" strike="noStrike" kern="1200" baseline="0">
                    <a:solidFill>
                      <a:srgbClr val="339CB4"/>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Gráfico_cat!$E$1:$G$1</c:f>
              <c:strCache>
                <c:ptCount val="3"/>
                <c:pt idx="0">
                  <c:v>Asalariado privado</c:v>
                </c:pt>
                <c:pt idx="1">
                  <c:v>Asalariado público</c:v>
                </c:pt>
                <c:pt idx="2">
                  <c:v>Servicio doméstico</c:v>
                </c:pt>
              </c:strCache>
            </c:strRef>
          </c:cat>
          <c:val>
            <c:numRef>
              <c:f>Gráfico_cat!$E$34:$G$34</c:f>
              <c:numCache>
                <c:formatCode>#,##0_ ;\-#,##0\ </c:formatCode>
                <c:ptCount val="3"/>
                <c:pt idx="0">
                  <c:v>264845.625</c:v>
                </c:pt>
                <c:pt idx="1">
                  <c:v>63272.0234375</c:v>
                </c:pt>
                <c:pt idx="2">
                  <c:v>14512.6259765625</c:v>
                </c:pt>
              </c:numCache>
            </c:numRef>
          </c:val>
          <c:extLst>
            <c:ext xmlns:c16="http://schemas.microsoft.com/office/drawing/2014/chart" uri="{C3380CC4-5D6E-409C-BE32-E72D297353CC}">
              <c16:uniqueId val="{00000002-807E-429A-8145-09F92014910E}"/>
            </c:ext>
          </c:extLst>
        </c:ser>
        <c:ser>
          <c:idx val="2"/>
          <c:order val="3"/>
          <c:tx>
            <c:v>Trimestre JAS 2022</c:v>
          </c:tx>
          <c:spPr>
            <a:solidFill>
              <a:srgbClr val="F9CA68"/>
            </a:solidFill>
            <a:ln>
              <a:noFill/>
            </a:ln>
            <a:effectLst/>
          </c:spPr>
          <c:invertIfNegative val="0"/>
          <c:dLbls>
            <c:numFmt formatCode="#,##0" sourceLinked="0"/>
            <c:spPr>
              <a:noFill/>
              <a:ln>
                <a:noFill/>
              </a:ln>
              <a:effectLst/>
            </c:spPr>
            <c:txPr>
              <a:bodyPr rot="-5400000" spcFirstLastPara="1" vertOverflow="ellipsis" wrap="square" anchor="ctr" anchorCtr="1"/>
              <a:lstStyle/>
              <a:p>
                <a:pPr>
                  <a:defRPr lang="en-US" sz="1000" b="1" i="0" u="none" strike="noStrike" kern="1200" baseline="0">
                    <a:solidFill>
                      <a:srgbClr val="F9CA68"/>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Gráfico_cat!$E$1:$G$1</c:f>
              <c:strCache>
                <c:ptCount val="3"/>
                <c:pt idx="0">
                  <c:v>Asalariado privado</c:v>
                </c:pt>
                <c:pt idx="1">
                  <c:v>Asalariado público</c:v>
                </c:pt>
                <c:pt idx="2">
                  <c:v>Servicio doméstico</c:v>
                </c:pt>
              </c:strCache>
            </c:strRef>
          </c:cat>
          <c:val>
            <c:numRef>
              <c:f>Gráfico_cat!$E$46:$G$46</c:f>
              <c:numCache>
                <c:formatCode>#,##0_ ;\-#,##0\ </c:formatCode>
                <c:ptCount val="3"/>
                <c:pt idx="0">
                  <c:v>271504.34375</c:v>
                </c:pt>
                <c:pt idx="1">
                  <c:v>66747.34375</c:v>
                </c:pt>
                <c:pt idx="2">
                  <c:v>13465.546875</c:v>
                </c:pt>
              </c:numCache>
            </c:numRef>
          </c:val>
          <c:extLst>
            <c:ext xmlns:c16="http://schemas.microsoft.com/office/drawing/2014/chart" uri="{C3380CC4-5D6E-409C-BE32-E72D297353CC}">
              <c16:uniqueId val="{00000003-807E-429A-8145-09F92014910E}"/>
            </c:ext>
          </c:extLst>
        </c:ser>
        <c:ser>
          <c:idx val="3"/>
          <c:order val="4"/>
          <c:tx>
            <c:v>Trimestre JAS 2023</c:v>
          </c:tx>
          <c:spPr>
            <a:solidFill>
              <a:srgbClr val="F5AB0F"/>
            </a:solidFill>
            <a:ln>
              <a:noFill/>
            </a:ln>
            <a:effectLst/>
          </c:spPr>
          <c:invertIfNegative val="0"/>
          <c:dLbls>
            <c:numFmt formatCode="#,##0" sourceLinked="0"/>
            <c:spPr>
              <a:noFill/>
              <a:ln>
                <a:noFill/>
              </a:ln>
              <a:effectLst/>
            </c:spPr>
            <c:txPr>
              <a:bodyPr rot="-5400000" spcFirstLastPara="1" vertOverflow="ellipsis" wrap="square" anchor="ctr" anchorCtr="1"/>
              <a:lstStyle/>
              <a:p>
                <a:pPr>
                  <a:defRPr lang="en-US" sz="1000" b="1" i="0" u="none" strike="noStrike" kern="1200" baseline="0">
                    <a:solidFill>
                      <a:srgbClr val="F5AB0F"/>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Gráfico_cat!$E$1:$G$1</c:f>
              <c:strCache>
                <c:ptCount val="3"/>
                <c:pt idx="0">
                  <c:v>Asalariado privado</c:v>
                </c:pt>
                <c:pt idx="1">
                  <c:v>Asalariado público</c:v>
                </c:pt>
                <c:pt idx="2">
                  <c:v>Servicio doméstico</c:v>
                </c:pt>
              </c:strCache>
            </c:strRef>
          </c:cat>
          <c:val>
            <c:numRef>
              <c:f>Gráfico_cat!$E$58:$G$58</c:f>
              <c:numCache>
                <c:formatCode>#,##0_ ;\-#,##0\ </c:formatCode>
                <c:ptCount val="3"/>
                <c:pt idx="0">
                  <c:v>277009.625</c:v>
                </c:pt>
                <c:pt idx="1">
                  <c:v>75700.0625</c:v>
                </c:pt>
                <c:pt idx="2">
                  <c:v>14034.677734375</c:v>
                </c:pt>
              </c:numCache>
            </c:numRef>
          </c:val>
          <c:extLst>
            <c:ext xmlns:c16="http://schemas.microsoft.com/office/drawing/2014/chart" uri="{C3380CC4-5D6E-409C-BE32-E72D297353CC}">
              <c16:uniqueId val="{00000004-807E-429A-8145-09F92014910E}"/>
            </c:ext>
          </c:extLst>
        </c:ser>
        <c:dLbls>
          <c:dLblPos val="outEnd"/>
          <c:showLegendKey val="0"/>
          <c:showVal val="1"/>
          <c:showCatName val="0"/>
          <c:showSerName val="0"/>
          <c:showPercent val="0"/>
          <c:showBubbleSize val="0"/>
        </c:dLbls>
        <c:gapWidth val="219"/>
        <c:overlap val="-27"/>
        <c:axId val="483574472"/>
        <c:axId val="483574800"/>
        <c:extLst/>
      </c:barChart>
      <c:catAx>
        <c:axId val="483574472"/>
        <c:scaling>
          <c:orientation val="minMax"/>
        </c:scaling>
        <c:delete val="0"/>
        <c:axPos val="b"/>
        <c:numFmt formatCode="General" sourceLinked="1"/>
        <c:majorTickMark val="none"/>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dk1"/>
                </a:solidFill>
                <a:latin typeface="+mn-lt"/>
                <a:ea typeface="+mn-ea"/>
                <a:cs typeface="+mn-cs"/>
              </a:defRPr>
            </a:pPr>
            <a:endParaRPr lang="es-CL"/>
          </a:p>
        </c:txPr>
        <c:crossAx val="483574800"/>
        <c:crosses val="autoZero"/>
        <c:auto val="1"/>
        <c:lblAlgn val="ctr"/>
        <c:lblOffset val="100"/>
        <c:noMultiLvlLbl val="0"/>
      </c:catAx>
      <c:valAx>
        <c:axId val="483574800"/>
        <c:scaling>
          <c:orientation val="minMax"/>
        </c:scaling>
        <c:delete val="1"/>
        <c:axPos val="l"/>
        <c:numFmt formatCode="#,##0_ ;\-#,##0\ " sourceLinked="1"/>
        <c:majorTickMark val="none"/>
        <c:minorTickMark val="none"/>
        <c:tickLblPos val="nextTo"/>
        <c:crossAx val="483574472"/>
        <c:crosses val="autoZero"/>
        <c:crossBetween val="between"/>
      </c:valAx>
      <c:spPr>
        <a:noFill/>
        <a:ln>
          <a:noFill/>
        </a:ln>
        <a:effectLst/>
      </c:spPr>
    </c:plotArea>
    <c:legend>
      <c:legendPos val="b"/>
      <c:layout>
        <c:manualLayout>
          <c:xMode val="edge"/>
          <c:yMode val="edge"/>
          <c:x val="0.35449149361793608"/>
          <c:y val="2.2822055664919655E-2"/>
          <c:w val="0.64550850638206403"/>
          <c:h val="0.18443649501284648"/>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dk1"/>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miter lim="800000"/>
    </a:ln>
    <a:effectLst/>
  </c:spPr>
  <c:txPr>
    <a:bodyPr/>
    <a:lstStyle/>
    <a:p>
      <a:pPr>
        <a:defRPr lang="en-US" sz="1000" b="0" i="0" u="none" strike="noStrike" kern="1200" baseline="0">
          <a:solidFill>
            <a:schemeClr val="dk1"/>
          </a:solidFill>
          <a:latin typeface="+mn-lt"/>
          <a:ea typeface="+mn-ea"/>
          <a:cs typeface="+mn-cs"/>
        </a:defRPr>
      </a:pPr>
      <a:endParaRPr lang="es-CL"/>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40795158921635"/>
          <c:y val="4.8586454152228981E-2"/>
          <c:w val="0.85946076128458293"/>
          <c:h val="0.59877813936487023"/>
        </c:manualLayout>
      </c:layout>
      <c:lineChart>
        <c:grouping val="standard"/>
        <c:varyColors val="0"/>
        <c:ser>
          <c:idx val="0"/>
          <c:order val="0"/>
          <c:tx>
            <c:v>Maule</c:v>
          </c:tx>
          <c:spPr>
            <a:ln w="28575" cap="rnd">
              <a:solidFill>
                <a:schemeClr val="accent1"/>
              </a:solidFill>
              <a:round/>
            </a:ln>
            <a:effectLst/>
          </c:spPr>
          <c:marker>
            <c:symbol val="none"/>
          </c:marker>
          <c:dLbls>
            <c:dLbl>
              <c:idx val="7"/>
              <c:layout>
                <c:manualLayout>
                  <c:x val="-6.2656048599265282E-2"/>
                  <c:y val="-6.84296906708791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1B-44ED-846C-8AD69A7E8C26}"/>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1B-44ED-846C-8AD69A7E8C26}"/>
                </c:ext>
              </c:extLst>
            </c:dLbl>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1B-44ED-846C-8AD69A7E8C26}"/>
                </c:ext>
              </c:extLst>
            </c:dLbl>
            <c:dLbl>
              <c:idx val="4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1B-44ED-846C-8AD69A7E8C26}"/>
                </c:ext>
              </c:extLst>
            </c:dLbl>
            <c:dLbl>
              <c:idx val="5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1B-44ED-846C-8AD69A7E8C26}"/>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339CB4"/>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Ocup_inf!$A$3:$B$58</c:f>
              <c:multiLvlStrCache>
                <c:ptCount val="56"/>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pt idx="53">
                    <c:v>May - Jul</c:v>
                  </c:pt>
                  <c:pt idx="54">
                    <c:v>Jun - Ago</c:v>
                  </c:pt>
                  <c:pt idx="55">
                    <c:v>Jul - Sep</c:v>
                  </c:pt>
                </c:lvl>
                <c:lvl>
                  <c:pt idx="0">
                    <c:v>2019</c:v>
                  </c:pt>
                  <c:pt idx="12">
                    <c:v>2020</c:v>
                  </c:pt>
                  <c:pt idx="24">
                    <c:v>2021</c:v>
                  </c:pt>
                  <c:pt idx="36">
                    <c:v>2022</c:v>
                  </c:pt>
                  <c:pt idx="48">
                    <c:v>2023</c:v>
                  </c:pt>
                </c:lvl>
              </c:multiLvlStrCache>
            </c:multiLvlStrRef>
          </c:cat>
          <c:val>
            <c:numRef>
              <c:f>Ocup_inf!$E$3:$E$58</c:f>
              <c:numCache>
                <c:formatCode>#,##0.0</c:formatCode>
                <c:ptCount val="56"/>
                <c:pt idx="0">
                  <c:v>33.6</c:v>
                </c:pt>
                <c:pt idx="1">
                  <c:v>32.9</c:v>
                </c:pt>
                <c:pt idx="2">
                  <c:v>33.300000000000004</c:v>
                </c:pt>
                <c:pt idx="3">
                  <c:v>31.700000000000003</c:v>
                </c:pt>
                <c:pt idx="4">
                  <c:v>31.900000000000002</c:v>
                </c:pt>
                <c:pt idx="5">
                  <c:v>30.3</c:v>
                </c:pt>
                <c:pt idx="6">
                  <c:v>29.700000000000003</c:v>
                </c:pt>
                <c:pt idx="7">
                  <c:v>30.5</c:v>
                </c:pt>
                <c:pt idx="8">
                  <c:v>32.5</c:v>
                </c:pt>
                <c:pt idx="9">
                  <c:v>33.9</c:v>
                </c:pt>
                <c:pt idx="10">
                  <c:v>34.700000000000003</c:v>
                </c:pt>
                <c:pt idx="11">
                  <c:v>35.4</c:v>
                </c:pt>
                <c:pt idx="12">
                  <c:v>34.800000000000004</c:v>
                </c:pt>
                <c:pt idx="13">
                  <c:v>34.700000000000003</c:v>
                </c:pt>
                <c:pt idx="14">
                  <c:v>32.300000000000004</c:v>
                </c:pt>
                <c:pt idx="15">
                  <c:v>29.700000000000003</c:v>
                </c:pt>
                <c:pt idx="16">
                  <c:v>27.400000000000002</c:v>
                </c:pt>
                <c:pt idx="17">
                  <c:v>23.8</c:v>
                </c:pt>
                <c:pt idx="18">
                  <c:v>23.8</c:v>
                </c:pt>
                <c:pt idx="19">
                  <c:v>24.6</c:v>
                </c:pt>
                <c:pt idx="20">
                  <c:v>27.200000000000003</c:v>
                </c:pt>
                <c:pt idx="21">
                  <c:v>28.400000000000002</c:v>
                </c:pt>
                <c:pt idx="22">
                  <c:v>29.700000000000003</c:v>
                </c:pt>
                <c:pt idx="23">
                  <c:v>29.700000000000003</c:v>
                </c:pt>
                <c:pt idx="24">
                  <c:v>29.700000000000003</c:v>
                </c:pt>
                <c:pt idx="25">
                  <c:v>28.6</c:v>
                </c:pt>
                <c:pt idx="26">
                  <c:v>28.6</c:v>
                </c:pt>
                <c:pt idx="27">
                  <c:v>27.900000000000002</c:v>
                </c:pt>
                <c:pt idx="28">
                  <c:v>27.8</c:v>
                </c:pt>
                <c:pt idx="29">
                  <c:v>27.900000000000002</c:v>
                </c:pt>
                <c:pt idx="30">
                  <c:v>29.900000000000002</c:v>
                </c:pt>
                <c:pt idx="31">
                  <c:v>30.6</c:v>
                </c:pt>
                <c:pt idx="32">
                  <c:v>30.900000000000002</c:v>
                </c:pt>
                <c:pt idx="33">
                  <c:v>29.3</c:v>
                </c:pt>
                <c:pt idx="34">
                  <c:v>29.700000000000003</c:v>
                </c:pt>
                <c:pt idx="35">
                  <c:v>29.1</c:v>
                </c:pt>
                <c:pt idx="36">
                  <c:v>30</c:v>
                </c:pt>
                <c:pt idx="37">
                  <c:v>30.700000000000003</c:v>
                </c:pt>
                <c:pt idx="38">
                  <c:v>31.5</c:v>
                </c:pt>
                <c:pt idx="39">
                  <c:v>31</c:v>
                </c:pt>
                <c:pt idx="40">
                  <c:v>28.700000000000003</c:v>
                </c:pt>
                <c:pt idx="41">
                  <c:v>28.6</c:v>
                </c:pt>
                <c:pt idx="42">
                  <c:v>29.1</c:v>
                </c:pt>
                <c:pt idx="43">
                  <c:v>30.8</c:v>
                </c:pt>
                <c:pt idx="44">
                  <c:v>31.5</c:v>
                </c:pt>
                <c:pt idx="45">
                  <c:v>30.700000000000003</c:v>
                </c:pt>
                <c:pt idx="46">
                  <c:v>31.1</c:v>
                </c:pt>
                <c:pt idx="47">
                  <c:v>31.200000000000003</c:v>
                </c:pt>
                <c:pt idx="48">
                  <c:v>31.8</c:v>
                </c:pt>
                <c:pt idx="49">
                  <c:v>32.800000000000004</c:v>
                </c:pt>
                <c:pt idx="50">
                  <c:v>32.300000000000004</c:v>
                </c:pt>
                <c:pt idx="51">
                  <c:v>33.4</c:v>
                </c:pt>
                <c:pt idx="52">
                  <c:v>33.700000000000003</c:v>
                </c:pt>
                <c:pt idx="53">
                  <c:v>34.9</c:v>
                </c:pt>
                <c:pt idx="54">
                  <c:v>33.4</c:v>
                </c:pt>
                <c:pt idx="55">
                  <c:v>32.5</c:v>
                </c:pt>
              </c:numCache>
            </c:numRef>
          </c:val>
          <c:smooth val="0"/>
          <c:extLst>
            <c:ext xmlns:c16="http://schemas.microsoft.com/office/drawing/2014/chart" uri="{C3380CC4-5D6E-409C-BE32-E72D297353CC}">
              <c16:uniqueId val="{00000005-4F1B-44ED-846C-8AD69A7E8C26}"/>
            </c:ext>
          </c:extLst>
        </c:ser>
        <c:ser>
          <c:idx val="1"/>
          <c:order val="1"/>
          <c:tx>
            <c:v>País</c:v>
          </c:tx>
          <c:spPr>
            <a:ln w="28575" cap="rnd">
              <a:solidFill>
                <a:schemeClr val="accent2"/>
              </a:solidFill>
              <a:round/>
            </a:ln>
            <a:effectLst/>
          </c:spPr>
          <c:marker>
            <c:symbol val="none"/>
          </c:marker>
          <c:dLbls>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F1B-44ED-846C-8AD69A7E8C26}"/>
                </c:ext>
              </c:extLst>
            </c:dLbl>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F1B-44ED-846C-8AD69A7E8C26}"/>
                </c:ext>
              </c:extLst>
            </c:dLbl>
            <c:dLbl>
              <c:idx val="3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F1B-44ED-846C-8AD69A7E8C26}"/>
                </c:ext>
              </c:extLst>
            </c:dLbl>
            <c:dLbl>
              <c:idx val="4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F1B-44ED-846C-8AD69A7E8C26}"/>
                </c:ext>
              </c:extLst>
            </c:dLbl>
            <c:dLbl>
              <c:idx val="5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F1B-44ED-846C-8AD69A7E8C26}"/>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F5AB0F"/>
                    </a:solidFill>
                    <a:latin typeface="+mn-lt"/>
                    <a:ea typeface="+mn-ea"/>
                    <a:cs typeface="+mn-cs"/>
                  </a:defRPr>
                </a:pPr>
                <a:endParaRPr lang="es-CL"/>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Ocup_inf!$A$3:$B$58</c:f>
              <c:multiLvlStrCache>
                <c:ptCount val="56"/>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pt idx="53">
                    <c:v>May - Jul</c:v>
                  </c:pt>
                  <c:pt idx="54">
                    <c:v>Jun - Ago</c:v>
                  </c:pt>
                  <c:pt idx="55">
                    <c:v>Jul - Sep</c:v>
                  </c:pt>
                </c:lvl>
                <c:lvl>
                  <c:pt idx="0">
                    <c:v>2019</c:v>
                  </c:pt>
                  <c:pt idx="12">
                    <c:v>2020</c:v>
                  </c:pt>
                  <c:pt idx="24">
                    <c:v>2021</c:v>
                  </c:pt>
                  <c:pt idx="36">
                    <c:v>2022</c:v>
                  </c:pt>
                  <c:pt idx="48">
                    <c:v>2023</c:v>
                  </c:pt>
                </c:lvl>
              </c:multiLvlStrCache>
            </c:multiLvlStrRef>
          </c:cat>
          <c:val>
            <c:numRef>
              <c:f>Ocup_inf!$O$3:$O$58</c:f>
              <c:numCache>
                <c:formatCode>#,##0.0</c:formatCode>
                <c:ptCount val="56"/>
                <c:pt idx="0">
                  <c:v>27.900000000000002</c:v>
                </c:pt>
                <c:pt idx="1">
                  <c:v>27.900000000000002</c:v>
                </c:pt>
                <c:pt idx="2">
                  <c:v>28</c:v>
                </c:pt>
                <c:pt idx="3">
                  <c:v>28</c:v>
                </c:pt>
                <c:pt idx="4">
                  <c:v>28.1</c:v>
                </c:pt>
                <c:pt idx="5">
                  <c:v>28.1</c:v>
                </c:pt>
                <c:pt idx="6">
                  <c:v>28.200000000000003</c:v>
                </c:pt>
                <c:pt idx="7">
                  <c:v>28.1</c:v>
                </c:pt>
                <c:pt idx="8">
                  <c:v>28.6</c:v>
                </c:pt>
                <c:pt idx="9">
                  <c:v>29.1</c:v>
                </c:pt>
                <c:pt idx="10">
                  <c:v>29.3</c:v>
                </c:pt>
                <c:pt idx="11">
                  <c:v>29.1</c:v>
                </c:pt>
                <c:pt idx="12">
                  <c:v>29</c:v>
                </c:pt>
                <c:pt idx="13">
                  <c:v>28.900000000000002</c:v>
                </c:pt>
                <c:pt idx="14">
                  <c:v>26.3</c:v>
                </c:pt>
                <c:pt idx="15">
                  <c:v>23.5</c:v>
                </c:pt>
                <c:pt idx="16">
                  <c:v>22.400000000000002</c:v>
                </c:pt>
                <c:pt idx="17">
                  <c:v>22.3</c:v>
                </c:pt>
                <c:pt idx="18">
                  <c:v>22.5</c:v>
                </c:pt>
                <c:pt idx="19">
                  <c:v>23.5</c:v>
                </c:pt>
                <c:pt idx="20">
                  <c:v>25.1</c:v>
                </c:pt>
                <c:pt idx="21">
                  <c:v>26.700000000000003</c:v>
                </c:pt>
                <c:pt idx="22">
                  <c:v>27</c:v>
                </c:pt>
                <c:pt idx="23">
                  <c:v>27.1</c:v>
                </c:pt>
                <c:pt idx="24">
                  <c:v>26.5</c:v>
                </c:pt>
                <c:pt idx="25">
                  <c:v>26.700000000000003</c:v>
                </c:pt>
                <c:pt idx="26">
                  <c:v>26.200000000000003</c:v>
                </c:pt>
                <c:pt idx="27">
                  <c:v>26.1</c:v>
                </c:pt>
                <c:pt idx="28">
                  <c:v>26</c:v>
                </c:pt>
                <c:pt idx="29">
                  <c:v>26.900000000000002</c:v>
                </c:pt>
                <c:pt idx="30">
                  <c:v>27.1</c:v>
                </c:pt>
                <c:pt idx="31">
                  <c:v>27.700000000000003</c:v>
                </c:pt>
                <c:pt idx="32">
                  <c:v>27.900000000000002</c:v>
                </c:pt>
                <c:pt idx="33">
                  <c:v>28.200000000000003</c:v>
                </c:pt>
                <c:pt idx="34">
                  <c:v>28.3</c:v>
                </c:pt>
                <c:pt idx="35">
                  <c:v>28</c:v>
                </c:pt>
                <c:pt idx="36">
                  <c:v>27.8</c:v>
                </c:pt>
                <c:pt idx="37">
                  <c:v>27.3</c:v>
                </c:pt>
                <c:pt idx="38">
                  <c:v>27.200000000000003</c:v>
                </c:pt>
                <c:pt idx="39">
                  <c:v>27.3</c:v>
                </c:pt>
                <c:pt idx="40">
                  <c:v>27.1</c:v>
                </c:pt>
                <c:pt idx="41">
                  <c:v>26.6</c:v>
                </c:pt>
                <c:pt idx="42">
                  <c:v>26.700000000000003</c:v>
                </c:pt>
                <c:pt idx="43">
                  <c:v>27.1</c:v>
                </c:pt>
                <c:pt idx="44">
                  <c:v>27.700000000000003</c:v>
                </c:pt>
                <c:pt idx="45">
                  <c:v>27.3</c:v>
                </c:pt>
                <c:pt idx="46">
                  <c:v>27.400000000000002</c:v>
                </c:pt>
                <c:pt idx="47">
                  <c:v>27.3</c:v>
                </c:pt>
                <c:pt idx="48">
                  <c:v>27.3</c:v>
                </c:pt>
                <c:pt idx="49">
                  <c:v>27.400000000000002</c:v>
                </c:pt>
                <c:pt idx="50">
                  <c:v>27.400000000000002</c:v>
                </c:pt>
                <c:pt idx="51">
                  <c:v>27.400000000000002</c:v>
                </c:pt>
                <c:pt idx="52">
                  <c:v>27.200000000000003</c:v>
                </c:pt>
                <c:pt idx="53">
                  <c:v>26.900000000000002</c:v>
                </c:pt>
                <c:pt idx="54">
                  <c:v>26.700000000000003</c:v>
                </c:pt>
                <c:pt idx="55">
                  <c:v>26.700000000000003</c:v>
                </c:pt>
              </c:numCache>
            </c:numRef>
          </c:val>
          <c:smooth val="0"/>
          <c:extLst>
            <c:ext xmlns:c16="http://schemas.microsoft.com/office/drawing/2014/chart" uri="{C3380CC4-5D6E-409C-BE32-E72D297353CC}">
              <c16:uniqueId val="{0000000B-4F1B-44ED-846C-8AD69A7E8C26}"/>
            </c:ext>
          </c:extLst>
        </c:ser>
        <c:dLbls>
          <c:showLegendKey val="0"/>
          <c:showVal val="0"/>
          <c:showCatName val="0"/>
          <c:showSerName val="0"/>
          <c:showPercent val="0"/>
          <c:showBubbleSize val="0"/>
        </c:dLbls>
        <c:smooth val="0"/>
        <c:axId val="649409720"/>
        <c:axId val="600103248"/>
      </c:lineChart>
      <c:catAx>
        <c:axId val="649409720"/>
        <c:scaling>
          <c:orientation val="minMax"/>
        </c:scaling>
        <c:delete val="0"/>
        <c:axPos val="b"/>
        <c:numFmt formatCode="General" sourceLinked="1"/>
        <c:majorTickMark val="none"/>
        <c:minorTickMark val="none"/>
        <c:tickLblPos val="nextTo"/>
        <c:spPr>
          <a:noFill/>
          <a:ln w="6350"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600103248"/>
        <c:crosses val="autoZero"/>
        <c:auto val="1"/>
        <c:lblAlgn val="ctr"/>
        <c:lblOffset val="100"/>
        <c:tickLblSkip val="1"/>
        <c:noMultiLvlLbl val="0"/>
      </c:catAx>
      <c:valAx>
        <c:axId val="600103248"/>
        <c:scaling>
          <c:orientation val="minMax"/>
          <c:min val="20"/>
        </c:scaling>
        <c:delete val="0"/>
        <c:axPos val="l"/>
        <c:title>
          <c:tx>
            <c:rich>
              <a:bodyPr rot="-5400000" spcFirstLastPara="1" vertOverflow="ellipsis" vert="horz" wrap="square" anchor="ctr" anchorCtr="1"/>
              <a:lstStyle/>
              <a:p>
                <a:pPr>
                  <a:defRPr sz="900" b="0" i="0" u="none" strike="noStrike" kern="1200" baseline="0">
                    <a:solidFill>
                      <a:schemeClr val="dk1"/>
                    </a:solidFill>
                    <a:latin typeface="+mn-lt"/>
                    <a:ea typeface="+mn-ea"/>
                    <a:cs typeface="+mn-cs"/>
                  </a:defRPr>
                </a:pPr>
                <a:r>
                  <a:rPr lang="en-US"/>
                  <a:t>Tasa de informalidad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649409720"/>
        <c:crosses val="autoZero"/>
        <c:crossBetween val="between"/>
      </c:valAx>
      <c:spPr>
        <a:noFill/>
        <a:ln>
          <a:noFill/>
        </a:ln>
        <a:effectLst/>
      </c:spPr>
    </c:plotArea>
    <c:legend>
      <c:legendPos val="b"/>
      <c:layout>
        <c:manualLayout>
          <c:xMode val="edge"/>
          <c:yMode val="edge"/>
          <c:x val="0.4296843677639211"/>
          <c:y val="1.115471255565097E-2"/>
          <c:w val="0.26338577056267204"/>
          <c:h val="7.453655930694919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chart>
  <c:spPr>
    <a:noFill/>
    <a:ln w="12700" cap="flat" cmpd="sng" algn="ctr">
      <a:noFill/>
      <a:prstDash val="solid"/>
      <a:miter lim="800000"/>
    </a:ln>
    <a:effectLst/>
  </c:spPr>
  <c:txPr>
    <a:bodyPr/>
    <a:lstStyle/>
    <a:p>
      <a:pPr>
        <a:defRPr sz="900">
          <a:solidFill>
            <a:schemeClr val="dk1"/>
          </a:solidFill>
          <a:latin typeface="+mn-lt"/>
          <a:ea typeface="+mn-ea"/>
          <a:cs typeface="+mn-cs"/>
        </a:defRPr>
      </a:pPr>
      <a:endParaRPr lang="es-CL"/>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303568035239"/>
          <c:y val="5.3388426214672685E-2"/>
          <c:w val="0.8550568366487612"/>
          <c:h val="0.52029600958775124"/>
        </c:manualLayout>
      </c:layout>
      <c:lineChart>
        <c:grouping val="standard"/>
        <c:varyColors val="0"/>
        <c:ser>
          <c:idx val="0"/>
          <c:order val="0"/>
          <c:tx>
            <c:v>Hombres</c:v>
          </c:tx>
          <c:spPr>
            <a:ln w="28575" cap="rnd">
              <a:solidFill>
                <a:srgbClr val="A5A5A5"/>
              </a:solidFill>
              <a:round/>
            </a:ln>
            <a:effectLst/>
          </c:spPr>
          <c:marker>
            <c:symbol val="none"/>
          </c:marker>
          <c:dLbls>
            <c:dLbl>
              <c:idx val="7"/>
              <c:layout>
                <c:manualLayout>
                  <c:x val="-3.6828147689928897E-2"/>
                  <c:y val="3.79023052770305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43-41F1-B8D6-A2F650D8E388}"/>
                </c:ext>
              </c:extLst>
            </c:dLbl>
            <c:dLbl>
              <c:idx val="19"/>
              <c:layout>
                <c:manualLayout>
                  <c:x val="-6.4369494272023389E-2"/>
                  <c:y val="-5.7640816678259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43-41F1-B8D6-A2F650D8E388}"/>
                </c:ext>
              </c:extLst>
            </c:dLbl>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43-41F1-B8D6-A2F650D8E388}"/>
                </c:ext>
              </c:extLst>
            </c:dLbl>
            <c:dLbl>
              <c:idx val="43"/>
              <c:layout>
                <c:manualLayout>
                  <c:x val="-2.9942811044405396E-2"/>
                  <c:y val="5.09309128163882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43-41F1-B8D6-A2F650D8E388}"/>
                </c:ext>
              </c:extLst>
            </c:dLbl>
            <c:dLbl>
              <c:idx val="55"/>
              <c:layout>
                <c:manualLayout>
                  <c:x val="-1.3638930235546283E-2"/>
                  <c:y val="2.48736977376729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43-41F1-B8D6-A2F650D8E388}"/>
                </c:ext>
              </c:extLst>
            </c:dLbl>
            <c:spPr>
              <a:noFill/>
              <a:ln>
                <a:noFill/>
              </a:ln>
              <a:effectLst/>
            </c:spPr>
            <c:txPr>
              <a:bodyPr rot="0" spcFirstLastPara="1" vertOverflow="ellipsis" vert="horz" wrap="square" anchor="ctr" anchorCtr="1"/>
              <a:lstStyle/>
              <a:p>
                <a:pPr>
                  <a:defRPr sz="900" b="1" i="0" u="none" strike="noStrike" kern="1200" baseline="0">
                    <a:solidFill>
                      <a:srgbClr val="A5A5A5"/>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Ocup_inf_sex!$A$3:$B$58</c:f>
              <c:multiLvlStrCache>
                <c:ptCount val="56"/>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pt idx="53">
                    <c:v>May - Jul</c:v>
                  </c:pt>
                  <c:pt idx="54">
                    <c:v>Jun - Ago</c:v>
                  </c:pt>
                  <c:pt idx="55">
                    <c:v>Jul - Sep</c:v>
                  </c:pt>
                </c:lvl>
                <c:lvl>
                  <c:pt idx="0">
                    <c:v>2019</c:v>
                  </c:pt>
                  <c:pt idx="12">
                    <c:v>2020</c:v>
                  </c:pt>
                  <c:pt idx="24">
                    <c:v>2021</c:v>
                  </c:pt>
                  <c:pt idx="36">
                    <c:v>2022</c:v>
                  </c:pt>
                  <c:pt idx="48">
                    <c:v>2023</c:v>
                  </c:pt>
                </c:lvl>
              </c:multiLvlStrCache>
            </c:multiLvlStrRef>
          </c:cat>
          <c:val>
            <c:numRef>
              <c:f>Ocup_inf_sex!$E$3:$E$58</c:f>
              <c:numCache>
                <c:formatCode>#,##0.0</c:formatCode>
                <c:ptCount val="56"/>
                <c:pt idx="0">
                  <c:v>33.200000000000003</c:v>
                </c:pt>
                <c:pt idx="1">
                  <c:v>31.400000000000002</c:v>
                </c:pt>
                <c:pt idx="2">
                  <c:v>31</c:v>
                </c:pt>
                <c:pt idx="3">
                  <c:v>30.8</c:v>
                </c:pt>
                <c:pt idx="4">
                  <c:v>31.200000000000003</c:v>
                </c:pt>
                <c:pt idx="5">
                  <c:v>29.3</c:v>
                </c:pt>
                <c:pt idx="6">
                  <c:v>28.1</c:v>
                </c:pt>
                <c:pt idx="7">
                  <c:v>29.6</c:v>
                </c:pt>
                <c:pt idx="8">
                  <c:v>32.200000000000003</c:v>
                </c:pt>
                <c:pt idx="9">
                  <c:v>33.9</c:v>
                </c:pt>
                <c:pt idx="10">
                  <c:v>34</c:v>
                </c:pt>
                <c:pt idx="11">
                  <c:v>34.5</c:v>
                </c:pt>
                <c:pt idx="12">
                  <c:v>33.300000000000004</c:v>
                </c:pt>
                <c:pt idx="13">
                  <c:v>33.6</c:v>
                </c:pt>
                <c:pt idx="14">
                  <c:v>32.4</c:v>
                </c:pt>
                <c:pt idx="15">
                  <c:v>31.1</c:v>
                </c:pt>
                <c:pt idx="16">
                  <c:v>29</c:v>
                </c:pt>
                <c:pt idx="17">
                  <c:v>25.5</c:v>
                </c:pt>
                <c:pt idx="18">
                  <c:v>25.1</c:v>
                </c:pt>
                <c:pt idx="19">
                  <c:v>26</c:v>
                </c:pt>
                <c:pt idx="20">
                  <c:v>28.700000000000003</c:v>
                </c:pt>
                <c:pt idx="21">
                  <c:v>30.6</c:v>
                </c:pt>
                <c:pt idx="22">
                  <c:v>30.900000000000002</c:v>
                </c:pt>
                <c:pt idx="23">
                  <c:v>30.400000000000002</c:v>
                </c:pt>
                <c:pt idx="24">
                  <c:v>29.5</c:v>
                </c:pt>
                <c:pt idx="25">
                  <c:v>29.1</c:v>
                </c:pt>
                <c:pt idx="26">
                  <c:v>29.900000000000002</c:v>
                </c:pt>
                <c:pt idx="27">
                  <c:v>29.8</c:v>
                </c:pt>
                <c:pt idx="28">
                  <c:v>29.400000000000002</c:v>
                </c:pt>
                <c:pt idx="29">
                  <c:v>29.1</c:v>
                </c:pt>
                <c:pt idx="30">
                  <c:v>30.8</c:v>
                </c:pt>
                <c:pt idx="31">
                  <c:v>31.400000000000002</c:v>
                </c:pt>
                <c:pt idx="32">
                  <c:v>31.200000000000003</c:v>
                </c:pt>
                <c:pt idx="33">
                  <c:v>29.8</c:v>
                </c:pt>
                <c:pt idx="34">
                  <c:v>30.200000000000003</c:v>
                </c:pt>
                <c:pt idx="35">
                  <c:v>29.6</c:v>
                </c:pt>
                <c:pt idx="36">
                  <c:v>30.400000000000002</c:v>
                </c:pt>
                <c:pt idx="37">
                  <c:v>30.900000000000002</c:v>
                </c:pt>
                <c:pt idx="38">
                  <c:v>31.6</c:v>
                </c:pt>
                <c:pt idx="39">
                  <c:v>30.900000000000002</c:v>
                </c:pt>
                <c:pt idx="40">
                  <c:v>28.5</c:v>
                </c:pt>
                <c:pt idx="41">
                  <c:v>27.700000000000003</c:v>
                </c:pt>
                <c:pt idx="42">
                  <c:v>28.6</c:v>
                </c:pt>
                <c:pt idx="43">
                  <c:v>30.400000000000002</c:v>
                </c:pt>
                <c:pt idx="44">
                  <c:v>31.6</c:v>
                </c:pt>
                <c:pt idx="45">
                  <c:v>31.200000000000003</c:v>
                </c:pt>
                <c:pt idx="46">
                  <c:v>31.400000000000002</c:v>
                </c:pt>
                <c:pt idx="47">
                  <c:v>31.400000000000002</c:v>
                </c:pt>
                <c:pt idx="48">
                  <c:v>31.200000000000003</c:v>
                </c:pt>
                <c:pt idx="49">
                  <c:v>31.5</c:v>
                </c:pt>
                <c:pt idx="50">
                  <c:v>31.200000000000003</c:v>
                </c:pt>
                <c:pt idx="51">
                  <c:v>32.1</c:v>
                </c:pt>
                <c:pt idx="52">
                  <c:v>33.4</c:v>
                </c:pt>
                <c:pt idx="53">
                  <c:v>34.5</c:v>
                </c:pt>
                <c:pt idx="54">
                  <c:v>33.4</c:v>
                </c:pt>
                <c:pt idx="55">
                  <c:v>32</c:v>
                </c:pt>
              </c:numCache>
            </c:numRef>
          </c:val>
          <c:smooth val="0"/>
          <c:extLst>
            <c:ext xmlns:c16="http://schemas.microsoft.com/office/drawing/2014/chart" uri="{C3380CC4-5D6E-409C-BE32-E72D297353CC}">
              <c16:uniqueId val="{00000005-4143-41F1-B8D6-A2F650D8E388}"/>
            </c:ext>
          </c:extLst>
        </c:ser>
        <c:ser>
          <c:idx val="1"/>
          <c:order val="1"/>
          <c:tx>
            <c:v>Mujeres</c:v>
          </c:tx>
          <c:spPr>
            <a:ln w="28575" cap="rnd">
              <a:solidFill>
                <a:srgbClr val="A77EEF"/>
              </a:solidFill>
              <a:round/>
            </a:ln>
            <a:effectLst/>
          </c:spPr>
          <c:marker>
            <c:symbol val="none"/>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143-41F1-B8D6-A2F650D8E388}"/>
                </c:ext>
              </c:extLst>
            </c:dLbl>
            <c:dLbl>
              <c:idx val="19"/>
              <c:layout>
                <c:manualLayout>
                  <c:x val="-2.3057474398881648E-2"/>
                  <c:y val="3.3559436097244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143-41F1-B8D6-A2F650D8E388}"/>
                </c:ext>
              </c:extLst>
            </c:dLbl>
            <c:dLbl>
              <c:idx val="31"/>
              <c:layout>
                <c:manualLayout>
                  <c:x val="-4.715615265821433E-2"/>
                  <c:y val="4.6588043636602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143-41F1-B8D6-A2F650D8E388}"/>
                </c:ext>
              </c:extLst>
            </c:dLbl>
            <c:dLbl>
              <c:idx val="4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143-41F1-B8D6-A2F650D8E388}"/>
                </c:ext>
              </c:extLst>
            </c:dLbl>
            <c:dLbl>
              <c:idx val="5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143-41F1-B8D6-A2F650D8E388}"/>
                </c:ext>
              </c:extLst>
            </c:dLbl>
            <c:spPr>
              <a:noFill/>
              <a:ln>
                <a:noFill/>
              </a:ln>
              <a:effectLst/>
            </c:spPr>
            <c:txPr>
              <a:bodyPr rot="0" spcFirstLastPara="1" vertOverflow="ellipsis" vert="horz" wrap="square" anchor="ctr" anchorCtr="1"/>
              <a:lstStyle/>
              <a:p>
                <a:pPr>
                  <a:defRPr sz="900" b="1" i="0" u="none" strike="noStrike" kern="1200" baseline="0">
                    <a:solidFill>
                      <a:srgbClr val="A77EEF"/>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Ocup_inf_sex!$A$3:$B$58</c:f>
              <c:multiLvlStrCache>
                <c:ptCount val="56"/>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pt idx="53">
                    <c:v>May - Jul</c:v>
                  </c:pt>
                  <c:pt idx="54">
                    <c:v>Jun - Ago</c:v>
                  </c:pt>
                  <c:pt idx="55">
                    <c:v>Jul - Sep</c:v>
                  </c:pt>
                </c:lvl>
                <c:lvl>
                  <c:pt idx="0">
                    <c:v>2019</c:v>
                  </c:pt>
                  <c:pt idx="12">
                    <c:v>2020</c:v>
                  </c:pt>
                  <c:pt idx="24">
                    <c:v>2021</c:v>
                  </c:pt>
                  <c:pt idx="36">
                    <c:v>2022</c:v>
                  </c:pt>
                  <c:pt idx="48">
                    <c:v>2023</c:v>
                  </c:pt>
                </c:lvl>
              </c:multiLvlStrCache>
            </c:multiLvlStrRef>
          </c:cat>
          <c:val>
            <c:numRef>
              <c:f>Ocup_inf_sex!$O$3:$O$58</c:f>
              <c:numCache>
                <c:formatCode>#,##0.0</c:formatCode>
                <c:ptCount val="56"/>
                <c:pt idx="0">
                  <c:v>34.200000000000003</c:v>
                </c:pt>
                <c:pt idx="1">
                  <c:v>35</c:v>
                </c:pt>
                <c:pt idx="2">
                  <c:v>36.6</c:v>
                </c:pt>
                <c:pt idx="3">
                  <c:v>33</c:v>
                </c:pt>
                <c:pt idx="4">
                  <c:v>32.800000000000004</c:v>
                </c:pt>
                <c:pt idx="5">
                  <c:v>31.8</c:v>
                </c:pt>
                <c:pt idx="6">
                  <c:v>32</c:v>
                </c:pt>
                <c:pt idx="7">
                  <c:v>31.700000000000003</c:v>
                </c:pt>
                <c:pt idx="8">
                  <c:v>32.800000000000004</c:v>
                </c:pt>
                <c:pt idx="9">
                  <c:v>33.9</c:v>
                </c:pt>
                <c:pt idx="10">
                  <c:v>35.700000000000003</c:v>
                </c:pt>
                <c:pt idx="11">
                  <c:v>36.5</c:v>
                </c:pt>
                <c:pt idx="12">
                  <c:v>37</c:v>
                </c:pt>
                <c:pt idx="13">
                  <c:v>36.4</c:v>
                </c:pt>
                <c:pt idx="14">
                  <c:v>32.300000000000004</c:v>
                </c:pt>
                <c:pt idx="15">
                  <c:v>27.6</c:v>
                </c:pt>
                <c:pt idx="16">
                  <c:v>24.900000000000002</c:v>
                </c:pt>
                <c:pt idx="17">
                  <c:v>21.3</c:v>
                </c:pt>
                <c:pt idx="18">
                  <c:v>21.900000000000002</c:v>
                </c:pt>
                <c:pt idx="19">
                  <c:v>22.3</c:v>
                </c:pt>
                <c:pt idx="20">
                  <c:v>24.700000000000003</c:v>
                </c:pt>
                <c:pt idx="21">
                  <c:v>24.6</c:v>
                </c:pt>
                <c:pt idx="22">
                  <c:v>27.6</c:v>
                </c:pt>
                <c:pt idx="23">
                  <c:v>28.6</c:v>
                </c:pt>
                <c:pt idx="24">
                  <c:v>29.900000000000002</c:v>
                </c:pt>
                <c:pt idx="25">
                  <c:v>27.900000000000002</c:v>
                </c:pt>
                <c:pt idx="26">
                  <c:v>26.5</c:v>
                </c:pt>
                <c:pt idx="27">
                  <c:v>25</c:v>
                </c:pt>
                <c:pt idx="28">
                  <c:v>25.3</c:v>
                </c:pt>
                <c:pt idx="29">
                  <c:v>26.1</c:v>
                </c:pt>
                <c:pt idx="30">
                  <c:v>28.5</c:v>
                </c:pt>
                <c:pt idx="31">
                  <c:v>29.3</c:v>
                </c:pt>
                <c:pt idx="32">
                  <c:v>30.5</c:v>
                </c:pt>
                <c:pt idx="33">
                  <c:v>28.700000000000003</c:v>
                </c:pt>
                <c:pt idx="34">
                  <c:v>29.1</c:v>
                </c:pt>
                <c:pt idx="35">
                  <c:v>28.400000000000002</c:v>
                </c:pt>
                <c:pt idx="36">
                  <c:v>29.5</c:v>
                </c:pt>
                <c:pt idx="37">
                  <c:v>30.400000000000002</c:v>
                </c:pt>
                <c:pt idx="38">
                  <c:v>31.200000000000003</c:v>
                </c:pt>
                <c:pt idx="39">
                  <c:v>31.1</c:v>
                </c:pt>
                <c:pt idx="40">
                  <c:v>29.1</c:v>
                </c:pt>
                <c:pt idx="41">
                  <c:v>29.900000000000002</c:v>
                </c:pt>
                <c:pt idx="42">
                  <c:v>29.900000000000002</c:v>
                </c:pt>
                <c:pt idx="43">
                  <c:v>31.400000000000002</c:v>
                </c:pt>
                <c:pt idx="44">
                  <c:v>31.3</c:v>
                </c:pt>
                <c:pt idx="45">
                  <c:v>30</c:v>
                </c:pt>
                <c:pt idx="46">
                  <c:v>30.6</c:v>
                </c:pt>
                <c:pt idx="47">
                  <c:v>30.900000000000002</c:v>
                </c:pt>
                <c:pt idx="48">
                  <c:v>32.700000000000003</c:v>
                </c:pt>
                <c:pt idx="49">
                  <c:v>34.6</c:v>
                </c:pt>
                <c:pt idx="50">
                  <c:v>33.9</c:v>
                </c:pt>
                <c:pt idx="51">
                  <c:v>35.300000000000004</c:v>
                </c:pt>
                <c:pt idx="52">
                  <c:v>34.1</c:v>
                </c:pt>
                <c:pt idx="53">
                  <c:v>35.300000000000004</c:v>
                </c:pt>
                <c:pt idx="54">
                  <c:v>33.4</c:v>
                </c:pt>
                <c:pt idx="55">
                  <c:v>33.200000000000003</c:v>
                </c:pt>
              </c:numCache>
            </c:numRef>
          </c:val>
          <c:smooth val="0"/>
          <c:extLst>
            <c:ext xmlns:c16="http://schemas.microsoft.com/office/drawing/2014/chart" uri="{C3380CC4-5D6E-409C-BE32-E72D297353CC}">
              <c16:uniqueId val="{0000000B-4143-41F1-B8D6-A2F650D8E388}"/>
            </c:ext>
          </c:extLst>
        </c:ser>
        <c:dLbls>
          <c:dLblPos val="t"/>
          <c:showLegendKey val="0"/>
          <c:showVal val="1"/>
          <c:showCatName val="0"/>
          <c:showSerName val="0"/>
          <c:showPercent val="0"/>
          <c:showBubbleSize val="0"/>
        </c:dLbls>
        <c:smooth val="0"/>
        <c:axId val="401867912"/>
        <c:axId val="401871752"/>
      </c:lineChart>
      <c:catAx>
        <c:axId val="401867912"/>
        <c:scaling>
          <c:orientation val="minMax"/>
        </c:scaling>
        <c:delete val="0"/>
        <c:axPos val="b"/>
        <c:numFmt formatCode="General" sourceLinked="1"/>
        <c:majorTickMark val="none"/>
        <c:minorTickMark val="none"/>
        <c:tickLblPos val="nextTo"/>
        <c:spPr>
          <a:noFill/>
          <a:ln w="6350"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401871752"/>
        <c:crosses val="autoZero"/>
        <c:auto val="1"/>
        <c:lblAlgn val="ctr"/>
        <c:lblOffset val="100"/>
        <c:tickLblSkip val="1"/>
        <c:noMultiLvlLbl val="0"/>
      </c:catAx>
      <c:valAx>
        <c:axId val="401871752"/>
        <c:scaling>
          <c:orientation val="minMax"/>
          <c:min val="20"/>
        </c:scaling>
        <c:delete val="0"/>
        <c:axPos val="l"/>
        <c:title>
          <c:tx>
            <c:rich>
              <a:bodyPr rot="-5400000" spcFirstLastPara="1" vertOverflow="ellipsis" vert="horz" wrap="square" anchor="ctr" anchorCtr="1"/>
              <a:lstStyle/>
              <a:p>
                <a:pPr>
                  <a:defRPr sz="900" b="0" i="0" u="none" strike="noStrike" kern="1200" baseline="0">
                    <a:solidFill>
                      <a:schemeClr val="dk1"/>
                    </a:solidFill>
                    <a:latin typeface="+mn-lt"/>
                    <a:ea typeface="+mn-ea"/>
                    <a:cs typeface="+mn-cs"/>
                  </a:defRPr>
                </a:pPr>
                <a:r>
                  <a:rPr lang="en-US" dirty="0"/>
                  <a:t> Tasa de </a:t>
                </a:r>
                <a:r>
                  <a:rPr lang="en-US" dirty="0" err="1"/>
                  <a:t>informalidad</a:t>
                </a:r>
                <a:r>
                  <a:rPr lang="en-US" dirty="0"/>
                  <a:t>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401867912"/>
        <c:crosses val="autoZero"/>
        <c:crossBetween val="between"/>
      </c:valAx>
      <c:spPr>
        <a:noFill/>
        <a:ln>
          <a:noFill/>
        </a:ln>
        <a:effectLst/>
      </c:spPr>
    </c:plotArea>
    <c:legend>
      <c:legendPos val="b"/>
      <c:layout>
        <c:manualLayout>
          <c:xMode val="edge"/>
          <c:yMode val="edge"/>
          <c:x val="0.37085054043361376"/>
          <c:y val="4.4467934842425762E-2"/>
          <c:w val="0.35324971470047961"/>
          <c:h val="8.190327255383937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prstDash val="solid"/>
      <a:miter lim="800000"/>
    </a:ln>
    <a:effectLst/>
  </c:spPr>
  <c:txPr>
    <a:bodyPr/>
    <a:lstStyle/>
    <a:p>
      <a:pPr>
        <a:defRPr sz="900">
          <a:solidFill>
            <a:schemeClr val="dk1"/>
          </a:solidFill>
          <a:latin typeface="+mn-lt"/>
          <a:ea typeface="+mn-ea"/>
          <a:cs typeface="+mn-cs"/>
        </a:defRPr>
      </a:pPr>
      <a:endParaRPr lang="es-CL"/>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00044597245525"/>
          <c:y val="4.7459829008724863E-2"/>
          <c:w val="0.85749299685417135"/>
          <c:h val="0.48619520292219381"/>
        </c:manualLayout>
      </c:layout>
      <c:lineChart>
        <c:grouping val="standard"/>
        <c:varyColors val="0"/>
        <c:ser>
          <c:idx val="0"/>
          <c:order val="0"/>
          <c:tx>
            <c:strRef>
              <c:f>Horas!$C$2</c:f>
              <c:strCache>
                <c:ptCount val="1"/>
                <c:pt idx="0">
                  <c:v>Horas efectivas (incluyendo ocupados ausentes)</c:v>
                </c:pt>
              </c:strCache>
            </c:strRef>
          </c:tx>
          <c:spPr>
            <a:ln w="28575" cap="rnd">
              <a:solidFill>
                <a:schemeClr val="accent1"/>
              </a:solidFill>
              <a:round/>
            </a:ln>
            <a:effectLst/>
          </c:spPr>
          <c:marker>
            <c:symbol val="none"/>
          </c:marker>
          <c:dLbls>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1A-4BAD-B470-05DF090DFD7B}"/>
                </c:ext>
              </c:extLst>
            </c:dLbl>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1A-4BAD-B470-05DF090DFD7B}"/>
                </c:ext>
              </c:extLst>
            </c:dLbl>
            <c:dLbl>
              <c:idx val="3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1A-4BAD-B470-05DF090DFD7B}"/>
                </c:ext>
              </c:extLst>
            </c:dLbl>
            <c:dLbl>
              <c:idx val="4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1A-4BAD-B470-05DF090DFD7B}"/>
                </c:ext>
              </c:extLst>
            </c:dLbl>
            <c:dLbl>
              <c:idx val="5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1A-4BAD-B470-05DF090DFD7B}"/>
                </c:ext>
              </c:extLst>
            </c:dLbl>
            <c:spPr>
              <a:noFill/>
              <a:ln>
                <a:noFill/>
              </a:ln>
              <a:effectLst/>
            </c:spPr>
            <c:txPr>
              <a:bodyPr rot="0" spcFirstLastPara="1" vertOverflow="ellipsis" vert="horz" wrap="square" anchor="ctr" anchorCtr="1"/>
              <a:lstStyle/>
              <a:p>
                <a:pPr>
                  <a:defRPr sz="900" b="1" i="0" u="none" strike="noStrike" kern="1200" baseline="0">
                    <a:solidFill>
                      <a:srgbClr val="339CB4"/>
                    </a:solidFill>
                    <a:latin typeface="+mn-lt"/>
                    <a:ea typeface="+mn-ea"/>
                    <a:cs typeface="+mn-cs"/>
                  </a:defRPr>
                </a:pPr>
                <a:endParaRPr lang="es-CL"/>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Horas!$A$15:$B$70</c:f>
              <c:multiLvlStrCache>
                <c:ptCount val="56"/>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pt idx="53">
                    <c:v>May - Jul</c:v>
                  </c:pt>
                  <c:pt idx="54">
                    <c:v>Jun - Ago</c:v>
                  </c:pt>
                  <c:pt idx="55">
                    <c:v>Jul - Sep</c:v>
                  </c:pt>
                </c:lvl>
                <c:lvl>
                  <c:pt idx="0">
                    <c:v>2019</c:v>
                  </c:pt>
                  <c:pt idx="12">
                    <c:v>2020</c:v>
                  </c:pt>
                  <c:pt idx="24">
                    <c:v>2021</c:v>
                  </c:pt>
                  <c:pt idx="36">
                    <c:v>2022</c:v>
                  </c:pt>
                  <c:pt idx="48">
                    <c:v>2023</c:v>
                  </c:pt>
                </c:lvl>
              </c:multiLvlStrCache>
              <c:extLst/>
            </c:multiLvlStrRef>
          </c:cat>
          <c:val>
            <c:numRef>
              <c:f>Horas!$C$15:$C$70</c:f>
              <c:numCache>
                <c:formatCode>#,##0.0_ ;\-#,##0.0\ </c:formatCode>
                <c:ptCount val="56"/>
                <c:pt idx="0">
                  <c:v>38.065937042236328</c:v>
                </c:pt>
                <c:pt idx="1">
                  <c:v>38.431503295898438</c:v>
                </c:pt>
                <c:pt idx="2">
                  <c:v>38.735984802246094</c:v>
                </c:pt>
                <c:pt idx="3">
                  <c:v>38.798915863037109</c:v>
                </c:pt>
                <c:pt idx="4">
                  <c:v>38.087043762207031</c:v>
                </c:pt>
                <c:pt idx="5">
                  <c:v>37.802627563476563</c:v>
                </c:pt>
                <c:pt idx="6">
                  <c:v>38.134777069091797</c:v>
                </c:pt>
                <c:pt idx="7">
                  <c:v>36.367031097412109</c:v>
                </c:pt>
                <c:pt idx="8">
                  <c:v>36.458274841308594</c:v>
                </c:pt>
                <c:pt idx="9">
                  <c:v>37.010429382324219</c:v>
                </c:pt>
                <c:pt idx="10">
                  <c:v>38.564476013183594</c:v>
                </c:pt>
                <c:pt idx="11">
                  <c:v>38.781017303466797</c:v>
                </c:pt>
                <c:pt idx="12">
                  <c:v>37.556045532226563</c:v>
                </c:pt>
                <c:pt idx="13">
                  <c:v>37.005859375</c:v>
                </c:pt>
                <c:pt idx="14">
                  <c:v>35.762790679931641</c:v>
                </c:pt>
                <c:pt idx="15">
                  <c:v>34.987869262695313</c:v>
                </c:pt>
                <c:pt idx="16">
                  <c:v>33.438438415527344</c:v>
                </c:pt>
                <c:pt idx="17">
                  <c:v>33.732967376708984</c:v>
                </c:pt>
                <c:pt idx="18">
                  <c:v>34.162548065185547</c:v>
                </c:pt>
                <c:pt idx="19">
                  <c:v>34.561988830566406</c:v>
                </c:pt>
                <c:pt idx="20">
                  <c:v>35.817203521728516</c:v>
                </c:pt>
                <c:pt idx="21">
                  <c:v>36.848007202148438</c:v>
                </c:pt>
                <c:pt idx="22">
                  <c:v>38.128131866455078</c:v>
                </c:pt>
                <c:pt idx="23">
                  <c:v>37.887290954589844</c:v>
                </c:pt>
                <c:pt idx="24">
                  <c:v>36.910335540771484</c:v>
                </c:pt>
                <c:pt idx="25">
                  <c:v>36.949127197265625</c:v>
                </c:pt>
                <c:pt idx="26">
                  <c:v>36.734493255615234</c:v>
                </c:pt>
                <c:pt idx="27">
                  <c:v>37.304164886474609</c:v>
                </c:pt>
                <c:pt idx="28">
                  <c:v>36.474403381347656</c:v>
                </c:pt>
                <c:pt idx="29">
                  <c:v>36.410381317138672</c:v>
                </c:pt>
                <c:pt idx="30">
                  <c:v>36.507774353027344</c:v>
                </c:pt>
                <c:pt idx="31">
                  <c:v>37.400650024414063</c:v>
                </c:pt>
                <c:pt idx="32">
                  <c:v>38.239933013916016</c:v>
                </c:pt>
                <c:pt idx="33">
                  <c:v>38.404659271240234</c:v>
                </c:pt>
                <c:pt idx="34">
                  <c:v>38.816471099853516</c:v>
                </c:pt>
                <c:pt idx="35">
                  <c:v>38.329738616943359</c:v>
                </c:pt>
                <c:pt idx="36">
                  <c:v>37.330394744873047</c:v>
                </c:pt>
                <c:pt idx="37">
                  <c:v>36.937938690185547</c:v>
                </c:pt>
                <c:pt idx="38">
                  <c:v>37.355693817138672</c:v>
                </c:pt>
                <c:pt idx="39">
                  <c:v>38.295124053955078</c:v>
                </c:pt>
                <c:pt idx="40">
                  <c:v>37.741050720214844</c:v>
                </c:pt>
                <c:pt idx="41">
                  <c:v>37.273418426513672</c:v>
                </c:pt>
                <c:pt idx="42">
                  <c:v>37.115436553955078</c:v>
                </c:pt>
                <c:pt idx="43">
                  <c:v>37.078987121582031</c:v>
                </c:pt>
                <c:pt idx="44">
                  <c:v>37.462429046630859</c:v>
                </c:pt>
                <c:pt idx="45">
                  <c:v>37.642921447753906</c:v>
                </c:pt>
                <c:pt idx="46">
                  <c:v>38.300045013427734</c:v>
                </c:pt>
                <c:pt idx="47">
                  <c:v>37.032684326171875</c:v>
                </c:pt>
                <c:pt idx="48">
                  <c:v>36.216938018798828</c:v>
                </c:pt>
                <c:pt idx="49">
                  <c:v>35.783237457275391</c:v>
                </c:pt>
                <c:pt idx="50">
                  <c:v>36.713420867919922</c:v>
                </c:pt>
                <c:pt idx="51">
                  <c:v>37.226097106933594</c:v>
                </c:pt>
                <c:pt idx="52">
                  <c:v>36.374568939208984</c:v>
                </c:pt>
                <c:pt idx="53">
                  <c:v>35.662651062011719</c:v>
                </c:pt>
                <c:pt idx="54">
                  <c:v>35.3465576171875</c:v>
                </c:pt>
                <c:pt idx="55">
                  <c:v>34.863296508789063</c:v>
                </c:pt>
              </c:numCache>
              <c:extLst/>
            </c:numRef>
          </c:val>
          <c:smooth val="0"/>
          <c:extLst>
            <c:ext xmlns:c16="http://schemas.microsoft.com/office/drawing/2014/chart" uri="{C3380CC4-5D6E-409C-BE32-E72D297353CC}">
              <c16:uniqueId val="{00000005-A11A-4BAD-B470-05DF090DFD7B}"/>
            </c:ext>
          </c:extLst>
        </c:ser>
        <c:ser>
          <c:idx val="1"/>
          <c:order val="1"/>
          <c:tx>
            <c:strRef>
              <c:f>Horas!$E$2</c:f>
              <c:strCache>
                <c:ptCount val="1"/>
                <c:pt idx="0">
                  <c:v>Horas efectivas (excluyendo ocupados ausentes)</c:v>
                </c:pt>
              </c:strCache>
            </c:strRef>
          </c:tx>
          <c:spPr>
            <a:ln w="28575" cap="rnd">
              <a:solidFill>
                <a:schemeClr val="accent2"/>
              </a:solidFill>
              <a:round/>
            </a:ln>
            <a:effectLst/>
          </c:spPr>
          <c:marker>
            <c:symbol val="none"/>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1A-4BAD-B470-05DF090DFD7B}"/>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1A-4BAD-B470-05DF090DFD7B}"/>
                </c:ext>
              </c:extLst>
            </c:dLbl>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11A-4BAD-B470-05DF090DFD7B}"/>
                </c:ext>
              </c:extLst>
            </c:dLbl>
            <c:dLbl>
              <c:idx val="4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1A-4BAD-B470-05DF090DFD7B}"/>
                </c:ext>
              </c:extLst>
            </c:dLbl>
            <c:dLbl>
              <c:idx val="5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11A-4BAD-B470-05DF090DFD7B}"/>
                </c:ext>
              </c:extLst>
            </c:dLbl>
            <c:spPr>
              <a:noFill/>
              <a:ln>
                <a:noFill/>
              </a:ln>
              <a:effectLst/>
            </c:spPr>
            <c:txPr>
              <a:bodyPr rot="0" spcFirstLastPara="1" vertOverflow="ellipsis" vert="horz" wrap="square" anchor="ctr" anchorCtr="1"/>
              <a:lstStyle/>
              <a:p>
                <a:pPr>
                  <a:defRPr sz="900" b="1" i="0" u="none" strike="noStrike" kern="1200" baseline="0">
                    <a:solidFill>
                      <a:srgbClr val="F5AB0F"/>
                    </a:solidFill>
                    <a:latin typeface="+mn-lt"/>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Horas!$A$15:$B$70</c:f>
              <c:multiLvlStrCache>
                <c:ptCount val="56"/>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pt idx="53">
                    <c:v>May - Jul</c:v>
                  </c:pt>
                  <c:pt idx="54">
                    <c:v>Jun - Ago</c:v>
                  </c:pt>
                  <c:pt idx="55">
                    <c:v>Jul - Sep</c:v>
                  </c:pt>
                </c:lvl>
                <c:lvl>
                  <c:pt idx="0">
                    <c:v>2019</c:v>
                  </c:pt>
                  <c:pt idx="12">
                    <c:v>2020</c:v>
                  </c:pt>
                  <c:pt idx="24">
                    <c:v>2021</c:v>
                  </c:pt>
                  <c:pt idx="36">
                    <c:v>2022</c:v>
                  </c:pt>
                  <c:pt idx="48">
                    <c:v>2023</c:v>
                  </c:pt>
                </c:lvl>
              </c:multiLvlStrCache>
              <c:extLst/>
            </c:multiLvlStrRef>
          </c:cat>
          <c:val>
            <c:numRef>
              <c:f>Horas!$E$15:$E$70</c:f>
              <c:numCache>
                <c:formatCode>#,##0.0_ ;\-#,##0.0\ </c:formatCode>
                <c:ptCount val="56"/>
                <c:pt idx="0">
                  <c:v>41.554477691650391</c:v>
                </c:pt>
                <c:pt idx="1">
                  <c:v>42.043125152587891</c:v>
                </c:pt>
                <c:pt idx="2">
                  <c:v>41.432113647460938</c:v>
                </c:pt>
                <c:pt idx="3">
                  <c:v>40.500301361083984</c:v>
                </c:pt>
                <c:pt idx="4">
                  <c:v>39.836837768554688</c:v>
                </c:pt>
                <c:pt idx="5">
                  <c:v>40.275333404541016</c:v>
                </c:pt>
                <c:pt idx="6">
                  <c:v>40.298206329345703</c:v>
                </c:pt>
                <c:pt idx="7">
                  <c:v>38.741191864013672</c:v>
                </c:pt>
                <c:pt idx="8">
                  <c:v>38.497310638427734</c:v>
                </c:pt>
                <c:pt idx="9">
                  <c:v>39.292911529541016</c:v>
                </c:pt>
                <c:pt idx="10">
                  <c:v>40.496623992919922</c:v>
                </c:pt>
                <c:pt idx="11">
                  <c:v>41.250099182128906</c:v>
                </c:pt>
                <c:pt idx="12">
                  <c:v>41.199012756347656</c:v>
                </c:pt>
                <c:pt idx="13">
                  <c:v>40.995761871337891</c:v>
                </c:pt>
                <c:pt idx="14">
                  <c:v>39.865016937255859</c:v>
                </c:pt>
                <c:pt idx="15">
                  <c:v>38.654689788818359</c:v>
                </c:pt>
                <c:pt idx="16">
                  <c:v>37.894962310791016</c:v>
                </c:pt>
                <c:pt idx="17">
                  <c:v>38.514976501464844</c:v>
                </c:pt>
                <c:pt idx="18">
                  <c:v>39.2186279296875</c:v>
                </c:pt>
                <c:pt idx="19">
                  <c:v>39.178977966308594</c:v>
                </c:pt>
                <c:pt idx="20">
                  <c:v>39.790847778320313</c:v>
                </c:pt>
                <c:pt idx="21">
                  <c:v>40.038192749023438</c:v>
                </c:pt>
                <c:pt idx="22">
                  <c:v>40.774021148681641</c:v>
                </c:pt>
                <c:pt idx="23">
                  <c:v>41.313381195068359</c:v>
                </c:pt>
                <c:pt idx="24">
                  <c:v>41.325550079345703</c:v>
                </c:pt>
                <c:pt idx="25">
                  <c:v>41.444721221923828</c:v>
                </c:pt>
                <c:pt idx="26">
                  <c:v>40.541671752929688</c:v>
                </c:pt>
                <c:pt idx="27">
                  <c:v>40.410968780517578</c:v>
                </c:pt>
                <c:pt idx="28">
                  <c:v>40.032615661621094</c:v>
                </c:pt>
                <c:pt idx="29">
                  <c:v>39.985668182373047</c:v>
                </c:pt>
                <c:pt idx="30">
                  <c:v>40.031715393066406</c:v>
                </c:pt>
                <c:pt idx="31">
                  <c:v>40.2039794921875</c:v>
                </c:pt>
                <c:pt idx="32">
                  <c:v>40.651546478271484</c:v>
                </c:pt>
                <c:pt idx="33">
                  <c:v>40.586490631103516</c:v>
                </c:pt>
                <c:pt idx="34">
                  <c:v>40.917892456054688</c:v>
                </c:pt>
                <c:pt idx="35">
                  <c:v>41.322124481201172</c:v>
                </c:pt>
                <c:pt idx="36">
                  <c:v>41.287311553955078</c:v>
                </c:pt>
                <c:pt idx="37">
                  <c:v>41.130390167236328</c:v>
                </c:pt>
                <c:pt idx="38">
                  <c:v>40.536014556884766</c:v>
                </c:pt>
                <c:pt idx="39">
                  <c:v>40.655536651611328</c:v>
                </c:pt>
                <c:pt idx="40">
                  <c:v>40.162094116210938</c:v>
                </c:pt>
                <c:pt idx="41">
                  <c:v>40.313232421875</c:v>
                </c:pt>
                <c:pt idx="42">
                  <c:v>40.243446350097656</c:v>
                </c:pt>
                <c:pt idx="43">
                  <c:v>39.907192230224609</c:v>
                </c:pt>
                <c:pt idx="44">
                  <c:v>39.770431518554688</c:v>
                </c:pt>
                <c:pt idx="45">
                  <c:v>39.517955780029297</c:v>
                </c:pt>
                <c:pt idx="46">
                  <c:v>40.248805999755859</c:v>
                </c:pt>
                <c:pt idx="47">
                  <c:v>40.361774444580078</c:v>
                </c:pt>
                <c:pt idx="48">
                  <c:v>40.937309265136719</c:v>
                </c:pt>
                <c:pt idx="49">
                  <c:v>40.609710693359375</c:v>
                </c:pt>
                <c:pt idx="50">
                  <c:v>40.156848907470703</c:v>
                </c:pt>
                <c:pt idx="51">
                  <c:v>39.398555755615234</c:v>
                </c:pt>
                <c:pt idx="52">
                  <c:v>38.890087127685547</c:v>
                </c:pt>
                <c:pt idx="53">
                  <c:v>38.794990539550781</c:v>
                </c:pt>
                <c:pt idx="54">
                  <c:v>38.876598358154297</c:v>
                </c:pt>
                <c:pt idx="55">
                  <c:v>38.212997436523438</c:v>
                </c:pt>
              </c:numCache>
              <c:extLst/>
            </c:numRef>
          </c:val>
          <c:smooth val="0"/>
          <c:extLst>
            <c:ext xmlns:c16="http://schemas.microsoft.com/office/drawing/2014/chart" uri="{C3380CC4-5D6E-409C-BE32-E72D297353CC}">
              <c16:uniqueId val="{0000000B-A11A-4BAD-B470-05DF090DFD7B}"/>
            </c:ext>
          </c:extLst>
        </c:ser>
        <c:ser>
          <c:idx val="2"/>
          <c:order val="2"/>
          <c:tx>
            <c:strRef>
              <c:f>Horas!$G$2</c:f>
              <c:strCache>
                <c:ptCount val="1"/>
                <c:pt idx="0">
                  <c:v>Horas habituales</c:v>
                </c:pt>
              </c:strCache>
            </c:strRef>
          </c:tx>
          <c:spPr>
            <a:ln w="28575" cap="rnd">
              <a:solidFill>
                <a:schemeClr val="accent3"/>
              </a:solidFill>
              <a:round/>
            </a:ln>
            <a:effectLst/>
          </c:spPr>
          <c:marker>
            <c:symbol val="none"/>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11A-4BAD-B470-05DF090DFD7B}"/>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11A-4BAD-B470-05DF090DFD7B}"/>
                </c:ext>
              </c:extLst>
            </c:dLbl>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11A-4BAD-B470-05DF090DFD7B}"/>
                </c:ext>
              </c:extLst>
            </c:dLbl>
            <c:dLbl>
              <c:idx val="4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11A-4BAD-B470-05DF090DFD7B}"/>
                </c:ext>
              </c:extLst>
            </c:dLbl>
            <c:dLbl>
              <c:idx val="5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11A-4BAD-B470-05DF090DFD7B}"/>
                </c:ext>
              </c:extLst>
            </c:dLbl>
            <c:spPr>
              <a:noFill/>
              <a:ln>
                <a:noFill/>
              </a:ln>
              <a:effectLst/>
            </c:spPr>
            <c:txPr>
              <a:bodyPr rot="0" spcFirstLastPara="1" vertOverflow="ellipsis" vert="horz" wrap="square" anchor="ctr" anchorCtr="1"/>
              <a:lstStyle/>
              <a:p>
                <a:pPr>
                  <a:defRPr sz="900" b="1" i="0" u="none" strike="noStrike" kern="1200" baseline="0">
                    <a:solidFill>
                      <a:srgbClr val="8FC9D6"/>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Horas!$A$15:$B$70</c:f>
              <c:multiLvlStrCache>
                <c:ptCount val="56"/>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pt idx="53">
                    <c:v>May - Jul</c:v>
                  </c:pt>
                  <c:pt idx="54">
                    <c:v>Jun - Ago</c:v>
                  </c:pt>
                  <c:pt idx="55">
                    <c:v>Jul - Sep</c:v>
                  </c:pt>
                </c:lvl>
                <c:lvl>
                  <c:pt idx="0">
                    <c:v>2019</c:v>
                  </c:pt>
                  <c:pt idx="12">
                    <c:v>2020</c:v>
                  </c:pt>
                  <c:pt idx="24">
                    <c:v>2021</c:v>
                  </c:pt>
                  <c:pt idx="36">
                    <c:v>2022</c:v>
                  </c:pt>
                  <c:pt idx="48">
                    <c:v>2023</c:v>
                  </c:pt>
                </c:lvl>
              </c:multiLvlStrCache>
              <c:extLst/>
            </c:multiLvlStrRef>
          </c:cat>
          <c:val>
            <c:numRef>
              <c:f>Horas!$G$15:$G$70</c:f>
              <c:numCache>
                <c:formatCode>#,##0.0_ ;\-#,##0.0\ </c:formatCode>
                <c:ptCount val="56"/>
                <c:pt idx="0">
                  <c:v>42.885078430175781</c:v>
                </c:pt>
                <c:pt idx="1">
                  <c:v>43.170951843261719</c:v>
                </c:pt>
                <c:pt idx="2">
                  <c:v>42.442764282226563</c:v>
                </c:pt>
                <c:pt idx="3">
                  <c:v>42.359775543212891</c:v>
                </c:pt>
                <c:pt idx="4">
                  <c:v>41.782806396484375</c:v>
                </c:pt>
                <c:pt idx="5">
                  <c:v>41.857086181640625</c:v>
                </c:pt>
                <c:pt idx="6">
                  <c:v>41.495841979980469</c:v>
                </c:pt>
                <c:pt idx="7">
                  <c:v>41.476642608642578</c:v>
                </c:pt>
                <c:pt idx="8">
                  <c:v>41.369087219238281</c:v>
                </c:pt>
                <c:pt idx="9">
                  <c:v>41.775402069091797</c:v>
                </c:pt>
                <c:pt idx="10">
                  <c:v>41.755764007568359</c:v>
                </c:pt>
                <c:pt idx="11">
                  <c:v>42.2989501953125</c:v>
                </c:pt>
                <c:pt idx="12">
                  <c:v>42.156089782714844</c:v>
                </c:pt>
                <c:pt idx="13">
                  <c:v>41.910861968994141</c:v>
                </c:pt>
                <c:pt idx="14">
                  <c:v>41.090850830078125</c:v>
                </c:pt>
                <c:pt idx="15">
                  <c:v>40.621082305908203</c:v>
                </c:pt>
                <c:pt idx="16">
                  <c:v>40.567825317382813</c:v>
                </c:pt>
                <c:pt idx="17">
                  <c:v>41.157482147216797</c:v>
                </c:pt>
                <c:pt idx="18">
                  <c:v>41.638378143310547</c:v>
                </c:pt>
                <c:pt idx="19">
                  <c:v>41.624370574951172</c:v>
                </c:pt>
                <c:pt idx="20">
                  <c:v>41.478267669677734</c:v>
                </c:pt>
                <c:pt idx="21">
                  <c:v>41.339347839355469</c:v>
                </c:pt>
                <c:pt idx="22">
                  <c:v>41.80035400390625</c:v>
                </c:pt>
                <c:pt idx="23">
                  <c:v>42.150672912597656</c:v>
                </c:pt>
                <c:pt idx="24">
                  <c:v>42.481914520263672</c:v>
                </c:pt>
                <c:pt idx="25">
                  <c:v>42.539455413818359</c:v>
                </c:pt>
                <c:pt idx="26">
                  <c:v>42.302513122558594</c:v>
                </c:pt>
                <c:pt idx="27">
                  <c:v>42.044742584228516</c:v>
                </c:pt>
                <c:pt idx="28">
                  <c:v>41.605110168457031</c:v>
                </c:pt>
                <c:pt idx="29">
                  <c:v>41.493930816650391</c:v>
                </c:pt>
                <c:pt idx="30">
                  <c:v>41.341133117675781</c:v>
                </c:pt>
                <c:pt idx="31">
                  <c:v>41.495311737060547</c:v>
                </c:pt>
                <c:pt idx="32">
                  <c:v>41.652168273925781</c:v>
                </c:pt>
                <c:pt idx="33">
                  <c:v>41.602157592773438</c:v>
                </c:pt>
                <c:pt idx="34">
                  <c:v>41.765304565429688</c:v>
                </c:pt>
                <c:pt idx="35">
                  <c:v>41.838855743408203</c:v>
                </c:pt>
                <c:pt idx="36">
                  <c:v>41.780044555664063</c:v>
                </c:pt>
                <c:pt idx="37">
                  <c:v>41.487838745117188</c:v>
                </c:pt>
                <c:pt idx="38">
                  <c:v>41.151676177978516</c:v>
                </c:pt>
                <c:pt idx="39">
                  <c:v>41.195888519287109</c:v>
                </c:pt>
                <c:pt idx="40">
                  <c:v>41.067497253417969</c:v>
                </c:pt>
                <c:pt idx="41">
                  <c:v>41.245754241943359</c:v>
                </c:pt>
                <c:pt idx="42">
                  <c:v>41.395248413085938</c:v>
                </c:pt>
                <c:pt idx="43">
                  <c:v>41.415874481201172</c:v>
                </c:pt>
                <c:pt idx="44">
                  <c:v>41.113479614257813</c:v>
                </c:pt>
                <c:pt idx="45">
                  <c:v>41.095787048339844</c:v>
                </c:pt>
                <c:pt idx="46">
                  <c:v>41.210716247558594</c:v>
                </c:pt>
                <c:pt idx="47">
                  <c:v>41.322776794433594</c:v>
                </c:pt>
                <c:pt idx="48">
                  <c:v>41.564304351806641</c:v>
                </c:pt>
                <c:pt idx="49">
                  <c:v>41.232192993164063</c:v>
                </c:pt>
                <c:pt idx="50">
                  <c:v>41.136272430419922</c:v>
                </c:pt>
                <c:pt idx="51">
                  <c:v>40.596954345703125</c:v>
                </c:pt>
                <c:pt idx="52">
                  <c:v>40.495838165283203</c:v>
                </c:pt>
                <c:pt idx="53">
                  <c:v>40.262233734130859</c:v>
                </c:pt>
                <c:pt idx="54">
                  <c:v>40.192497253417969</c:v>
                </c:pt>
                <c:pt idx="55">
                  <c:v>40.131248474121094</c:v>
                </c:pt>
              </c:numCache>
              <c:extLst/>
            </c:numRef>
          </c:val>
          <c:smooth val="0"/>
          <c:extLst>
            <c:ext xmlns:c16="http://schemas.microsoft.com/office/drawing/2014/chart" uri="{C3380CC4-5D6E-409C-BE32-E72D297353CC}">
              <c16:uniqueId val="{00000011-A11A-4BAD-B470-05DF090DFD7B}"/>
            </c:ext>
          </c:extLst>
        </c:ser>
        <c:dLbls>
          <c:showLegendKey val="0"/>
          <c:showVal val="0"/>
          <c:showCatName val="0"/>
          <c:showSerName val="0"/>
          <c:showPercent val="0"/>
          <c:showBubbleSize val="0"/>
        </c:dLbls>
        <c:smooth val="0"/>
        <c:axId val="633751184"/>
        <c:axId val="633751504"/>
      </c:lineChart>
      <c:catAx>
        <c:axId val="633751184"/>
        <c:scaling>
          <c:orientation val="minMax"/>
        </c:scaling>
        <c:delete val="0"/>
        <c:axPos val="b"/>
        <c:numFmt formatCode="General" sourceLinked="1"/>
        <c:majorTickMark val="none"/>
        <c:minorTickMark val="none"/>
        <c:tickLblPos val="nextTo"/>
        <c:spPr>
          <a:noFill/>
          <a:ln w="6350" cap="flat" cmpd="sng" algn="ctr">
            <a:solidFill>
              <a:sysClr val="windowText" lastClr="000000"/>
            </a:solidFill>
            <a:round/>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s-CL"/>
          </a:p>
        </c:txPr>
        <c:crossAx val="633751504"/>
        <c:crosses val="autoZero"/>
        <c:auto val="1"/>
        <c:lblAlgn val="ctr"/>
        <c:lblOffset val="100"/>
        <c:tickLblSkip val="1"/>
        <c:noMultiLvlLbl val="0"/>
      </c:catAx>
      <c:valAx>
        <c:axId val="633751504"/>
        <c:scaling>
          <c:orientation val="minMax"/>
          <c:min val="30"/>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US"/>
                  <a:t>Número de horas</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L"/>
            </a:p>
          </c:txPr>
        </c:title>
        <c:numFmt formatCode="#,##0_ ;\-#,##0\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L"/>
          </a:p>
        </c:txPr>
        <c:crossAx val="633751184"/>
        <c:crosses val="autoZero"/>
        <c:crossBetween val="between"/>
      </c:valAx>
      <c:spPr>
        <a:noFill/>
        <a:ln>
          <a:noFill/>
        </a:ln>
        <a:effectLst/>
      </c:spPr>
    </c:plotArea>
    <c:legend>
      <c:legendPos val="b"/>
      <c:layout>
        <c:manualLayout>
          <c:xMode val="edge"/>
          <c:yMode val="edge"/>
          <c:x val="0.45343171374120878"/>
          <c:y val="0.76647453985708369"/>
          <c:w val="0.50323433401151341"/>
          <c:h val="0.211952810593495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round/>
    </a:ln>
    <a:effectLst/>
  </c:spPr>
  <c:txPr>
    <a:bodyPr/>
    <a:lstStyle/>
    <a:p>
      <a:pPr>
        <a:defRPr sz="900">
          <a:solidFill>
            <a:schemeClr val="tx1"/>
          </a:solidFill>
        </a:defRPr>
      </a:pPr>
      <a:endParaRPr lang="es-CL"/>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Horas_sexo!$C$2</c:f>
              <c:strCache>
                <c:ptCount val="1"/>
                <c:pt idx="0">
                  <c:v>Hombres</c:v>
                </c:pt>
              </c:strCache>
            </c:strRef>
          </c:tx>
          <c:spPr>
            <a:ln w="28575" cap="rnd">
              <a:solidFill>
                <a:srgbClr val="A5A5A5"/>
              </a:solidFill>
              <a:round/>
            </a:ln>
            <a:effectLst/>
          </c:spPr>
          <c:marker>
            <c:symbol val="none"/>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ED4-4D7E-B578-BF44ED8228ED}"/>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ED4-4D7E-B578-BF44ED8228ED}"/>
                </c:ext>
              </c:extLst>
            </c:dLbl>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ED4-4D7E-B578-BF44ED8228ED}"/>
                </c:ext>
              </c:extLst>
            </c:dLbl>
            <c:dLbl>
              <c:idx val="4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ED4-4D7E-B578-BF44ED8228ED}"/>
                </c:ext>
              </c:extLst>
            </c:dLbl>
            <c:dLbl>
              <c:idx val="5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D4-4D7E-B578-BF44ED8228ED}"/>
                </c:ext>
              </c:extLst>
            </c:dLbl>
            <c:spPr>
              <a:noFill/>
              <a:ln>
                <a:noFill/>
              </a:ln>
              <a:effectLst/>
            </c:spPr>
            <c:txPr>
              <a:bodyPr rot="0" spcFirstLastPara="1" vertOverflow="ellipsis" vert="horz" wrap="square" anchor="ctr" anchorCtr="1"/>
              <a:lstStyle/>
              <a:p>
                <a:pPr>
                  <a:defRPr sz="900" b="1" i="0" u="none" strike="noStrike" kern="1200" baseline="0">
                    <a:solidFill>
                      <a:srgbClr val="A5A5A5"/>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Horas_sexo!$A$15:$B$70</c:f>
              <c:multiLvlStrCache>
                <c:ptCount val="56"/>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pt idx="53">
                    <c:v>May - Jul</c:v>
                  </c:pt>
                  <c:pt idx="54">
                    <c:v>Jun - Ago</c:v>
                  </c:pt>
                  <c:pt idx="55">
                    <c:v>Jul - Sep</c:v>
                  </c:pt>
                </c:lvl>
                <c:lvl>
                  <c:pt idx="0">
                    <c:v>2019</c:v>
                  </c:pt>
                  <c:pt idx="12">
                    <c:v>2020</c:v>
                  </c:pt>
                  <c:pt idx="24">
                    <c:v>2021</c:v>
                  </c:pt>
                  <c:pt idx="36">
                    <c:v>2022</c:v>
                  </c:pt>
                  <c:pt idx="48">
                    <c:v>2023</c:v>
                  </c:pt>
                </c:lvl>
              </c:multiLvlStrCache>
            </c:multiLvlStrRef>
          </c:cat>
          <c:val>
            <c:numRef>
              <c:f>Horas_sexo!$C$15:$C$70</c:f>
              <c:numCache>
                <c:formatCode>0.0</c:formatCode>
                <c:ptCount val="56"/>
                <c:pt idx="0">
                  <c:v>45.192089080810547</c:v>
                </c:pt>
                <c:pt idx="1">
                  <c:v>45.592998504638672</c:v>
                </c:pt>
                <c:pt idx="2">
                  <c:v>44.847267150878906</c:v>
                </c:pt>
                <c:pt idx="3">
                  <c:v>44.608798980712891</c:v>
                </c:pt>
                <c:pt idx="4">
                  <c:v>43.807559967041016</c:v>
                </c:pt>
                <c:pt idx="5">
                  <c:v>44.042995452880859</c:v>
                </c:pt>
                <c:pt idx="6">
                  <c:v>43.590534210205078</c:v>
                </c:pt>
                <c:pt idx="7">
                  <c:v>43.61163330078125</c:v>
                </c:pt>
                <c:pt idx="8">
                  <c:v>43.589431762695313</c:v>
                </c:pt>
                <c:pt idx="9">
                  <c:v>43.974250793457031</c:v>
                </c:pt>
                <c:pt idx="10">
                  <c:v>43.783927917480469</c:v>
                </c:pt>
                <c:pt idx="11">
                  <c:v>44.36962890625</c:v>
                </c:pt>
                <c:pt idx="12">
                  <c:v>44.405025482177734</c:v>
                </c:pt>
                <c:pt idx="13">
                  <c:v>44.32183837890625</c:v>
                </c:pt>
                <c:pt idx="14">
                  <c:v>42.974697113037109</c:v>
                </c:pt>
                <c:pt idx="15">
                  <c:v>42.03662109375</c:v>
                </c:pt>
                <c:pt idx="16">
                  <c:v>41.766490936279297</c:v>
                </c:pt>
                <c:pt idx="17">
                  <c:v>42.155811309814453</c:v>
                </c:pt>
                <c:pt idx="18">
                  <c:v>42.675182342529297</c:v>
                </c:pt>
                <c:pt idx="19">
                  <c:v>42.631736755371094</c:v>
                </c:pt>
                <c:pt idx="20">
                  <c:v>42.829730987548828</c:v>
                </c:pt>
                <c:pt idx="21">
                  <c:v>42.686511993408203</c:v>
                </c:pt>
                <c:pt idx="22">
                  <c:v>43.211318969726563</c:v>
                </c:pt>
                <c:pt idx="23">
                  <c:v>43.625125885009766</c:v>
                </c:pt>
                <c:pt idx="24">
                  <c:v>43.852874755859375</c:v>
                </c:pt>
                <c:pt idx="25">
                  <c:v>43.809276580810547</c:v>
                </c:pt>
                <c:pt idx="26">
                  <c:v>43.480617523193359</c:v>
                </c:pt>
                <c:pt idx="27">
                  <c:v>43.286212921142578</c:v>
                </c:pt>
                <c:pt idx="28">
                  <c:v>42.809707641601563</c:v>
                </c:pt>
                <c:pt idx="29">
                  <c:v>42.551692962646484</c:v>
                </c:pt>
                <c:pt idx="30">
                  <c:v>42.434223175048828</c:v>
                </c:pt>
                <c:pt idx="31">
                  <c:v>42.773502349853516</c:v>
                </c:pt>
                <c:pt idx="32">
                  <c:v>43.243045806884766</c:v>
                </c:pt>
                <c:pt idx="33">
                  <c:v>43.185649871826172</c:v>
                </c:pt>
                <c:pt idx="34">
                  <c:v>43.327301025390625</c:v>
                </c:pt>
                <c:pt idx="35">
                  <c:v>43.449264526367188</c:v>
                </c:pt>
                <c:pt idx="36">
                  <c:v>43.360885620117188</c:v>
                </c:pt>
                <c:pt idx="37">
                  <c:v>43.281276702880859</c:v>
                </c:pt>
                <c:pt idx="38">
                  <c:v>42.536090850830078</c:v>
                </c:pt>
                <c:pt idx="39">
                  <c:v>42.777881622314453</c:v>
                </c:pt>
                <c:pt idx="40">
                  <c:v>42.402153015136719</c:v>
                </c:pt>
                <c:pt idx="41">
                  <c:v>42.565109252929688</c:v>
                </c:pt>
                <c:pt idx="42">
                  <c:v>42.593242645263672</c:v>
                </c:pt>
                <c:pt idx="43">
                  <c:v>42.849113464355469</c:v>
                </c:pt>
                <c:pt idx="44">
                  <c:v>42.619407653808594</c:v>
                </c:pt>
                <c:pt idx="45">
                  <c:v>42.635219573974609</c:v>
                </c:pt>
                <c:pt idx="46">
                  <c:v>42.397727966308594</c:v>
                </c:pt>
                <c:pt idx="47">
                  <c:v>42.711860656738281</c:v>
                </c:pt>
                <c:pt idx="48">
                  <c:v>42.977386474609375</c:v>
                </c:pt>
                <c:pt idx="49">
                  <c:v>43.007007598876953</c:v>
                </c:pt>
                <c:pt idx="50">
                  <c:v>43.118648529052734</c:v>
                </c:pt>
                <c:pt idx="51">
                  <c:v>42.668628692626953</c:v>
                </c:pt>
                <c:pt idx="52">
                  <c:v>42.495979309082031</c:v>
                </c:pt>
                <c:pt idx="53">
                  <c:v>41.925098419189453</c:v>
                </c:pt>
                <c:pt idx="54">
                  <c:v>42.085617065429688</c:v>
                </c:pt>
                <c:pt idx="55">
                  <c:v>42.112483978271484</c:v>
                </c:pt>
              </c:numCache>
            </c:numRef>
          </c:val>
          <c:smooth val="0"/>
          <c:extLst>
            <c:ext xmlns:c16="http://schemas.microsoft.com/office/drawing/2014/chart" uri="{C3380CC4-5D6E-409C-BE32-E72D297353CC}">
              <c16:uniqueId val="{00000001-3ED4-4D7E-B578-BF44ED8228ED}"/>
            </c:ext>
          </c:extLst>
        </c:ser>
        <c:ser>
          <c:idx val="1"/>
          <c:order val="1"/>
          <c:tx>
            <c:strRef>
              <c:f>Horas_sexo!$D$2</c:f>
              <c:strCache>
                <c:ptCount val="1"/>
                <c:pt idx="0">
                  <c:v>Mujeres</c:v>
                </c:pt>
              </c:strCache>
            </c:strRef>
          </c:tx>
          <c:spPr>
            <a:ln w="28575" cap="rnd">
              <a:solidFill>
                <a:srgbClr val="A77EEF"/>
              </a:solidFill>
              <a:round/>
            </a:ln>
            <a:effectLst/>
          </c:spPr>
          <c:marker>
            <c:symbol val="none"/>
          </c:marker>
          <c:dLbls>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ED4-4D7E-B578-BF44ED8228ED}"/>
                </c:ext>
              </c:extLst>
            </c:dLbl>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D4-4D7E-B578-BF44ED8228ED}"/>
                </c:ext>
              </c:extLst>
            </c:dLbl>
            <c:dLbl>
              <c:idx val="3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D4-4D7E-B578-BF44ED8228ED}"/>
                </c:ext>
              </c:extLst>
            </c:dLbl>
            <c:dLbl>
              <c:idx val="4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D4-4D7E-B578-BF44ED8228ED}"/>
                </c:ext>
              </c:extLst>
            </c:dLbl>
            <c:dLbl>
              <c:idx val="5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D4-4D7E-B578-BF44ED8228ED}"/>
                </c:ext>
              </c:extLst>
            </c:dLbl>
            <c:spPr>
              <a:noFill/>
              <a:ln>
                <a:noFill/>
              </a:ln>
              <a:effectLst/>
            </c:spPr>
            <c:txPr>
              <a:bodyPr rot="0" spcFirstLastPara="1" vertOverflow="ellipsis" vert="horz" wrap="square" anchor="ctr" anchorCtr="1"/>
              <a:lstStyle/>
              <a:p>
                <a:pPr>
                  <a:defRPr sz="900" b="1" i="0" u="none" strike="noStrike" kern="1200" baseline="0">
                    <a:solidFill>
                      <a:srgbClr val="A77EEF"/>
                    </a:solidFill>
                    <a:latin typeface="+mn-lt"/>
                    <a:ea typeface="+mn-ea"/>
                    <a:cs typeface="+mn-cs"/>
                  </a:defRPr>
                </a:pPr>
                <a:endParaRPr lang="es-CL"/>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Horas_sexo!$A$15:$B$70</c:f>
              <c:multiLvlStrCache>
                <c:ptCount val="56"/>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pt idx="53">
                    <c:v>May - Jul</c:v>
                  </c:pt>
                  <c:pt idx="54">
                    <c:v>Jun - Ago</c:v>
                  </c:pt>
                  <c:pt idx="55">
                    <c:v>Jul - Sep</c:v>
                  </c:pt>
                </c:lvl>
                <c:lvl>
                  <c:pt idx="0">
                    <c:v>2019</c:v>
                  </c:pt>
                  <c:pt idx="12">
                    <c:v>2020</c:v>
                  </c:pt>
                  <c:pt idx="24">
                    <c:v>2021</c:v>
                  </c:pt>
                  <c:pt idx="36">
                    <c:v>2022</c:v>
                  </c:pt>
                  <c:pt idx="48">
                    <c:v>2023</c:v>
                  </c:pt>
                </c:lvl>
              </c:multiLvlStrCache>
            </c:multiLvlStrRef>
          </c:cat>
          <c:val>
            <c:numRef>
              <c:f>Horas_sexo!$D$15:$D$70</c:f>
              <c:numCache>
                <c:formatCode>0.0</c:formatCode>
                <c:ptCount val="56"/>
                <c:pt idx="0">
                  <c:v>39.542125701904297</c:v>
                </c:pt>
                <c:pt idx="1">
                  <c:v>39.677761077880859</c:v>
                </c:pt>
                <c:pt idx="2">
                  <c:v>38.989517211914063</c:v>
                </c:pt>
                <c:pt idx="3">
                  <c:v>39.109428405761719</c:v>
                </c:pt>
                <c:pt idx="4">
                  <c:v>38.722965240478516</c:v>
                </c:pt>
                <c:pt idx="5">
                  <c:v>38.610912322998047</c:v>
                </c:pt>
                <c:pt idx="6">
                  <c:v>38.454784393310547</c:v>
                </c:pt>
                <c:pt idx="7">
                  <c:v>38.402320861816406</c:v>
                </c:pt>
                <c:pt idx="8">
                  <c:v>38.188800811767578</c:v>
                </c:pt>
                <c:pt idx="9">
                  <c:v>38.611907958984375</c:v>
                </c:pt>
                <c:pt idx="10">
                  <c:v>38.889938354492188</c:v>
                </c:pt>
                <c:pt idx="11">
                  <c:v>39.377029418945313</c:v>
                </c:pt>
                <c:pt idx="12">
                  <c:v>38.944709777832031</c:v>
                </c:pt>
                <c:pt idx="13">
                  <c:v>38.480400085449219</c:v>
                </c:pt>
                <c:pt idx="14">
                  <c:v>38.359889984130859</c:v>
                </c:pt>
                <c:pt idx="15">
                  <c:v>38.535179138183594</c:v>
                </c:pt>
                <c:pt idx="16">
                  <c:v>38.772811889648438</c:v>
                </c:pt>
                <c:pt idx="17">
                  <c:v>39.674423217773438</c:v>
                </c:pt>
                <c:pt idx="18">
                  <c:v>40.039329528808594</c:v>
                </c:pt>
                <c:pt idx="19">
                  <c:v>40.030117034912109</c:v>
                </c:pt>
                <c:pt idx="20">
                  <c:v>39.281547546386719</c:v>
                </c:pt>
                <c:pt idx="21">
                  <c:v>39.134540557861328</c:v>
                </c:pt>
                <c:pt idx="22">
                  <c:v>39.484306335449219</c:v>
                </c:pt>
                <c:pt idx="23">
                  <c:v>39.770950317382813</c:v>
                </c:pt>
                <c:pt idx="24">
                  <c:v>40.272682189941406</c:v>
                </c:pt>
                <c:pt idx="25">
                  <c:v>40.482601165771484</c:v>
                </c:pt>
                <c:pt idx="26">
                  <c:v>40.379497528076172</c:v>
                </c:pt>
                <c:pt idx="27">
                  <c:v>40.066570281982422</c:v>
                </c:pt>
                <c:pt idx="28">
                  <c:v>39.680686950683594</c:v>
                </c:pt>
                <c:pt idx="29">
                  <c:v>39.80914306640625</c:v>
                </c:pt>
                <c:pt idx="30">
                  <c:v>39.60284423828125</c:v>
                </c:pt>
                <c:pt idx="31">
                  <c:v>39.477252960205078</c:v>
                </c:pt>
                <c:pt idx="32">
                  <c:v>39.194744110107422</c:v>
                </c:pt>
                <c:pt idx="33">
                  <c:v>39.192874908447266</c:v>
                </c:pt>
                <c:pt idx="34">
                  <c:v>39.500644683837891</c:v>
                </c:pt>
                <c:pt idx="35">
                  <c:v>39.449085235595703</c:v>
                </c:pt>
                <c:pt idx="36">
                  <c:v>39.482028961181641</c:v>
                </c:pt>
                <c:pt idx="37">
                  <c:v>38.820758819580078</c:v>
                </c:pt>
                <c:pt idx="38">
                  <c:v>39.116455078125</c:v>
                </c:pt>
                <c:pt idx="39">
                  <c:v>38.940116882324219</c:v>
                </c:pt>
                <c:pt idx="40">
                  <c:v>39.153831481933594</c:v>
                </c:pt>
                <c:pt idx="41">
                  <c:v>39.374126434326172</c:v>
                </c:pt>
                <c:pt idx="42">
                  <c:v>39.661994934082031</c:v>
                </c:pt>
                <c:pt idx="43">
                  <c:v>39.347316741943359</c:v>
                </c:pt>
                <c:pt idx="44">
                  <c:v>38.945899963378906</c:v>
                </c:pt>
                <c:pt idx="45">
                  <c:v>38.868976593017578</c:v>
                </c:pt>
                <c:pt idx="46">
                  <c:v>39.549915313720703</c:v>
                </c:pt>
                <c:pt idx="47">
                  <c:v>39.405815124511719</c:v>
                </c:pt>
                <c:pt idx="48">
                  <c:v>39.606235504150391</c:v>
                </c:pt>
                <c:pt idx="49">
                  <c:v>38.743717193603516</c:v>
                </c:pt>
                <c:pt idx="50">
                  <c:v>38.318271636962891</c:v>
                </c:pt>
                <c:pt idx="51">
                  <c:v>37.71661376953125</c:v>
                </c:pt>
                <c:pt idx="52">
                  <c:v>37.726112365722656</c:v>
                </c:pt>
                <c:pt idx="53">
                  <c:v>38.022842407226563</c:v>
                </c:pt>
                <c:pt idx="54">
                  <c:v>37.634052276611328</c:v>
                </c:pt>
                <c:pt idx="55">
                  <c:v>37.420608520507813</c:v>
                </c:pt>
              </c:numCache>
            </c:numRef>
          </c:val>
          <c:smooth val="0"/>
          <c:extLst>
            <c:ext xmlns:c16="http://schemas.microsoft.com/office/drawing/2014/chart" uri="{C3380CC4-5D6E-409C-BE32-E72D297353CC}">
              <c16:uniqueId val="{00000003-3ED4-4D7E-B578-BF44ED8228ED}"/>
            </c:ext>
          </c:extLst>
        </c:ser>
        <c:dLbls>
          <c:showLegendKey val="0"/>
          <c:showVal val="0"/>
          <c:showCatName val="0"/>
          <c:showSerName val="0"/>
          <c:showPercent val="0"/>
          <c:showBubbleSize val="0"/>
        </c:dLbls>
        <c:smooth val="0"/>
        <c:axId val="614066696"/>
        <c:axId val="614067336"/>
      </c:lineChart>
      <c:catAx>
        <c:axId val="614066696"/>
        <c:scaling>
          <c:orientation val="minMax"/>
        </c:scaling>
        <c:delete val="0"/>
        <c:axPos val="b"/>
        <c:numFmt formatCode="General" sourceLinked="1"/>
        <c:majorTickMark val="none"/>
        <c:minorTickMark val="none"/>
        <c:tickLblPos val="nextTo"/>
        <c:spPr>
          <a:noFill/>
          <a:ln w="6350"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614067336"/>
        <c:crosses val="autoZero"/>
        <c:auto val="1"/>
        <c:lblAlgn val="ctr"/>
        <c:lblOffset val="100"/>
        <c:tickLblSkip val="1"/>
        <c:tickMarkSkip val="1"/>
        <c:noMultiLvlLbl val="0"/>
      </c:catAx>
      <c:valAx>
        <c:axId val="614067336"/>
        <c:scaling>
          <c:orientation val="minMax"/>
          <c:min val="34"/>
        </c:scaling>
        <c:delete val="0"/>
        <c:axPos val="l"/>
        <c:title>
          <c:tx>
            <c:rich>
              <a:bodyPr rot="-5400000" spcFirstLastPara="1" vertOverflow="ellipsis" vert="horz" wrap="square" anchor="ctr" anchorCtr="1"/>
              <a:lstStyle/>
              <a:p>
                <a:pPr>
                  <a:defRPr sz="900" b="0" i="0" u="none" strike="noStrike" kern="1200" baseline="0">
                    <a:solidFill>
                      <a:schemeClr val="dk1"/>
                    </a:solidFill>
                    <a:latin typeface="+mn-lt"/>
                    <a:ea typeface="+mn-ea"/>
                    <a:cs typeface="+mn-cs"/>
                  </a:defRPr>
                </a:pPr>
                <a:r>
                  <a:rPr lang="en-US"/>
                  <a:t>Número de horas</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614066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miter lim="800000"/>
    </a:ln>
    <a:effectLst/>
  </c:spPr>
  <c:txPr>
    <a:bodyPr/>
    <a:lstStyle/>
    <a:p>
      <a:pPr>
        <a:defRPr sz="900">
          <a:solidFill>
            <a:schemeClr val="dk1"/>
          </a:solidFill>
          <a:latin typeface="+mn-lt"/>
          <a:ea typeface="+mn-ea"/>
          <a:cs typeface="+mn-cs"/>
        </a:defRPr>
      </a:pPr>
      <a:endParaRPr lang="es-C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Hombres</c:v>
          </c:tx>
          <c:spPr>
            <a:ln w="28575" cap="rnd">
              <a:solidFill>
                <a:srgbClr val="A5A5A5"/>
              </a:solidFill>
              <a:round/>
            </a:ln>
            <a:effectLst/>
          </c:spPr>
          <c:marker>
            <c:symbol val="none"/>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8F-4CA7-88C8-30968A9545FB}"/>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8F-4CA7-88C8-30968A9545FB}"/>
                </c:ext>
              </c:extLst>
            </c:dLbl>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8F-4CA7-88C8-30968A9545FB}"/>
                </c:ext>
              </c:extLst>
            </c:dLbl>
            <c:dLbl>
              <c:idx val="4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8F-4CA7-88C8-30968A9545FB}"/>
                </c:ext>
              </c:extLst>
            </c:dLbl>
            <c:dLbl>
              <c:idx val="5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8F-4CA7-88C8-30968A9545FB}"/>
                </c:ext>
              </c:extLst>
            </c:dLbl>
            <c:spPr>
              <a:noFill/>
              <a:ln>
                <a:noFill/>
              </a:ln>
              <a:effectLst/>
            </c:spPr>
            <c:txPr>
              <a:bodyPr rot="0" spcFirstLastPara="1" vertOverflow="ellipsis" vert="horz" wrap="square" anchor="ctr" anchorCtr="1"/>
              <a:lstStyle/>
              <a:p>
                <a:pPr>
                  <a:defRPr sz="900" b="1" i="0" u="none" strike="noStrike" kern="1200" baseline="0">
                    <a:solidFill>
                      <a:srgbClr val="A5A5A5"/>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Ocup_sex!$A$3:$B$58</c:f>
              <c:multiLvlStrCache>
                <c:ptCount val="56"/>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pt idx="53">
                    <c:v>May - Jul</c:v>
                  </c:pt>
                  <c:pt idx="54">
                    <c:v>Jun - Ago</c:v>
                  </c:pt>
                  <c:pt idx="55">
                    <c:v>Jul - Sep</c:v>
                  </c:pt>
                </c:lvl>
                <c:lvl>
                  <c:pt idx="0">
                    <c:v>2019</c:v>
                  </c:pt>
                  <c:pt idx="12">
                    <c:v>2020</c:v>
                  </c:pt>
                  <c:pt idx="24">
                    <c:v>2021</c:v>
                  </c:pt>
                  <c:pt idx="36">
                    <c:v>2022</c:v>
                  </c:pt>
                  <c:pt idx="48">
                    <c:v>2023</c:v>
                  </c:pt>
                </c:lvl>
              </c:multiLvlStrCache>
            </c:multiLvlStrRef>
          </c:cat>
          <c:val>
            <c:numRef>
              <c:f>Ocup_sex!$E$3:$E$58</c:f>
              <c:numCache>
                <c:formatCode>#,##0.0</c:formatCode>
                <c:ptCount val="56"/>
                <c:pt idx="0">
                  <c:v>72.2</c:v>
                </c:pt>
                <c:pt idx="1">
                  <c:v>70.600000000000009</c:v>
                </c:pt>
                <c:pt idx="2">
                  <c:v>70.2</c:v>
                </c:pt>
                <c:pt idx="3">
                  <c:v>68.3</c:v>
                </c:pt>
                <c:pt idx="4">
                  <c:v>67.8</c:v>
                </c:pt>
                <c:pt idx="5">
                  <c:v>66.5</c:v>
                </c:pt>
                <c:pt idx="6">
                  <c:v>66.7</c:v>
                </c:pt>
                <c:pt idx="7">
                  <c:v>66.5</c:v>
                </c:pt>
                <c:pt idx="8">
                  <c:v>66.2</c:v>
                </c:pt>
                <c:pt idx="9">
                  <c:v>67.2</c:v>
                </c:pt>
                <c:pt idx="10">
                  <c:v>69.8</c:v>
                </c:pt>
                <c:pt idx="11">
                  <c:v>71.2</c:v>
                </c:pt>
                <c:pt idx="12">
                  <c:v>71.5</c:v>
                </c:pt>
                <c:pt idx="13">
                  <c:v>70.7</c:v>
                </c:pt>
                <c:pt idx="14">
                  <c:v>66.400000000000006</c:v>
                </c:pt>
                <c:pt idx="15">
                  <c:v>58.300000000000004</c:v>
                </c:pt>
                <c:pt idx="16">
                  <c:v>53.900000000000006</c:v>
                </c:pt>
                <c:pt idx="17">
                  <c:v>52.7</c:v>
                </c:pt>
                <c:pt idx="18">
                  <c:v>56</c:v>
                </c:pt>
                <c:pt idx="19">
                  <c:v>58.400000000000006</c:v>
                </c:pt>
                <c:pt idx="20">
                  <c:v>61.2</c:v>
                </c:pt>
                <c:pt idx="21">
                  <c:v>63.6</c:v>
                </c:pt>
                <c:pt idx="22">
                  <c:v>66.3</c:v>
                </c:pt>
                <c:pt idx="23">
                  <c:v>65.100000000000009</c:v>
                </c:pt>
                <c:pt idx="24">
                  <c:v>64.100000000000009</c:v>
                </c:pt>
                <c:pt idx="25">
                  <c:v>62.800000000000004</c:v>
                </c:pt>
                <c:pt idx="26">
                  <c:v>62.300000000000004</c:v>
                </c:pt>
                <c:pt idx="27">
                  <c:v>60.300000000000004</c:v>
                </c:pt>
                <c:pt idx="28">
                  <c:v>58.800000000000004</c:v>
                </c:pt>
                <c:pt idx="29">
                  <c:v>58.900000000000006</c:v>
                </c:pt>
                <c:pt idx="30">
                  <c:v>60.1</c:v>
                </c:pt>
                <c:pt idx="31">
                  <c:v>61.6</c:v>
                </c:pt>
                <c:pt idx="32">
                  <c:v>62.2</c:v>
                </c:pt>
                <c:pt idx="33">
                  <c:v>62.800000000000004</c:v>
                </c:pt>
                <c:pt idx="34">
                  <c:v>64.2</c:v>
                </c:pt>
                <c:pt idx="35">
                  <c:v>65.900000000000006</c:v>
                </c:pt>
                <c:pt idx="36">
                  <c:v>66.2</c:v>
                </c:pt>
                <c:pt idx="37">
                  <c:v>66.2</c:v>
                </c:pt>
                <c:pt idx="38">
                  <c:v>65.600000000000009</c:v>
                </c:pt>
                <c:pt idx="39">
                  <c:v>64.7</c:v>
                </c:pt>
                <c:pt idx="40">
                  <c:v>62.7</c:v>
                </c:pt>
                <c:pt idx="41">
                  <c:v>61.6</c:v>
                </c:pt>
                <c:pt idx="42">
                  <c:v>61.5</c:v>
                </c:pt>
                <c:pt idx="43">
                  <c:v>61.5</c:v>
                </c:pt>
                <c:pt idx="44">
                  <c:v>61.300000000000004</c:v>
                </c:pt>
                <c:pt idx="45">
                  <c:v>62.6</c:v>
                </c:pt>
                <c:pt idx="46">
                  <c:v>64.900000000000006</c:v>
                </c:pt>
                <c:pt idx="47">
                  <c:v>66.7</c:v>
                </c:pt>
                <c:pt idx="48">
                  <c:v>67</c:v>
                </c:pt>
                <c:pt idx="49">
                  <c:v>66</c:v>
                </c:pt>
                <c:pt idx="50">
                  <c:v>64.600000000000009</c:v>
                </c:pt>
                <c:pt idx="51">
                  <c:v>63.400000000000006</c:v>
                </c:pt>
                <c:pt idx="52">
                  <c:v>61.800000000000004</c:v>
                </c:pt>
                <c:pt idx="53">
                  <c:v>61.400000000000006</c:v>
                </c:pt>
                <c:pt idx="54">
                  <c:v>61.7</c:v>
                </c:pt>
                <c:pt idx="55">
                  <c:v>62.800000000000004</c:v>
                </c:pt>
              </c:numCache>
            </c:numRef>
          </c:val>
          <c:smooth val="0"/>
          <c:extLst>
            <c:ext xmlns:c16="http://schemas.microsoft.com/office/drawing/2014/chart" uri="{C3380CC4-5D6E-409C-BE32-E72D297353CC}">
              <c16:uniqueId val="{00000005-F38F-4CA7-88C8-30968A9545FB}"/>
            </c:ext>
          </c:extLst>
        </c:ser>
        <c:ser>
          <c:idx val="1"/>
          <c:order val="1"/>
          <c:tx>
            <c:v>Mujeres</c:v>
          </c:tx>
          <c:spPr>
            <a:ln w="28575" cap="rnd">
              <a:solidFill>
                <a:srgbClr val="A77EEF"/>
              </a:solidFill>
              <a:round/>
            </a:ln>
            <a:effectLst/>
          </c:spPr>
          <c:marker>
            <c:symbol val="none"/>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8F-4CA7-88C8-30968A9545FB}"/>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8F-4CA7-88C8-30968A9545FB}"/>
                </c:ext>
              </c:extLst>
            </c:dLbl>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8F-4CA7-88C8-30968A9545FB}"/>
                </c:ext>
              </c:extLst>
            </c:dLbl>
            <c:dLbl>
              <c:idx val="4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38F-4CA7-88C8-30968A9545FB}"/>
                </c:ext>
              </c:extLst>
            </c:dLbl>
            <c:dLbl>
              <c:idx val="5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38F-4CA7-88C8-30968A9545FB}"/>
                </c:ext>
              </c:extLst>
            </c:dLbl>
            <c:spPr>
              <a:noFill/>
              <a:ln>
                <a:noFill/>
              </a:ln>
              <a:effectLst/>
            </c:spPr>
            <c:txPr>
              <a:bodyPr rot="0" spcFirstLastPara="1" vertOverflow="ellipsis" vert="horz" wrap="square" anchor="ctr" anchorCtr="1"/>
              <a:lstStyle/>
              <a:p>
                <a:pPr>
                  <a:defRPr sz="900" b="1" i="0" u="none" strike="noStrike" kern="1200" baseline="0">
                    <a:solidFill>
                      <a:srgbClr val="A77EEF"/>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Ocup_sex!$A$3:$B$58</c:f>
              <c:multiLvlStrCache>
                <c:ptCount val="56"/>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pt idx="53">
                    <c:v>May - Jul</c:v>
                  </c:pt>
                  <c:pt idx="54">
                    <c:v>Jun - Ago</c:v>
                  </c:pt>
                  <c:pt idx="55">
                    <c:v>Jul - Sep</c:v>
                  </c:pt>
                </c:lvl>
                <c:lvl>
                  <c:pt idx="0">
                    <c:v>2019</c:v>
                  </c:pt>
                  <c:pt idx="12">
                    <c:v>2020</c:v>
                  </c:pt>
                  <c:pt idx="24">
                    <c:v>2021</c:v>
                  </c:pt>
                  <c:pt idx="36">
                    <c:v>2022</c:v>
                  </c:pt>
                  <c:pt idx="48">
                    <c:v>2023</c:v>
                  </c:pt>
                </c:lvl>
              </c:multiLvlStrCache>
            </c:multiLvlStrRef>
          </c:cat>
          <c:val>
            <c:numRef>
              <c:f>Ocup_sex!$O$3:$O$58</c:f>
              <c:numCache>
                <c:formatCode>#,##0.0</c:formatCode>
                <c:ptCount val="56"/>
                <c:pt idx="0">
                  <c:v>47.400000000000006</c:v>
                </c:pt>
                <c:pt idx="1">
                  <c:v>46.5</c:v>
                </c:pt>
                <c:pt idx="2">
                  <c:v>46.400000000000006</c:v>
                </c:pt>
                <c:pt idx="3">
                  <c:v>44.900000000000006</c:v>
                </c:pt>
                <c:pt idx="4">
                  <c:v>42.6</c:v>
                </c:pt>
                <c:pt idx="5">
                  <c:v>42.5</c:v>
                </c:pt>
                <c:pt idx="6">
                  <c:v>43.7</c:v>
                </c:pt>
                <c:pt idx="7">
                  <c:v>43.900000000000006</c:v>
                </c:pt>
                <c:pt idx="8">
                  <c:v>43.900000000000006</c:v>
                </c:pt>
                <c:pt idx="9">
                  <c:v>44.300000000000004</c:v>
                </c:pt>
                <c:pt idx="10">
                  <c:v>46.900000000000006</c:v>
                </c:pt>
                <c:pt idx="11">
                  <c:v>47.900000000000006</c:v>
                </c:pt>
                <c:pt idx="12">
                  <c:v>47.5</c:v>
                </c:pt>
                <c:pt idx="13">
                  <c:v>47.2</c:v>
                </c:pt>
                <c:pt idx="14">
                  <c:v>43.400000000000006</c:v>
                </c:pt>
                <c:pt idx="15">
                  <c:v>37.6</c:v>
                </c:pt>
                <c:pt idx="16">
                  <c:v>34.200000000000003</c:v>
                </c:pt>
                <c:pt idx="17">
                  <c:v>33.700000000000003</c:v>
                </c:pt>
                <c:pt idx="18">
                  <c:v>34.300000000000004</c:v>
                </c:pt>
                <c:pt idx="19">
                  <c:v>34.9</c:v>
                </c:pt>
                <c:pt idx="20">
                  <c:v>35.4</c:v>
                </c:pt>
                <c:pt idx="21">
                  <c:v>36.6</c:v>
                </c:pt>
                <c:pt idx="22">
                  <c:v>38</c:v>
                </c:pt>
                <c:pt idx="23">
                  <c:v>38.1</c:v>
                </c:pt>
                <c:pt idx="24">
                  <c:v>37.6</c:v>
                </c:pt>
                <c:pt idx="25">
                  <c:v>36.700000000000003</c:v>
                </c:pt>
                <c:pt idx="26">
                  <c:v>36.200000000000003</c:v>
                </c:pt>
                <c:pt idx="27">
                  <c:v>35.9</c:v>
                </c:pt>
                <c:pt idx="28">
                  <c:v>34.9</c:v>
                </c:pt>
                <c:pt idx="29">
                  <c:v>35.1</c:v>
                </c:pt>
                <c:pt idx="30">
                  <c:v>35.800000000000004</c:v>
                </c:pt>
                <c:pt idx="31">
                  <c:v>36.9</c:v>
                </c:pt>
                <c:pt idx="32">
                  <c:v>38.1</c:v>
                </c:pt>
                <c:pt idx="33">
                  <c:v>39.1</c:v>
                </c:pt>
                <c:pt idx="34">
                  <c:v>42</c:v>
                </c:pt>
                <c:pt idx="35">
                  <c:v>42.1</c:v>
                </c:pt>
                <c:pt idx="36">
                  <c:v>43.1</c:v>
                </c:pt>
                <c:pt idx="37">
                  <c:v>42.2</c:v>
                </c:pt>
                <c:pt idx="38">
                  <c:v>42.2</c:v>
                </c:pt>
                <c:pt idx="39">
                  <c:v>42.800000000000004</c:v>
                </c:pt>
                <c:pt idx="40">
                  <c:v>41.400000000000006</c:v>
                </c:pt>
                <c:pt idx="41">
                  <c:v>41.1</c:v>
                </c:pt>
                <c:pt idx="42">
                  <c:v>40.200000000000003</c:v>
                </c:pt>
                <c:pt idx="43">
                  <c:v>40.300000000000004</c:v>
                </c:pt>
                <c:pt idx="44">
                  <c:v>40.300000000000004</c:v>
                </c:pt>
                <c:pt idx="45">
                  <c:v>40.800000000000004</c:v>
                </c:pt>
                <c:pt idx="46">
                  <c:v>43.7</c:v>
                </c:pt>
                <c:pt idx="47">
                  <c:v>45.5</c:v>
                </c:pt>
                <c:pt idx="48">
                  <c:v>45.6</c:v>
                </c:pt>
                <c:pt idx="49">
                  <c:v>44.400000000000006</c:v>
                </c:pt>
                <c:pt idx="50">
                  <c:v>43</c:v>
                </c:pt>
                <c:pt idx="51">
                  <c:v>43.1</c:v>
                </c:pt>
                <c:pt idx="52">
                  <c:v>42.1</c:v>
                </c:pt>
                <c:pt idx="53">
                  <c:v>42.900000000000006</c:v>
                </c:pt>
                <c:pt idx="54">
                  <c:v>43</c:v>
                </c:pt>
                <c:pt idx="55">
                  <c:v>43.400000000000006</c:v>
                </c:pt>
              </c:numCache>
            </c:numRef>
          </c:val>
          <c:smooth val="0"/>
          <c:extLst>
            <c:ext xmlns:c16="http://schemas.microsoft.com/office/drawing/2014/chart" uri="{C3380CC4-5D6E-409C-BE32-E72D297353CC}">
              <c16:uniqueId val="{0000000B-F38F-4CA7-88C8-30968A9545FB}"/>
            </c:ext>
          </c:extLst>
        </c:ser>
        <c:dLbls>
          <c:dLblPos val="t"/>
          <c:showLegendKey val="0"/>
          <c:showVal val="1"/>
          <c:showCatName val="0"/>
          <c:showSerName val="0"/>
          <c:showPercent val="0"/>
          <c:showBubbleSize val="0"/>
        </c:dLbls>
        <c:smooth val="0"/>
        <c:axId val="584484168"/>
        <c:axId val="584483848"/>
      </c:lineChart>
      <c:catAx>
        <c:axId val="584484168"/>
        <c:scaling>
          <c:orientation val="minMax"/>
        </c:scaling>
        <c:delete val="0"/>
        <c:axPos val="b"/>
        <c:numFmt formatCode="General" sourceLinked="1"/>
        <c:majorTickMark val="none"/>
        <c:minorTickMark val="none"/>
        <c:tickLblPos val="nextTo"/>
        <c:spPr>
          <a:noFill/>
          <a:ln w="6350"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584483848"/>
        <c:crosses val="autoZero"/>
        <c:auto val="1"/>
        <c:lblAlgn val="ctr"/>
        <c:lblOffset val="100"/>
        <c:tickLblSkip val="1"/>
        <c:noMultiLvlLbl val="0"/>
      </c:catAx>
      <c:valAx>
        <c:axId val="584483848"/>
        <c:scaling>
          <c:orientation val="minMax"/>
          <c:min val="20"/>
        </c:scaling>
        <c:delete val="0"/>
        <c:axPos val="l"/>
        <c:title>
          <c:tx>
            <c:rich>
              <a:bodyPr rot="-5400000" spcFirstLastPara="1" vertOverflow="ellipsis" vert="horz" wrap="square" anchor="ctr" anchorCtr="1"/>
              <a:lstStyle/>
              <a:p>
                <a:pPr>
                  <a:defRPr sz="900" b="0" i="0" u="none" strike="noStrike" kern="1200" baseline="0">
                    <a:solidFill>
                      <a:schemeClr val="dk1"/>
                    </a:solidFill>
                    <a:latin typeface="+mn-lt"/>
                    <a:ea typeface="+mn-ea"/>
                    <a:cs typeface="+mn-cs"/>
                  </a:defRPr>
                </a:pPr>
                <a:r>
                  <a:rPr lang="en-US"/>
                  <a:t>Tasa de ocu´papación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584484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prstDash val="solid"/>
      <a:miter lim="800000"/>
    </a:ln>
    <a:effectLst/>
  </c:spPr>
  <c:txPr>
    <a:bodyPr/>
    <a:lstStyle/>
    <a:p>
      <a:pPr>
        <a:defRPr sz="900">
          <a:solidFill>
            <a:schemeClr val="dk1"/>
          </a:solidFill>
          <a:latin typeface="+mn-lt"/>
          <a:ea typeface="+mn-ea"/>
          <a:cs typeface="+mn-cs"/>
        </a:defRPr>
      </a:pPr>
      <a:endParaRPr lang="es-C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028897155417434E-2"/>
          <c:y val="9.3715288835724442E-2"/>
          <c:w val="0.94194220568916509"/>
          <c:h val="0.60297846063025762"/>
        </c:manualLayout>
      </c:layout>
      <c:barChart>
        <c:barDir val="col"/>
        <c:grouping val="clustered"/>
        <c:varyColors val="0"/>
        <c:ser>
          <c:idx val="4"/>
          <c:order val="0"/>
          <c:tx>
            <c:v>Trimestre JAS 2019</c:v>
          </c:tx>
          <c:spPr>
            <a:solidFill>
              <a:srgbClr val="FF4747"/>
            </a:solidFill>
            <a:ln>
              <a:noFill/>
            </a:ln>
            <a:effectLst/>
          </c:spPr>
          <c:invertIfNegative val="0"/>
          <c:dLbls>
            <c:spPr>
              <a:noFill/>
              <a:ln>
                <a:noFill/>
              </a:ln>
              <a:effectLst/>
            </c:spPr>
            <c:txPr>
              <a:bodyPr rot="-5400000" spcFirstLastPara="1" vertOverflow="ellipsis" wrap="square" anchor="ctr" anchorCtr="1"/>
              <a:lstStyle/>
              <a:p>
                <a:pPr>
                  <a:defRPr sz="900" b="1" i="0" u="none" strike="noStrike" kern="1200" baseline="0">
                    <a:solidFill>
                      <a:srgbClr val="FF4747"/>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Ocup_educación!$C$10:$H$10</c:f>
              <c:numCache>
                <c:formatCode>0.0</c:formatCode>
                <c:ptCount val="6"/>
                <c:pt idx="0">
                  <c:v>38.800000000000004</c:v>
                </c:pt>
                <c:pt idx="1">
                  <c:v>46.2</c:v>
                </c:pt>
                <c:pt idx="2">
                  <c:v>67.400000000000006</c:v>
                </c:pt>
                <c:pt idx="3">
                  <c:v>29.400000000000002</c:v>
                </c:pt>
                <c:pt idx="4">
                  <c:v>69.600000000000009</c:v>
                </c:pt>
                <c:pt idx="5">
                  <c:v>80.5</c:v>
                </c:pt>
              </c:numCache>
            </c:numRef>
          </c:val>
          <c:extLst>
            <c:ext xmlns:c16="http://schemas.microsoft.com/office/drawing/2014/chart" uri="{C3380CC4-5D6E-409C-BE32-E72D297353CC}">
              <c16:uniqueId val="{00000000-03BC-4C67-A286-C6F232C3E5F1}"/>
            </c:ext>
          </c:extLst>
        </c:ser>
        <c:ser>
          <c:idx val="3"/>
          <c:order val="1"/>
          <c:tx>
            <c:v>Trimestre JAS 2020</c:v>
          </c:tx>
          <c:spPr>
            <a:solidFill>
              <a:schemeClr val="accent4"/>
            </a:solidFill>
            <a:ln>
              <a:noFill/>
            </a:ln>
            <a:effectLst/>
          </c:spPr>
          <c:invertIfNegative val="0"/>
          <c:dLbls>
            <c:spPr>
              <a:noFill/>
              <a:ln>
                <a:noFill/>
              </a:ln>
              <a:effectLst/>
            </c:spPr>
            <c:txPr>
              <a:bodyPr rot="-5400000" spcFirstLastPara="1" vertOverflow="ellipsis" wrap="square" anchor="ctr" anchorCtr="1"/>
              <a:lstStyle/>
              <a:p>
                <a:pPr>
                  <a:defRPr sz="900" b="1" i="0" u="none" strike="noStrike" kern="1200" baseline="0">
                    <a:solidFill>
                      <a:srgbClr val="F9CA68"/>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Ocup_educación!$C$2:$H$2</c:f>
              <c:strCache>
                <c:ptCount val="6"/>
                <c:pt idx="0">
                  <c:v>Básica incompleta o menos</c:v>
                </c:pt>
                <c:pt idx="1">
                  <c:v>Básica completa o media incompleta</c:v>
                </c:pt>
                <c:pt idx="2">
                  <c:v>Media completa</c:v>
                </c:pt>
                <c:pt idx="3">
                  <c:v>Superior incompleta</c:v>
                </c:pt>
                <c:pt idx="4">
                  <c:v>Superior técnica completa</c:v>
                </c:pt>
                <c:pt idx="5">
                  <c:v>Profesional completa y más</c:v>
                </c:pt>
              </c:strCache>
            </c:strRef>
          </c:cat>
          <c:val>
            <c:numRef>
              <c:f>Ocup_educación!$C$22:$H$22</c:f>
              <c:numCache>
                <c:formatCode>0.0</c:formatCode>
                <c:ptCount val="6"/>
                <c:pt idx="0">
                  <c:v>29.400000000000002</c:v>
                </c:pt>
                <c:pt idx="1">
                  <c:v>38.200000000000003</c:v>
                </c:pt>
                <c:pt idx="2">
                  <c:v>55.1</c:v>
                </c:pt>
                <c:pt idx="3">
                  <c:v>28.5</c:v>
                </c:pt>
                <c:pt idx="4">
                  <c:v>70.5</c:v>
                </c:pt>
                <c:pt idx="5">
                  <c:v>73.2</c:v>
                </c:pt>
              </c:numCache>
            </c:numRef>
          </c:val>
          <c:extLst>
            <c:ext xmlns:c16="http://schemas.microsoft.com/office/drawing/2014/chart" uri="{C3380CC4-5D6E-409C-BE32-E72D297353CC}">
              <c16:uniqueId val="{00000001-03BC-4C67-A286-C6F232C3E5F1}"/>
            </c:ext>
          </c:extLst>
        </c:ser>
        <c:ser>
          <c:idx val="2"/>
          <c:order val="2"/>
          <c:tx>
            <c:v>Trimestre JAS 2021</c:v>
          </c:tx>
          <c:spPr>
            <a:solidFill>
              <a:schemeClr val="accent3"/>
            </a:solidFill>
            <a:ln>
              <a:noFill/>
            </a:ln>
            <a:effectLst/>
          </c:spPr>
          <c:invertIfNegative val="0"/>
          <c:dLbls>
            <c:spPr>
              <a:noFill/>
              <a:ln>
                <a:noFill/>
              </a:ln>
              <a:effectLst/>
            </c:spPr>
            <c:txPr>
              <a:bodyPr rot="-5400000" spcFirstLastPara="1" vertOverflow="ellipsis" wrap="square" anchor="ctr" anchorCtr="1"/>
              <a:lstStyle/>
              <a:p>
                <a:pPr>
                  <a:defRPr sz="900" b="1" i="0" u="none" strike="noStrike" kern="1200" baseline="0">
                    <a:solidFill>
                      <a:srgbClr val="8FC9D6"/>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Ocup_educación!$C$2:$H$2</c:f>
              <c:strCache>
                <c:ptCount val="6"/>
                <c:pt idx="0">
                  <c:v>Básica incompleta o menos</c:v>
                </c:pt>
                <c:pt idx="1">
                  <c:v>Básica completa o media incompleta</c:v>
                </c:pt>
                <c:pt idx="2">
                  <c:v>Media completa</c:v>
                </c:pt>
                <c:pt idx="3">
                  <c:v>Superior incompleta</c:v>
                </c:pt>
                <c:pt idx="4">
                  <c:v>Superior técnica completa</c:v>
                </c:pt>
                <c:pt idx="5">
                  <c:v>Profesional completa y más</c:v>
                </c:pt>
              </c:strCache>
            </c:strRef>
          </c:cat>
          <c:val>
            <c:numRef>
              <c:f>Ocup_educación!$C$34:$H$34</c:f>
              <c:numCache>
                <c:formatCode>0.0</c:formatCode>
                <c:ptCount val="6"/>
                <c:pt idx="0">
                  <c:v>30.200000000000003</c:v>
                </c:pt>
                <c:pt idx="1">
                  <c:v>41.300000000000004</c:v>
                </c:pt>
                <c:pt idx="2">
                  <c:v>57</c:v>
                </c:pt>
                <c:pt idx="3">
                  <c:v>34.9</c:v>
                </c:pt>
                <c:pt idx="4">
                  <c:v>68.3</c:v>
                </c:pt>
                <c:pt idx="5">
                  <c:v>76.7</c:v>
                </c:pt>
              </c:numCache>
            </c:numRef>
          </c:val>
          <c:extLst>
            <c:ext xmlns:c16="http://schemas.microsoft.com/office/drawing/2014/chart" uri="{C3380CC4-5D6E-409C-BE32-E72D297353CC}">
              <c16:uniqueId val="{00000002-03BC-4C67-A286-C6F232C3E5F1}"/>
            </c:ext>
          </c:extLst>
        </c:ser>
        <c:ser>
          <c:idx val="0"/>
          <c:order val="3"/>
          <c:tx>
            <c:v>Trimestre JAS 2022</c:v>
          </c:tx>
          <c:spPr>
            <a:solidFill>
              <a:schemeClr val="accent1"/>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900" b="1" i="0" u="none" strike="noStrike" kern="1200" baseline="0">
                    <a:solidFill>
                      <a:srgbClr val="339CB4"/>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Ocup_educación!$C$2:$H$2</c:f>
              <c:strCache>
                <c:ptCount val="6"/>
                <c:pt idx="0">
                  <c:v>Básica incompleta o menos</c:v>
                </c:pt>
                <c:pt idx="1">
                  <c:v>Básica completa o media incompleta</c:v>
                </c:pt>
                <c:pt idx="2">
                  <c:v>Media completa</c:v>
                </c:pt>
                <c:pt idx="3">
                  <c:v>Superior incompleta</c:v>
                </c:pt>
                <c:pt idx="4">
                  <c:v>Superior técnica completa</c:v>
                </c:pt>
                <c:pt idx="5">
                  <c:v>Profesional completa y más</c:v>
                </c:pt>
              </c:strCache>
            </c:strRef>
          </c:cat>
          <c:val>
            <c:numRef>
              <c:f>Ocup_educación!$C$46:$H$46</c:f>
              <c:numCache>
                <c:formatCode>0.0</c:formatCode>
                <c:ptCount val="6"/>
                <c:pt idx="0">
                  <c:v>31.400000000000002</c:v>
                </c:pt>
                <c:pt idx="1">
                  <c:v>42.900000000000006</c:v>
                </c:pt>
                <c:pt idx="2">
                  <c:v>58.7</c:v>
                </c:pt>
                <c:pt idx="3">
                  <c:v>34.200000000000003</c:v>
                </c:pt>
                <c:pt idx="4">
                  <c:v>73.2</c:v>
                </c:pt>
                <c:pt idx="5">
                  <c:v>78.400000000000006</c:v>
                </c:pt>
              </c:numCache>
            </c:numRef>
          </c:val>
          <c:extLst>
            <c:ext xmlns:c16="http://schemas.microsoft.com/office/drawing/2014/chart" uri="{C3380CC4-5D6E-409C-BE32-E72D297353CC}">
              <c16:uniqueId val="{00000003-03BC-4C67-A286-C6F232C3E5F1}"/>
            </c:ext>
          </c:extLst>
        </c:ser>
        <c:ser>
          <c:idx val="1"/>
          <c:order val="4"/>
          <c:tx>
            <c:v>Trimestre JAS 2023</c:v>
          </c:tx>
          <c:spPr>
            <a:solidFill>
              <a:schemeClr val="accent2"/>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900" b="1" i="0" u="none" strike="noStrike" kern="1200" baseline="0">
                    <a:solidFill>
                      <a:srgbClr val="F5AB0F"/>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Ocup_educación!$C$2:$H$2</c:f>
              <c:strCache>
                <c:ptCount val="6"/>
                <c:pt idx="0">
                  <c:v>Básica incompleta o menos</c:v>
                </c:pt>
                <c:pt idx="1">
                  <c:v>Básica completa o media incompleta</c:v>
                </c:pt>
                <c:pt idx="2">
                  <c:v>Media completa</c:v>
                </c:pt>
                <c:pt idx="3">
                  <c:v>Superior incompleta</c:v>
                </c:pt>
                <c:pt idx="4">
                  <c:v>Superior técnica completa</c:v>
                </c:pt>
                <c:pt idx="5">
                  <c:v>Profesional completa y más</c:v>
                </c:pt>
              </c:strCache>
            </c:strRef>
          </c:cat>
          <c:val>
            <c:numRef>
              <c:f>Ocup_educación!$C$58:$H$58</c:f>
              <c:numCache>
                <c:formatCode>0.0</c:formatCode>
                <c:ptCount val="6"/>
                <c:pt idx="0">
                  <c:v>31.1</c:v>
                </c:pt>
                <c:pt idx="1">
                  <c:v>41.6</c:v>
                </c:pt>
                <c:pt idx="2">
                  <c:v>62.5</c:v>
                </c:pt>
                <c:pt idx="3">
                  <c:v>37.5</c:v>
                </c:pt>
                <c:pt idx="4">
                  <c:v>74.2</c:v>
                </c:pt>
                <c:pt idx="5">
                  <c:v>82.7</c:v>
                </c:pt>
              </c:numCache>
            </c:numRef>
          </c:val>
          <c:extLst>
            <c:ext xmlns:c16="http://schemas.microsoft.com/office/drawing/2014/chart" uri="{C3380CC4-5D6E-409C-BE32-E72D297353CC}">
              <c16:uniqueId val="{00000004-03BC-4C67-A286-C6F232C3E5F1}"/>
            </c:ext>
          </c:extLst>
        </c:ser>
        <c:dLbls>
          <c:dLblPos val="outEnd"/>
          <c:showLegendKey val="0"/>
          <c:showVal val="1"/>
          <c:showCatName val="0"/>
          <c:showSerName val="0"/>
          <c:showPercent val="0"/>
          <c:showBubbleSize val="0"/>
        </c:dLbls>
        <c:gapWidth val="219"/>
        <c:overlap val="-27"/>
        <c:axId val="607078352"/>
        <c:axId val="607070480"/>
      </c:barChart>
      <c:catAx>
        <c:axId val="607078352"/>
        <c:scaling>
          <c:orientation val="minMax"/>
        </c:scaling>
        <c:delete val="0"/>
        <c:axPos val="b"/>
        <c:numFmt formatCode="General" sourceLinked="1"/>
        <c:majorTickMark val="none"/>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607070480"/>
        <c:crosses val="autoZero"/>
        <c:auto val="1"/>
        <c:lblAlgn val="ctr"/>
        <c:lblOffset val="100"/>
        <c:noMultiLvlLbl val="0"/>
      </c:catAx>
      <c:valAx>
        <c:axId val="607070480"/>
        <c:scaling>
          <c:orientation val="minMax"/>
        </c:scaling>
        <c:delete val="1"/>
        <c:axPos val="l"/>
        <c:numFmt formatCode="0.0" sourceLinked="1"/>
        <c:majorTickMark val="none"/>
        <c:minorTickMark val="none"/>
        <c:tickLblPos val="nextTo"/>
        <c:crossAx val="607078352"/>
        <c:crosses val="autoZero"/>
        <c:crossBetween val="between"/>
      </c:valAx>
      <c:spPr>
        <a:noFill/>
        <a:ln>
          <a:noFill/>
        </a:ln>
        <a:effectLst/>
      </c:spPr>
    </c:plotArea>
    <c:legend>
      <c:legendPos val="b"/>
      <c:layout>
        <c:manualLayout>
          <c:xMode val="edge"/>
          <c:yMode val="edge"/>
          <c:x val="0.23472928319611275"/>
          <c:y val="0.87442423159677185"/>
          <c:w val="0.71527057134770966"/>
          <c:h val="9.598146666563099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prstDash val="solid"/>
      <a:miter lim="800000"/>
    </a:ln>
    <a:effectLst/>
  </c:spPr>
  <c:txPr>
    <a:bodyPr/>
    <a:lstStyle/>
    <a:p>
      <a:pPr>
        <a:defRPr sz="900">
          <a:solidFill>
            <a:schemeClr val="dk1"/>
          </a:solidFill>
          <a:latin typeface="+mn-lt"/>
          <a:ea typeface="+mn-ea"/>
          <a:cs typeface="+mn-cs"/>
        </a:defRPr>
      </a:pPr>
      <a:endParaRPr lang="es-C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690794918432139E-2"/>
          <c:y val="6.8951634458610647E-2"/>
          <c:w val="0.94061841016313574"/>
          <c:h val="0.60512722850346135"/>
        </c:manualLayout>
      </c:layout>
      <c:barChart>
        <c:barDir val="col"/>
        <c:grouping val="clustered"/>
        <c:varyColors val="0"/>
        <c:ser>
          <c:idx val="4"/>
          <c:order val="0"/>
          <c:tx>
            <c:v>Trimestre JAS 2019</c:v>
          </c:tx>
          <c:spPr>
            <a:solidFill>
              <a:srgbClr val="FF4747"/>
            </a:solidFill>
            <a:ln>
              <a:noFill/>
            </a:ln>
            <a:effectLst/>
          </c:spPr>
          <c:invertIfNegative val="0"/>
          <c:dLbls>
            <c:spPr>
              <a:noFill/>
              <a:ln>
                <a:noFill/>
              </a:ln>
              <a:effectLst/>
            </c:spPr>
            <c:txPr>
              <a:bodyPr rot="-5400000" spcFirstLastPara="1" vertOverflow="ellipsis" wrap="square" anchor="ctr" anchorCtr="1"/>
              <a:lstStyle/>
              <a:p>
                <a:pPr>
                  <a:defRPr sz="900" b="1" i="0" u="none" strike="noStrike" kern="1200" baseline="0">
                    <a:solidFill>
                      <a:srgbClr val="FF4747"/>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Ocup_tramo!$C$10:$F$10</c:f>
              <c:numCache>
                <c:formatCode>0.0</c:formatCode>
                <c:ptCount val="4"/>
                <c:pt idx="0">
                  <c:v>38.300000000000004</c:v>
                </c:pt>
                <c:pt idx="1">
                  <c:v>74.3</c:v>
                </c:pt>
                <c:pt idx="2">
                  <c:v>70.5</c:v>
                </c:pt>
                <c:pt idx="3">
                  <c:v>35.300000000000004</c:v>
                </c:pt>
              </c:numCache>
            </c:numRef>
          </c:val>
          <c:extLst>
            <c:ext xmlns:c16="http://schemas.microsoft.com/office/drawing/2014/chart" uri="{C3380CC4-5D6E-409C-BE32-E72D297353CC}">
              <c16:uniqueId val="{00000000-FA84-4B41-B77B-F936477DF854}"/>
            </c:ext>
          </c:extLst>
        </c:ser>
        <c:ser>
          <c:idx val="3"/>
          <c:order val="1"/>
          <c:tx>
            <c:v>Trimestre JAS 2020</c:v>
          </c:tx>
          <c:spPr>
            <a:solidFill>
              <a:schemeClr val="accent4"/>
            </a:solidFill>
            <a:ln>
              <a:noFill/>
            </a:ln>
            <a:effectLst/>
          </c:spPr>
          <c:invertIfNegative val="0"/>
          <c:dLbls>
            <c:spPr>
              <a:noFill/>
              <a:ln>
                <a:noFill/>
              </a:ln>
              <a:effectLst/>
            </c:spPr>
            <c:txPr>
              <a:bodyPr rot="-5400000" spcFirstLastPara="1" vertOverflow="ellipsis" wrap="square" anchor="ctr" anchorCtr="1"/>
              <a:lstStyle/>
              <a:p>
                <a:pPr>
                  <a:defRPr sz="900" b="1" i="0" u="none" strike="noStrike" kern="1200" baseline="0">
                    <a:solidFill>
                      <a:srgbClr val="F9CA68"/>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Ocup_tramo!$C$2:$F$2</c:f>
              <c:strCache>
                <c:ptCount val="4"/>
                <c:pt idx="0">
                  <c:v>15 y 29 años</c:v>
                </c:pt>
                <c:pt idx="1">
                  <c:v>30 y 44 años</c:v>
                </c:pt>
                <c:pt idx="2">
                  <c:v>45 y 59 años</c:v>
                </c:pt>
                <c:pt idx="3">
                  <c:v>60 años y más</c:v>
                </c:pt>
              </c:strCache>
            </c:strRef>
          </c:cat>
          <c:val>
            <c:numRef>
              <c:f>Ocup_tramo!$C$22:$F$22</c:f>
              <c:numCache>
                <c:formatCode>0.0</c:formatCode>
                <c:ptCount val="4"/>
                <c:pt idx="0">
                  <c:v>33</c:v>
                </c:pt>
                <c:pt idx="1">
                  <c:v>68.2</c:v>
                </c:pt>
                <c:pt idx="2">
                  <c:v>57.800000000000004</c:v>
                </c:pt>
                <c:pt idx="3">
                  <c:v>24.5</c:v>
                </c:pt>
              </c:numCache>
            </c:numRef>
          </c:val>
          <c:extLst>
            <c:ext xmlns:c16="http://schemas.microsoft.com/office/drawing/2014/chart" uri="{C3380CC4-5D6E-409C-BE32-E72D297353CC}">
              <c16:uniqueId val="{00000001-FA84-4B41-B77B-F936477DF854}"/>
            </c:ext>
          </c:extLst>
        </c:ser>
        <c:ser>
          <c:idx val="2"/>
          <c:order val="2"/>
          <c:tx>
            <c:v>Trimestre JAS 2021</c:v>
          </c:tx>
          <c:spPr>
            <a:solidFill>
              <a:schemeClr val="accent3"/>
            </a:solidFill>
            <a:ln>
              <a:noFill/>
            </a:ln>
            <a:effectLst/>
          </c:spPr>
          <c:invertIfNegative val="0"/>
          <c:dLbls>
            <c:spPr>
              <a:noFill/>
              <a:ln>
                <a:noFill/>
              </a:ln>
              <a:effectLst/>
            </c:spPr>
            <c:txPr>
              <a:bodyPr rot="-5400000" spcFirstLastPara="1" vertOverflow="ellipsis" wrap="square" anchor="ctr" anchorCtr="1"/>
              <a:lstStyle/>
              <a:p>
                <a:pPr>
                  <a:defRPr sz="900" b="1" i="0" u="none" strike="noStrike" kern="1200" baseline="0">
                    <a:solidFill>
                      <a:srgbClr val="8FC9D6"/>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Ocup_tramo!$C$2:$F$2</c:f>
              <c:strCache>
                <c:ptCount val="4"/>
                <c:pt idx="0">
                  <c:v>15 y 29 años</c:v>
                </c:pt>
                <c:pt idx="1">
                  <c:v>30 y 44 años</c:v>
                </c:pt>
                <c:pt idx="2">
                  <c:v>45 y 59 años</c:v>
                </c:pt>
                <c:pt idx="3">
                  <c:v>60 años y más</c:v>
                </c:pt>
              </c:strCache>
            </c:strRef>
          </c:cat>
          <c:val>
            <c:numRef>
              <c:f>Ocup_tramo!$C$34:$F$34</c:f>
              <c:numCache>
                <c:formatCode>0.0</c:formatCode>
                <c:ptCount val="4"/>
                <c:pt idx="0">
                  <c:v>34.700000000000003</c:v>
                </c:pt>
                <c:pt idx="1">
                  <c:v>68</c:v>
                </c:pt>
                <c:pt idx="2">
                  <c:v>63.6</c:v>
                </c:pt>
                <c:pt idx="3">
                  <c:v>27.700000000000003</c:v>
                </c:pt>
              </c:numCache>
            </c:numRef>
          </c:val>
          <c:extLst>
            <c:ext xmlns:c16="http://schemas.microsoft.com/office/drawing/2014/chart" uri="{C3380CC4-5D6E-409C-BE32-E72D297353CC}">
              <c16:uniqueId val="{00000002-FA84-4B41-B77B-F936477DF854}"/>
            </c:ext>
          </c:extLst>
        </c:ser>
        <c:ser>
          <c:idx val="0"/>
          <c:order val="3"/>
          <c:tx>
            <c:v>Trimestre JAS 2022</c:v>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900" b="1" i="0" u="none" strike="noStrike" kern="1200" baseline="0">
                    <a:solidFill>
                      <a:srgbClr val="339CB4"/>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Ocup_tramo!$C$2:$F$2</c:f>
              <c:strCache>
                <c:ptCount val="4"/>
                <c:pt idx="0">
                  <c:v>15 y 29 años</c:v>
                </c:pt>
                <c:pt idx="1">
                  <c:v>30 y 44 años</c:v>
                </c:pt>
                <c:pt idx="2">
                  <c:v>45 y 59 años</c:v>
                </c:pt>
                <c:pt idx="3">
                  <c:v>60 años y más</c:v>
                </c:pt>
              </c:strCache>
            </c:strRef>
          </c:cat>
          <c:val>
            <c:numRef>
              <c:f>Ocup_tramo!$C$46:$F$46</c:f>
              <c:numCache>
                <c:formatCode>0.0</c:formatCode>
                <c:ptCount val="4"/>
                <c:pt idx="0">
                  <c:v>35.700000000000003</c:v>
                </c:pt>
                <c:pt idx="1">
                  <c:v>71.400000000000006</c:v>
                </c:pt>
                <c:pt idx="2">
                  <c:v>65.5</c:v>
                </c:pt>
                <c:pt idx="3">
                  <c:v>28.8</c:v>
                </c:pt>
              </c:numCache>
            </c:numRef>
          </c:val>
          <c:extLst>
            <c:ext xmlns:c16="http://schemas.microsoft.com/office/drawing/2014/chart" uri="{C3380CC4-5D6E-409C-BE32-E72D297353CC}">
              <c16:uniqueId val="{00000003-FA84-4B41-B77B-F936477DF854}"/>
            </c:ext>
          </c:extLst>
        </c:ser>
        <c:ser>
          <c:idx val="1"/>
          <c:order val="4"/>
          <c:tx>
            <c:v>Trimestre JAS 2023</c:v>
          </c:tx>
          <c:spPr>
            <a:solidFill>
              <a:schemeClr val="accent2"/>
            </a:solidFill>
            <a:ln>
              <a:noFill/>
            </a:ln>
            <a:effectLst/>
          </c:spPr>
          <c:invertIfNegative val="0"/>
          <c:dLbls>
            <c:spPr>
              <a:noFill/>
              <a:ln>
                <a:noFill/>
              </a:ln>
              <a:effectLst/>
            </c:spPr>
            <c:txPr>
              <a:bodyPr rot="-5400000" spcFirstLastPara="1" vertOverflow="ellipsis" wrap="square" anchor="ctr" anchorCtr="1"/>
              <a:lstStyle/>
              <a:p>
                <a:pPr>
                  <a:defRPr sz="900" b="1" i="0" u="none" strike="noStrike" kern="1200" baseline="0">
                    <a:solidFill>
                      <a:srgbClr val="F5AB0F"/>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Ocup_tramo!$C$2:$F$2</c:f>
              <c:strCache>
                <c:ptCount val="4"/>
                <c:pt idx="0">
                  <c:v>15 y 29 años</c:v>
                </c:pt>
                <c:pt idx="1">
                  <c:v>30 y 44 años</c:v>
                </c:pt>
                <c:pt idx="2">
                  <c:v>45 y 59 años</c:v>
                </c:pt>
                <c:pt idx="3">
                  <c:v>60 años y más</c:v>
                </c:pt>
              </c:strCache>
            </c:strRef>
          </c:cat>
          <c:val>
            <c:numRef>
              <c:f>Ocup_tramo!$C$58:$F$58</c:f>
              <c:numCache>
                <c:formatCode>0.0</c:formatCode>
                <c:ptCount val="4"/>
                <c:pt idx="0">
                  <c:v>36.6</c:v>
                </c:pt>
                <c:pt idx="1">
                  <c:v>75.2</c:v>
                </c:pt>
                <c:pt idx="2">
                  <c:v>67.600000000000009</c:v>
                </c:pt>
                <c:pt idx="3">
                  <c:v>29.400000000000002</c:v>
                </c:pt>
              </c:numCache>
            </c:numRef>
          </c:val>
          <c:extLst>
            <c:ext xmlns:c16="http://schemas.microsoft.com/office/drawing/2014/chart" uri="{C3380CC4-5D6E-409C-BE32-E72D297353CC}">
              <c16:uniqueId val="{00000004-FA84-4B41-B77B-F936477DF854}"/>
            </c:ext>
          </c:extLst>
        </c:ser>
        <c:dLbls>
          <c:dLblPos val="outEnd"/>
          <c:showLegendKey val="0"/>
          <c:showVal val="1"/>
          <c:showCatName val="0"/>
          <c:showSerName val="0"/>
          <c:showPercent val="0"/>
          <c:showBubbleSize val="0"/>
        </c:dLbls>
        <c:gapWidth val="219"/>
        <c:overlap val="-27"/>
        <c:axId val="545838600"/>
        <c:axId val="545841800"/>
      </c:barChart>
      <c:catAx>
        <c:axId val="545838600"/>
        <c:scaling>
          <c:orientation val="minMax"/>
        </c:scaling>
        <c:delete val="0"/>
        <c:axPos val="b"/>
        <c:numFmt formatCode="General" sourceLinked="1"/>
        <c:majorTickMark val="none"/>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545841800"/>
        <c:crosses val="autoZero"/>
        <c:auto val="1"/>
        <c:lblAlgn val="ctr"/>
        <c:lblOffset val="100"/>
        <c:noMultiLvlLbl val="0"/>
      </c:catAx>
      <c:valAx>
        <c:axId val="545841800"/>
        <c:scaling>
          <c:orientation val="minMax"/>
        </c:scaling>
        <c:delete val="1"/>
        <c:axPos val="l"/>
        <c:numFmt formatCode="0.0" sourceLinked="1"/>
        <c:majorTickMark val="none"/>
        <c:minorTickMark val="none"/>
        <c:tickLblPos val="nextTo"/>
        <c:crossAx val="545838600"/>
        <c:crosses val="autoZero"/>
        <c:crossBetween val="between"/>
      </c:valAx>
      <c:spPr>
        <a:noFill/>
        <a:ln>
          <a:noFill/>
        </a:ln>
        <a:effectLst/>
      </c:spPr>
    </c:plotArea>
    <c:legend>
      <c:legendPos val="b"/>
      <c:layout>
        <c:manualLayout>
          <c:xMode val="edge"/>
          <c:yMode val="edge"/>
          <c:x val="0.33445283610885218"/>
          <c:y val="0.79712182262849818"/>
          <c:w val="0.66362832798783855"/>
          <c:h val="0.1710543460829123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chart>
  <c:spPr>
    <a:noFill/>
    <a:ln w="12700" cap="flat" cmpd="sng" algn="ctr">
      <a:noFill/>
      <a:prstDash val="solid"/>
      <a:miter lim="800000"/>
    </a:ln>
    <a:effectLst/>
  </c:spPr>
  <c:txPr>
    <a:bodyPr/>
    <a:lstStyle/>
    <a:p>
      <a:pPr>
        <a:defRPr sz="900">
          <a:solidFill>
            <a:schemeClr val="dk1"/>
          </a:solidFill>
          <a:latin typeface="+mn-lt"/>
          <a:ea typeface="+mn-ea"/>
          <a:cs typeface="+mn-cs"/>
        </a:defRPr>
      </a:pPr>
      <a:endParaRPr lang="es-C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Región</c:v>
          </c:tx>
          <c:spPr>
            <a:ln w="28575" cap="rnd">
              <a:solidFill>
                <a:schemeClr val="accent1"/>
              </a:solidFill>
              <a:round/>
            </a:ln>
            <a:effectLst/>
          </c:spPr>
          <c:marker>
            <c:symbol val="none"/>
          </c:marker>
          <c:dLbls>
            <c:dLbl>
              <c:idx val="7"/>
              <c:layout>
                <c:manualLayout>
                  <c:x val="-4.4509437738696249E-2"/>
                  <c:y val="1.6047113204368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5B-48F3-8F31-DF6B57EB37F0}"/>
                </c:ext>
              </c:extLst>
            </c:dLbl>
            <c:dLbl>
              <c:idx val="19"/>
              <c:layout>
                <c:manualLayout>
                  <c:x val="-6.4400314817295856E-2"/>
                  <c:y val="3.32674463500181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5B-48F3-8F31-DF6B57EB37F0}"/>
                </c:ext>
              </c:extLst>
            </c:dLbl>
            <c:dLbl>
              <c:idx val="31"/>
              <c:layout>
                <c:manualLayout>
                  <c:x val="-5.4842431339833929E-2"/>
                  <c:y val="2.8962363063605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5B-48F3-8F31-DF6B57EB37F0}"/>
                </c:ext>
              </c:extLst>
            </c:dLbl>
            <c:dLbl>
              <c:idx val="4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5B-48F3-8F31-DF6B57EB37F0}"/>
                </c:ext>
              </c:extLst>
            </c:dLbl>
            <c:dLbl>
              <c:idx val="5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5B-48F3-8F31-DF6B57EB37F0}"/>
                </c:ext>
              </c:extLst>
            </c:dLbl>
            <c:spPr>
              <a:noFill/>
              <a:ln>
                <a:noFill/>
              </a:ln>
              <a:effectLst/>
            </c:spPr>
            <c:txPr>
              <a:bodyPr rot="0" spcFirstLastPara="1" vertOverflow="ellipsis" vert="horz" wrap="square" anchor="ctr" anchorCtr="1"/>
              <a:lstStyle/>
              <a:p>
                <a:pPr>
                  <a:defRPr sz="1050" b="1" i="0" u="none" strike="noStrike" kern="1200" baseline="0">
                    <a:solidFill>
                      <a:srgbClr val="339CB4"/>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Desocup!$A$3:$B$58</c:f>
              <c:multiLvlStrCache>
                <c:ptCount val="56"/>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pt idx="53">
                    <c:v>May - Jul</c:v>
                  </c:pt>
                  <c:pt idx="54">
                    <c:v>Jun - Ago</c:v>
                  </c:pt>
                  <c:pt idx="55">
                    <c:v>Jul - Sep</c:v>
                  </c:pt>
                </c:lvl>
                <c:lvl>
                  <c:pt idx="0">
                    <c:v>2019</c:v>
                  </c:pt>
                  <c:pt idx="12">
                    <c:v>2020</c:v>
                  </c:pt>
                  <c:pt idx="24">
                    <c:v>2021</c:v>
                  </c:pt>
                  <c:pt idx="36">
                    <c:v>2022</c:v>
                  </c:pt>
                  <c:pt idx="48">
                    <c:v>2023</c:v>
                  </c:pt>
                </c:lvl>
              </c:multiLvlStrCache>
            </c:multiLvlStrRef>
          </c:cat>
          <c:val>
            <c:numRef>
              <c:f>Desocup!$E$3:$E$58</c:f>
              <c:numCache>
                <c:formatCode>#,##0.0</c:formatCode>
                <c:ptCount val="56"/>
                <c:pt idx="0">
                  <c:v>6.5</c:v>
                </c:pt>
                <c:pt idx="1">
                  <c:v>6.7</c:v>
                </c:pt>
                <c:pt idx="2">
                  <c:v>6.6000000000000005</c:v>
                </c:pt>
                <c:pt idx="3">
                  <c:v>6.2</c:v>
                </c:pt>
                <c:pt idx="4">
                  <c:v>6.7</c:v>
                </c:pt>
                <c:pt idx="5">
                  <c:v>6.7</c:v>
                </c:pt>
                <c:pt idx="6">
                  <c:v>6.7</c:v>
                </c:pt>
                <c:pt idx="7">
                  <c:v>6.8000000000000007</c:v>
                </c:pt>
                <c:pt idx="8">
                  <c:v>7.1000000000000005</c:v>
                </c:pt>
                <c:pt idx="9">
                  <c:v>7</c:v>
                </c:pt>
                <c:pt idx="10">
                  <c:v>6.1000000000000005</c:v>
                </c:pt>
                <c:pt idx="11">
                  <c:v>6.2</c:v>
                </c:pt>
                <c:pt idx="12">
                  <c:v>6.1000000000000005</c:v>
                </c:pt>
                <c:pt idx="13">
                  <c:v>6.2</c:v>
                </c:pt>
                <c:pt idx="14">
                  <c:v>6.7</c:v>
                </c:pt>
                <c:pt idx="15">
                  <c:v>9.1</c:v>
                </c:pt>
                <c:pt idx="16">
                  <c:v>10.9</c:v>
                </c:pt>
                <c:pt idx="17">
                  <c:v>12</c:v>
                </c:pt>
                <c:pt idx="18">
                  <c:v>10.9</c:v>
                </c:pt>
                <c:pt idx="19">
                  <c:v>10.4</c:v>
                </c:pt>
                <c:pt idx="20">
                  <c:v>9.8000000000000007</c:v>
                </c:pt>
                <c:pt idx="21">
                  <c:v>9.8000000000000007</c:v>
                </c:pt>
                <c:pt idx="22">
                  <c:v>7.7</c:v>
                </c:pt>
                <c:pt idx="23">
                  <c:v>7.7</c:v>
                </c:pt>
                <c:pt idx="24">
                  <c:v>7.1000000000000005</c:v>
                </c:pt>
                <c:pt idx="25">
                  <c:v>7.6000000000000005</c:v>
                </c:pt>
                <c:pt idx="26">
                  <c:v>6.9</c:v>
                </c:pt>
                <c:pt idx="27">
                  <c:v>7.8000000000000007</c:v>
                </c:pt>
                <c:pt idx="28">
                  <c:v>8.6</c:v>
                </c:pt>
                <c:pt idx="29">
                  <c:v>8.7000000000000011</c:v>
                </c:pt>
                <c:pt idx="30">
                  <c:v>7.3000000000000007</c:v>
                </c:pt>
                <c:pt idx="31">
                  <c:v>7.2</c:v>
                </c:pt>
                <c:pt idx="32">
                  <c:v>6.2</c:v>
                </c:pt>
                <c:pt idx="33">
                  <c:v>5.8000000000000007</c:v>
                </c:pt>
                <c:pt idx="34">
                  <c:v>4.7</c:v>
                </c:pt>
                <c:pt idx="35">
                  <c:v>5.1000000000000005</c:v>
                </c:pt>
                <c:pt idx="36">
                  <c:v>4.7</c:v>
                </c:pt>
                <c:pt idx="37">
                  <c:v>4.8000000000000007</c:v>
                </c:pt>
                <c:pt idx="38">
                  <c:v>4.9000000000000004</c:v>
                </c:pt>
                <c:pt idx="39">
                  <c:v>5.9</c:v>
                </c:pt>
                <c:pt idx="40">
                  <c:v>6.5</c:v>
                </c:pt>
                <c:pt idx="41">
                  <c:v>7.7</c:v>
                </c:pt>
                <c:pt idx="42">
                  <c:v>7.5</c:v>
                </c:pt>
                <c:pt idx="43">
                  <c:v>8.3000000000000007</c:v>
                </c:pt>
                <c:pt idx="44">
                  <c:v>7.2</c:v>
                </c:pt>
                <c:pt idx="45">
                  <c:v>8.1</c:v>
                </c:pt>
                <c:pt idx="46">
                  <c:v>6.7</c:v>
                </c:pt>
                <c:pt idx="47">
                  <c:v>6.8000000000000007</c:v>
                </c:pt>
                <c:pt idx="48">
                  <c:v>6.3000000000000007</c:v>
                </c:pt>
                <c:pt idx="49">
                  <c:v>7.7</c:v>
                </c:pt>
                <c:pt idx="50">
                  <c:v>8.5</c:v>
                </c:pt>
                <c:pt idx="51">
                  <c:v>9</c:v>
                </c:pt>
                <c:pt idx="52">
                  <c:v>8.9</c:v>
                </c:pt>
                <c:pt idx="53">
                  <c:v>9.1</c:v>
                </c:pt>
                <c:pt idx="54">
                  <c:v>9.4</c:v>
                </c:pt>
                <c:pt idx="55">
                  <c:v>9.6000000000000014</c:v>
                </c:pt>
              </c:numCache>
            </c:numRef>
          </c:val>
          <c:smooth val="0"/>
          <c:extLst>
            <c:ext xmlns:c16="http://schemas.microsoft.com/office/drawing/2014/chart" uri="{C3380CC4-5D6E-409C-BE32-E72D297353CC}">
              <c16:uniqueId val="{00000005-5B5B-48F3-8F31-DF6B57EB37F0}"/>
            </c:ext>
          </c:extLst>
        </c:ser>
        <c:ser>
          <c:idx val="1"/>
          <c:order val="1"/>
          <c:tx>
            <c:v>País</c:v>
          </c:tx>
          <c:spPr>
            <a:ln w="28575" cap="rnd">
              <a:solidFill>
                <a:schemeClr val="accent2"/>
              </a:solidFill>
              <a:round/>
            </a:ln>
            <a:effectLst/>
          </c:spPr>
          <c:marker>
            <c:symbol val="none"/>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5B-48F3-8F31-DF6B57EB37F0}"/>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5B-48F3-8F31-DF6B57EB37F0}"/>
                </c:ext>
              </c:extLst>
            </c:dLbl>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5B-48F3-8F31-DF6B57EB37F0}"/>
                </c:ext>
              </c:extLst>
            </c:dLbl>
            <c:dLbl>
              <c:idx val="43"/>
              <c:layout>
                <c:manualLayout>
                  <c:x val="-4.4509437738696221E-2"/>
                  <c:y val="4.18776129228430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5B-48F3-8F31-DF6B57EB37F0}"/>
                </c:ext>
              </c:extLst>
            </c:dLbl>
            <c:dLbl>
              <c:idx val="55"/>
              <c:layout>
                <c:manualLayout>
                  <c:x val="-1.9754731073671261E-2"/>
                  <c:y val="2.0352196490780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B5B-48F3-8F31-DF6B57EB37F0}"/>
                </c:ext>
              </c:extLst>
            </c:dLbl>
            <c:spPr>
              <a:noFill/>
              <a:ln>
                <a:noFill/>
              </a:ln>
              <a:effectLst/>
            </c:spPr>
            <c:txPr>
              <a:bodyPr rot="0" spcFirstLastPara="1" vertOverflow="ellipsis" vert="horz" wrap="square" anchor="ctr" anchorCtr="1"/>
              <a:lstStyle/>
              <a:p>
                <a:pPr>
                  <a:defRPr sz="1050" b="1" i="0" u="none" strike="noStrike" kern="1200" baseline="0">
                    <a:solidFill>
                      <a:srgbClr val="F5AB0F"/>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Desocup!$A$3:$B$58</c:f>
              <c:multiLvlStrCache>
                <c:ptCount val="56"/>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pt idx="53">
                    <c:v>May - Jul</c:v>
                  </c:pt>
                  <c:pt idx="54">
                    <c:v>Jun - Ago</c:v>
                  </c:pt>
                  <c:pt idx="55">
                    <c:v>Jul - Sep</c:v>
                  </c:pt>
                </c:lvl>
                <c:lvl>
                  <c:pt idx="0">
                    <c:v>2019</c:v>
                  </c:pt>
                  <c:pt idx="12">
                    <c:v>2020</c:v>
                  </c:pt>
                  <c:pt idx="24">
                    <c:v>2021</c:v>
                  </c:pt>
                  <c:pt idx="36">
                    <c:v>2022</c:v>
                  </c:pt>
                  <c:pt idx="48">
                    <c:v>2023</c:v>
                  </c:pt>
                </c:lvl>
              </c:multiLvlStrCache>
            </c:multiLvlStrRef>
          </c:cat>
          <c:val>
            <c:numRef>
              <c:f>Desocup!$O$3:$O$58</c:f>
              <c:numCache>
                <c:formatCode>#,##0.0</c:formatCode>
                <c:ptCount val="56"/>
                <c:pt idx="0">
                  <c:v>7</c:v>
                </c:pt>
                <c:pt idx="1">
                  <c:v>7.2</c:v>
                </c:pt>
                <c:pt idx="2">
                  <c:v>7.1000000000000005</c:v>
                </c:pt>
                <c:pt idx="3">
                  <c:v>7.2</c:v>
                </c:pt>
                <c:pt idx="4">
                  <c:v>7.3000000000000007</c:v>
                </c:pt>
                <c:pt idx="5">
                  <c:v>7.5</c:v>
                </c:pt>
                <c:pt idx="6">
                  <c:v>7.6000000000000005</c:v>
                </c:pt>
                <c:pt idx="7">
                  <c:v>7.3000000000000007</c:v>
                </c:pt>
                <c:pt idx="8">
                  <c:v>7.1000000000000005</c:v>
                </c:pt>
                <c:pt idx="9">
                  <c:v>7</c:v>
                </c:pt>
                <c:pt idx="10">
                  <c:v>7.1000000000000005</c:v>
                </c:pt>
                <c:pt idx="11">
                  <c:v>7.4</c:v>
                </c:pt>
                <c:pt idx="12">
                  <c:v>7.8000000000000007</c:v>
                </c:pt>
                <c:pt idx="13">
                  <c:v>8.2000000000000011</c:v>
                </c:pt>
                <c:pt idx="14">
                  <c:v>9</c:v>
                </c:pt>
                <c:pt idx="15">
                  <c:v>11.200000000000001</c:v>
                </c:pt>
                <c:pt idx="16">
                  <c:v>12.200000000000001</c:v>
                </c:pt>
                <c:pt idx="17">
                  <c:v>13.100000000000001</c:v>
                </c:pt>
                <c:pt idx="18">
                  <c:v>12.9</c:v>
                </c:pt>
                <c:pt idx="19">
                  <c:v>12.3</c:v>
                </c:pt>
                <c:pt idx="20">
                  <c:v>11.600000000000001</c:v>
                </c:pt>
                <c:pt idx="21">
                  <c:v>10.8</c:v>
                </c:pt>
                <c:pt idx="22">
                  <c:v>10.3</c:v>
                </c:pt>
                <c:pt idx="23">
                  <c:v>10.200000000000001</c:v>
                </c:pt>
                <c:pt idx="24">
                  <c:v>10.3</c:v>
                </c:pt>
                <c:pt idx="25">
                  <c:v>10.4</c:v>
                </c:pt>
                <c:pt idx="26">
                  <c:v>10.200000000000001</c:v>
                </c:pt>
                <c:pt idx="27">
                  <c:v>10</c:v>
                </c:pt>
                <c:pt idx="28">
                  <c:v>9.5</c:v>
                </c:pt>
                <c:pt idx="29">
                  <c:v>8.9</c:v>
                </c:pt>
                <c:pt idx="30">
                  <c:v>8.5</c:v>
                </c:pt>
                <c:pt idx="31">
                  <c:v>8.4</c:v>
                </c:pt>
                <c:pt idx="32">
                  <c:v>8.1</c:v>
                </c:pt>
                <c:pt idx="33">
                  <c:v>7.5</c:v>
                </c:pt>
                <c:pt idx="34">
                  <c:v>7.2</c:v>
                </c:pt>
                <c:pt idx="35">
                  <c:v>7.3000000000000007</c:v>
                </c:pt>
                <c:pt idx="36">
                  <c:v>7.5</c:v>
                </c:pt>
                <c:pt idx="37">
                  <c:v>7.8000000000000007</c:v>
                </c:pt>
                <c:pt idx="38">
                  <c:v>7.7</c:v>
                </c:pt>
                <c:pt idx="39">
                  <c:v>7.8000000000000007</c:v>
                </c:pt>
                <c:pt idx="40">
                  <c:v>7.8000000000000007</c:v>
                </c:pt>
                <c:pt idx="41">
                  <c:v>7.9</c:v>
                </c:pt>
                <c:pt idx="42">
                  <c:v>7.9</c:v>
                </c:pt>
                <c:pt idx="43">
                  <c:v>8</c:v>
                </c:pt>
                <c:pt idx="44">
                  <c:v>8</c:v>
                </c:pt>
                <c:pt idx="45">
                  <c:v>7.9</c:v>
                </c:pt>
                <c:pt idx="46">
                  <c:v>7.9</c:v>
                </c:pt>
                <c:pt idx="47">
                  <c:v>8</c:v>
                </c:pt>
                <c:pt idx="48">
                  <c:v>8.4</c:v>
                </c:pt>
                <c:pt idx="49">
                  <c:v>8.8000000000000007</c:v>
                </c:pt>
                <c:pt idx="50">
                  <c:v>8.7000000000000011</c:v>
                </c:pt>
                <c:pt idx="51">
                  <c:v>8.5</c:v>
                </c:pt>
                <c:pt idx="52">
                  <c:v>8.5</c:v>
                </c:pt>
                <c:pt idx="53">
                  <c:v>8.8000000000000007</c:v>
                </c:pt>
                <c:pt idx="54">
                  <c:v>9</c:v>
                </c:pt>
                <c:pt idx="55">
                  <c:v>8.9</c:v>
                </c:pt>
              </c:numCache>
            </c:numRef>
          </c:val>
          <c:smooth val="0"/>
          <c:extLst>
            <c:ext xmlns:c16="http://schemas.microsoft.com/office/drawing/2014/chart" uri="{C3380CC4-5D6E-409C-BE32-E72D297353CC}">
              <c16:uniqueId val="{0000000B-5B5B-48F3-8F31-DF6B57EB37F0}"/>
            </c:ext>
          </c:extLst>
        </c:ser>
        <c:dLbls>
          <c:dLblPos val="t"/>
          <c:showLegendKey val="0"/>
          <c:showVal val="1"/>
          <c:showCatName val="0"/>
          <c:showSerName val="0"/>
          <c:showPercent val="0"/>
          <c:showBubbleSize val="0"/>
        </c:dLbls>
        <c:smooth val="0"/>
        <c:axId val="681166480"/>
        <c:axId val="681166808"/>
      </c:lineChart>
      <c:catAx>
        <c:axId val="681166480"/>
        <c:scaling>
          <c:orientation val="minMax"/>
        </c:scaling>
        <c:delete val="0"/>
        <c:axPos val="b"/>
        <c:numFmt formatCode="General" sourceLinked="1"/>
        <c:majorTickMark val="none"/>
        <c:minorTickMark val="none"/>
        <c:tickLblPos val="nextTo"/>
        <c:spPr>
          <a:noFill/>
          <a:ln w="6350" cap="flat" cmpd="sng" algn="ctr">
            <a:solidFill>
              <a:sysClr val="windowText" lastClr="000000"/>
            </a:solidFill>
            <a:round/>
          </a:ln>
          <a:effectLst/>
        </c:spPr>
        <c:txPr>
          <a:bodyPr rot="-5400000" spcFirstLastPara="1" vertOverflow="ellipsis" wrap="square" anchor="ctr" anchorCtr="1"/>
          <a:lstStyle/>
          <a:p>
            <a:pPr>
              <a:defRPr sz="1050" b="0" i="0" u="none" strike="noStrike" kern="1200" baseline="0">
                <a:solidFill>
                  <a:schemeClr val="dk1"/>
                </a:solidFill>
                <a:latin typeface="+mn-lt"/>
                <a:ea typeface="+mn-ea"/>
                <a:cs typeface="+mn-cs"/>
              </a:defRPr>
            </a:pPr>
            <a:endParaRPr lang="es-CL"/>
          </a:p>
        </c:txPr>
        <c:crossAx val="681166808"/>
        <c:crosses val="autoZero"/>
        <c:auto val="1"/>
        <c:lblAlgn val="ctr"/>
        <c:lblOffset val="100"/>
        <c:tickLblSkip val="1"/>
        <c:noMultiLvlLbl val="0"/>
      </c:catAx>
      <c:valAx>
        <c:axId val="681166808"/>
        <c:scaling>
          <c:orientation val="minMax"/>
          <c:max val="16"/>
          <c:min val="0"/>
        </c:scaling>
        <c:delete val="0"/>
        <c:axPos val="l"/>
        <c:title>
          <c:tx>
            <c:rich>
              <a:bodyPr rot="-5400000" spcFirstLastPara="1" vertOverflow="ellipsis" vert="horz" wrap="square" anchor="ctr" anchorCtr="1"/>
              <a:lstStyle/>
              <a:p>
                <a:pPr>
                  <a:defRPr sz="1050" b="0" i="0" u="none" strike="noStrike" kern="1200" baseline="0">
                    <a:solidFill>
                      <a:schemeClr val="dk1"/>
                    </a:solidFill>
                    <a:latin typeface="+mn-lt"/>
                    <a:ea typeface="+mn-ea"/>
                    <a:cs typeface="+mn-cs"/>
                  </a:defRPr>
                </a:pPr>
                <a:r>
                  <a:rPr lang="en-US"/>
                  <a:t>Tasa de desocupación (%)</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s-C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s-CL"/>
          </a:p>
        </c:txPr>
        <c:crossAx val="68116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prstDash val="solid"/>
      <a:miter lim="800000"/>
    </a:ln>
    <a:effectLst/>
  </c:spPr>
  <c:txPr>
    <a:bodyPr/>
    <a:lstStyle/>
    <a:p>
      <a:pPr>
        <a:defRPr sz="1050">
          <a:solidFill>
            <a:schemeClr val="dk1"/>
          </a:solidFill>
          <a:latin typeface="+mn-lt"/>
          <a:ea typeface="+mn-ea"/>
          <a:cs typeface="+mn-cs"/>
        </a:defRPr>
      </a:pPr>
      <a:endParaRPr lang="es-CL"/>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40237430337966"/>
          <c:y val="5.4510138417512545E-2"/>
          <c:w val="0.85321643109131895"/>
          <c:h val="0.53003910526894915"/>
        </c:manualLayout>
      </c:layout>
      <c:lineChart>
        <c:grouping val="standard"/>
        <c:varyColors val="0"/>
        <c:ser>
          <c:idx val="0"/>
          <c:order val="0"/>
          <c:tx>
            <c:v>Hombres</c:v>
          </c:tx>
          <c:spPr>
            <a:ln w="28575" cap="rnd">
              <a:solidFill>
                <a:srgbClr val="A5A5A5"/>
              </a:solidFill>
              <a:round/>
            </a:ln>
            <a:effectLst/>
          </c:spPr>
          <c:marker>
            <c:symbol val="none"/>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C5-4C89-9C64-E0D92DFE2E3B}"/>
                </c:ext>
              </c:extLst>
            </c:dLbl>
            <c:dLbl>
              <c:idx val="19"/>
              <c:layout>
                <c:manualLayout>
                  <c:x val="-6.0976026626109667E-2"/>
                  <c:y val="3.37513141789635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C5-4C89-9C64-E0D92DFE2E3B}"/>
                </c:ext>
              </c:extLst>
            </c:dLbl>
            <c:dLbl>
              <c:idx val="31"/>
              <c:layout>
                <c:manualLayout>
                  <c:x val="-6.5196855349665794E-2"/>
                  <c:y val="2.93836143850708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C5-4C89-9C64-E0D92DFE2E3B}"/>
                </c:ext>
              </c:extLst>
            </c:dLbl>
            <c:dLbl>
              <c:idx val="4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C5-4C89-9C64-E0D92DFE2E3B}"/>
                </c:ext>
              </c:extLst>
            </c:dLbl>
            <c:dLbl>
              <c:idx val="55"/>
              <c:layout>
                <c:manualLayout>
                  <c:x val="-9.2590733710145885E-3"/>
                  <c:y val="2.0648214797285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C5-4C89-9C64-E0D92DFE2E3B}"/>
                </c:ext>
              </c:extLst>
            </c:dLbl>
            <c:spPr>
              <a:noFill/>
              <a:ln>
                <a:noFill/>
              </a:ln>
              <a:effectLst/>
            </c:spPr>
            <c:txPr>
              <a:bodyPr rot="0" spcFirstLastPara="1" vertOverflow="ellipsis" vert="horz" wrap="square" anchor="ctr" anchorCtr="1"/>
              <a:lstStyle/>
              <a:p>
                <a:pPr>
                  <a:defRPr sz="900" b="1" i="0" u="none" strike="noStrike" kern="1200" baseline="0">
                    <a:solidFill>
                      <a:srgbClr val="A5A5A5"/>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Desocup_sex!$A$3:$B$58</c:f>
              <c:multiLvlStrCache>
                <c:ptCount val="56"/>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pt idx="53">
                    <c:v>May - Jul</c:v>
                  </c:pt>
                  <c:pt idx="54">
                    <c:v>Jun - Ago</c:v>
                  </c:pt>
                  <c:pt idx="55">
                    <c:v>Jul - Sep</c:v>
                  </c:pt>
                </c:lvl>
                <c:lvl>
                  <c:pt idx="0">
                    <c:v>2019</c:v>
                  </c:pt>
                  <c:pt idx="12">
                    <c:v>2020</c:v>
                  </c:pt>
                  <c:pt idx="24">
                    <c:v>2021</c:v>
                  </c:pt>
                  <c:pt idx="36">
                    <c:v>2022</c:v>
                  </c:pt>
                  <c:pt idx="48">
                    <c:v>2023</c:v>
                  </c:pt>
                </c:lvl>
              </c:multiLvlStrCache>
            </c:multiLvlStrRef>
          </c:cat>
          <c:val>
            <c:numRef>
              <c:f>Desocup_sex!$E$3:$E$58</c:f>
              <c:numCache>
                <c:formatCode>#,##0.0</c:formatCode>
                <c:ptCount val="56"/>
                <c:pt idx="0">
                  <c:v>4.9000000000000004</c:v>
                </c:pt>
                <c:pt idx="1">
                  <c:v>5.3000000000000007</c:v>
                </c:pt>
                <c:pt idx="2">
                  <c:v>5.3000000000000007</c:v>
                </c:pt>
                <c:pt idx="3">
                  <c:v>5.3000000000000007</c:v>
                </c:pt>
                <c:pt idx="4">
                  <c:v>5.1000000000000005</c:v>
                </c:pt>
                <c:pt idx="5">
                  <c:v>5.9</c:v>
                </c:pt>
                <c:pt idx="6">
                  <c:v>6.2</c:v>
                </c:pt>
                <c:pt idx="7">
                  <c:v>7.1000000000000005</c:v>
                </c:pt>
                <c:pt idx="8">
                  <c:v>7.1000000000000005</c:v>
                </c:pt>
                <c:pt idx="9">
                  <c:v>5.9</c:v>
                </c:pt>
                <c:pt idx="10">
                  <c:v>4.9000000000000004</c:v>
                </c:pt>
                <c:pt idx="11">
                  <c:v>4.8000000000000007</c:v>
                </c:pt>
                <c:pt idx="12">
                  <c:v>5.6000000000000005</c:v>
                </c:pt>
                <c:pt idx="13">
                  <c:v>5.4</c:v>
                </c:pt>
                <c:pt idx="14">
                  <c:v>6.7</c:v>
                </c:pt>
                <c:pt idx="15">
                  <c:v>9.8000000000000007</c:v>
                </c:pt>
                <c:pt idx="16">
                  <c:v>11.9</c:v>
                </c:pt>
                <c:pt idx="17">
                  <c:v>12.9</c:v>
                </c:pt>
                <c:pt idx="18">
                  <c:v>10.9</c:v>
                </c:pt>
                <c:pt idx="19">
                  <c:v>10.100000000000001</c:v>
                </c:pt>
                <c:pt idx="20">
                  <c:v>8.7000000000000011</c:v>
                </c:pt>
                <c:pt idx="21">
                  <c:v>8.4</c:v>
                </c:pt>
                <c:pt idx="22">
                  <c:v>6.5</c:v>
                </c:pt>
                <c:pt idx="23">
                  <c:v>6.7</c:v>
                </c:pt>
                <c:pt idx="24">
                  <c:v>6.3000000000000007</c:v>
                </c:pt>
                <c:pt idx="25">
                  <c:v>6.5</c:v>
                </c:pt>
                <c:pt idx="26">
                  <c:v>6.1000000000000005</c:v>
                </c:pt>
                <c:pt idx="27">
                  <c:v>7</c:v>
                </c:pt>
                <c:pt idx="28">
                  <c:v>8.1</c:v>
                </c:pt>
                <c:pt idx="29">
                  <c:v>8.1</c:v>
                </c:pt>
                <c:pt idx="30">
                  <c:v>6.9</c:v>
                </c:pt>
                <c:pt idx="31">
                  <c:v>6.7</c:v>
                </c:pt>
                <c:pt idx="32">
                  <c:v>5.9</c:v>
                </c:pt>
                <c:pt idx="33">
                  <c:v>6.1000000000000005</c:v>
                </c:pt>
                <c:pt idx="34">
                  <c:v>5.1000000000000005</c:v>
                </c:pt>
                <c:pt idx="35">
                  <c:v>4.8000000000000007</c:v>
                </c:pt>
                <c:pt idx="36">
                  <c:v>3.6</c:v>
                </c:pt>
                <c:pt idx="37">
                  <c:v>3.7</c:v>
                </c:pt>
                <c:pt idx="38">
                  <c:v>4.1000000000000005</c:v>
                </c:pt>
                <c:pt idx="39">
                  <c:v>5.3000000000000007</c:v>
                </c:pt>
                <c:pt idx="40">
                  <c:v>5.9</c:v>
                </c:pt>
                <c:pt idx="41">
                  <c:v>7.4</c:v>
                </c:pt>
                <c:pt idx="42">
                  <c:v>6.8000000000000007</c:v>
                </c:pt>
                <c:pt idx="43">
                  <c:v>7.3000000000000007</c:v>
                </c:pt>
                <c:pt idx="44">
                  <c:v>6.1000000000000005</c:v>
                </c:pt>
                <c:pt idx="45">
                  <c:v>6.3000000000000007</c:v>
                </c:pt>
                <c:pt idx="46">
                  <c:v>5.6000000000000005</c:v>
                </c:pt>
                <c:pt idx="47">
                  <c:v>5.6000000000000005</c:v>
                </c:pt>
                <c:pt idx="48">
                  <c:v>5.6000000000000005</c:v>
                </c:pt>
                <c:pt idx="49">
                  <c:v>6</c:v>
                </c:pt>
                <c:pt idx="50">
                  <c:v>7</c:v>
                </c:pt>
                <c:pt idx="51">
                  <c:v>8.4</c:v>
                </c:pt>
                <c:pt idx="52">
                  <c:v>9.2000000000000011</c:v>
                </c:pt>
                <c:pt idx="53">
                  <c:v>9.4</c:v>
                </c:pt>
                <c:pt idx="54">
                  <c:v>9.2000000000000011</c:v>
                </c:pt>
                <c:pt idx="55">
                  <c:v>8.9</c:v>
                </c:pt>
              </c:numCache>
            </c:numRef>
          </c:val>
          <c:smooth val="0"/>
          <c:extLst>
            <c:ext xmlns:c16="http://schemas.microsoft.com/office/drawing/2014/chart" uri="{C3380CC4-5D6E-409C-BE32-E72D297353CC}">
              <c16:uniqueId val="{00000005-F3C5-4C89-9C64-E0D92DFE2E3B}"/>
            </c:ext>
          </c:extLst>
        </c:ser>
        <c:ser>
          <c:idx val="1"/>
          <c:order val="1"/>
          <c:tx>
            <c:v>Mujeres</c:v>
          </c:tx>
          <c:spPr>
            <a:ln w="28575" cap="rnd">
              <a:solidFill>
                <a:srgbClr val="A77EEF"/>
              </a:solidFill>
              <a:round/>
            </a:ln>
            <a:effectLst/>
          </c:spPr>
          <c:marker>
            <c:symbol val="none"/>
          </c:marker>
          <c:dLbls>
            <c:dLbl>
              <c:idx val="7"/>
              <c:layout>
                <c:manualLayout>
                  <c:x val="-4.1078609204651353E-2"/>
                  <c:y val="1.62805150033927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C5-4C89-9C64-E0D92DFE2E3B}"/>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C5-4C89-9C64-E0D92DFE2E3B}"/>
                </c:ext>
              </c:extLst>
            </c:dLbl>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C5-4C89-9C64-E0D92DFE2E3B}"/>
                </c:ext>
              </c:extLst>
            </c:dLbl>
            <c:dLbl>
              <c:idx val="4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3C5-4C89-9C64-E0D92DFE2E3B}"/>
                </c:ext>
              </c:extLst>
            </c:dLbl>
            <c:dLbl>
              <c:idx val="5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3C5-4C89-9C64-E0D92DFE2E3B}"/>
                </c:ext>
              </c:extLst>
            </c:dLbl>
            <c:spPr>
              <a:noFill/>
              <a:ln>
                <a:noFill/>
              </a:ln>
              <a:effectLst/>
            </c:spPr>
            <c:txPr>
              <a:bodyPr rot="0" spcFirstLastPara="1" vertOverflow="ellipsis" vert="horz" wrap="square" anchor="ctr" anchorCtr="1"/>
              <a:lstStyle/>
              <a:p>
                <a:pPr>
                  <a:defRPr sz="900" b="1" i="0" u="none" strike="noStrike" kern="1200" baseline="0">
                    <a:solidFill>
                      <a:srgbClr val="A77EEF"/>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Desocup_sex!$A$3:$B$58</c:f>
              <c:multiLvlStrCache>
                <c:ptCount val="56"/>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pt idx="53">
                    <c:v>May - Jul</c:v>
                  </c:pt>
                  <c:pt idx="54">
                    <c:v>Jun - Ago</c:v>
                  </c:pt>
                  <c:pt idx="55">
                    <c:v>Jul - Sep</c:v>
                  </c:pt>
                </c:lvl>
                <c:lvl>
                  <c:pt idx="0">
                    <c:v>2019</c:v>
                  </c:pt>
                  <c:pt idx="12">
                    <c:v>2020</c:v>
                  </c:pt>
                  <c:pt idx="24">
                    <c:v>2021</c:v>
                  </c:pt>
                  <c:pt idx="36">
                    <c:v>2022</c:v>
                  </c:pt>
                  <c:pt idx="48">
                    <c:v>2023</c:v>
                  </c:pt>
                </c:lvl>
              </c:multiLvlStrCache>
            </c:multiLvlStrRef>
          </c:cat>
          <c:val>
            <c:numRef>
              <c:f>Desocup_sex!$O$3:$O$58</c:f>
              <c:numCache>
                <c:formatCode>#,##0.0</c:formatCode>
                <c:ptCount val="56"/>
                <c:pt idx="0">
                  <c:v>8.6</c:v>
                </c:pt>
                <c:pt idx="1">
                  <c:v>8.7000000000000011</c:v>
                </c:pt>
                <c:pt idx="2">
                  <c:v>8.3000000000000007</c:v>
                </c:pt>
                <c:pt idx="3">
                  <c:v>7.4</c:v>
                </c:pt>
                <c:pt idx="4">
                  <c:v>9.1</c:v>
                </c:pt>
                <c:pt idx="5">
                  <c:v>7.9</c:v>
                </c:pt>
                <c:pt idx="6">
                  <c:v>7.5</c:v>
                </c:pt>
                <c:pt idx="7">
                  <c:v>6.3000000000000007</c:v>
                </c:pt>
                <c:pt idx="8">
                  <c:v>7.2</c:v>
                </c:pt>
                <c:pt idx="9">
                  <c:v>8.4</c:v>
                </c:pt>
                <c:pt idx="10">
                  <c:v>7.6000000000000005</c:v>
                </c:pt>
                <c:pt idx="11">
                  <c:v>8.2000000000000011</c:v>
                </c:pt>
                <c:pt idx="12">
                  <c:v>6.7</c:v>
                </c:pt>
                <c:pt idx="13">
                  <c:v>7.3000000000000007</c:v>
                </c:pt>
                <c:pt idx="14">
                  <c:v>6.7</c:v>
                </c:pt>
                <c:pt idx="15">
                  <c:v>8.1</c:v>
                </c:pt>
                <c:pt idx="16">
                  <c:v>9.2000000000000011</c:v>
                </c:pt>
                <c:pt idx="17">
                  <c:v>10.600000000000001</c:v>
                </c:pt>
                <c:pt idx="18">
                  <c:v>10.700000000000001</c:v>
                </c:pt>
                <c:pt idx="19">
                  <c:v>10.8</c:v>
                </c:pt>
                <c:pt idx="20">
                  <c:v>11.600000000000001</c:v>
                </c:pt>
                <c:pt idx="21">
                  <c:v>12</c:v>
                </c:pt>
                <c:pt idx="22">
                  <c:v>9.7000000000000011</c:v>
                </c:pt>
                <c:pt idx="23">
                  <c:v>9.2000000000000011</c:v>
                </c:pt>
                <c:pt idx="24">
                  <c:v>8.2000000000000011</c:v>
                </c:pt>
                <c:pt idx="25">
                  <c:v>9.4</c:v>
                </c:pt>
                <c:pt idx="26">
                  <c:v>8.2000000000000011</c:v>
                </c:pt>
                <c:pt idx="27">
                  <c:v>9.1</c:v>
                </c:pt>
                <c:pt idx="28">
                  <c:v>9.5</c:v>
                </c:pt>
                <c:pt idx="29">
                  <c:v>9.7000000000000011</c:v>
                </c:pt>
                <c:pt idx="30">
                  <c:v>8</c:v>
                </c:pt>
                <c:pt idx="31">
                  <c:v>7.9</c:v>
                </c:pt>
                <c:pt idx="32">
                  <c:v>6.5</c:v>
                </c:pt>
                <c:pt idx="33">
                  <c:v>5.3000000000000007</c:v>
                </c:pt>
                <c:pt idx="34">
                  <c:v>4.1000000000000005</c:v>
                </c:pt>
                <c:pt idx="35">
                  <c:v>5.6000000000000005</c:v>
                </c:pt>
                <c:pt idx="36">
                  <c:v>6.1000000000000005</c:v>
                </c:pt>
                <c:pt idx="37">
                  <c:v>6.4</c:v>
                </c:pt>
                <c:pt idx="38">
                  <c:v>6.2</c:v>
                </c:pt>
                <c:pt idx="39">
                  <c:v>6.9</c:v>
                </c:pt>
                <c:pt idx="40">
                  <c:v>7.3000000000000007</c:v>
                </c:pt>
                <c:pt idx="41">
                  <c:v>8.1</c:v>
                </c:pt>
                <c:pt idx="42">
                  <c:v>8.5</c:v>
                </c:pt>
                <c:pt idx="43">
                  <c:v>9.8000000000000007</c:v>
                </c:pt>
                <c:pt idx="44">
                  <c:v>8.7000000000000011</c:v>
                </c:pt>
                <c:pt idx="45">
                  <c:v>10.600000000000001</c:v>
                </c:pt>
                <c:pt idx="46">
                  <c:v>8.3000000000000007</c:v>
                </c:pt>
                <c:pt idx="47">
                  <c:v>8.5</c:v>
                </c:pt>
                <c:pt idx="48">
                  <c:v>7.4</c:v>
                </c:pt>
                <c:pt idx="49">
                  <c:v>9.8000000000000007</c:v>
                </c:pt>
                <c:pt idx="50">
                  <c:v>10.600000000000001</c:v>
                </c:pt>
                <c:pt idx="51">
                  <c:v>9.9</c:v>
                </c:pt>
                <c:pt idx="52">
                  <c:v>8.6</c:v>
                </c:pt>
                <c:pt idx="53">
                  <c:v>8.7000000000000011</c:v>
                </c:pt>
                <c:pt idx="54">
                  <c:v>9.6000000000000014</c:v>
                </c:pt>
                <c:pt idx="55">
                  <c:v>10.4</c:v>
                </c:pt>
              </c:numCache>
            </c:numRef>
          </c:val>
          <c:smooth val="0"/>
          <c:extLst>
            <c:ext xmlns:c16="http://schemas.microsoft.com/office/drawing/2014/chart" uri="{C3380CC4-5D6E-409C-BE32-E72D297353CC}">
              <c16:uniqueId val="{0000000B-F3C5-4C89-9C64-E0D92DFE2E3B}"/>
            </c:ext>
          </c:extLst>
        </c:ser>
        <c:dLbls>
          <c:dLblPos val="t"/>
          <c:showLegendKey val="0"/>
          <c:showVal val="1"/>
          <c:showCatName val="0"/>
          <c:showSerName val="0"/>
          <c:showPercent val="0"/>
          <c:showBubbleSize val="0"/>
        </c:dLbls>
        <c:smooth val="0"/>
        <c:axId val="584484168"/>
        <c:axId val="584483848"/>
      </c:lineChart>
      <c:catAx>
        <c:axId val="584484168"/>
        <c:scaling>
          <c:orientation val="minMax"/>
        </c:scaling>
        <c:delete val="0"/>
        <c:axPos val="b"/>
        <c:numFmt formatCode="General" sourceLinked="1"/>
        <c:majorTickMark val="none"/>
        <c:minorTickMark val="none"/>
        <c:tickLblPos val="nextTo"/>
        <c:spPr>
          <a:noFill/>
          <a:ln w="6350" cap="flat" cmpd="sng" algn="ctr">
            <a:solidFill>
              <a:sysClr val="windowText" lastClr="000000"/>
            </a:solidFill>
            <a:round/>
          </a:ln>
          <a:effectLst/>
        </c:spPr>
        <c:txPr>
          <a:bodyPr rot="-5400000" spcFirstLastPara="1" vertOverflow="ellipsis" wrap="square" anchor="ctr" anchorCtr="1"/>
          <a:lstStyle/>
          <a:p>
            <a:pPr>
              <a:defRPr sz="900" b="0" i="0" u="none" strike="noStrike" kern="1200" baseline="0">
                <a:solidFill>
                  <a:schemeClr val="dk1"/>
                </a:solidFill>
                <a:latin typeface="+mn-lt"/>
                <a:ea typeface="+mn-ea"/>
                <a:cs typeface="+mn-cs"/>
              </a:defRPr>
            </a:pPr>
            <a:endParaRPr lang="es-CL"/>
          </a:p>
        </c:txPr>
        <c:crossAx val="584483848"/>
        <c:crosses val="autoZero"/>
        <c:auto val="1"/>
        <c:lblAlgn val="ctr"/>
        <c:lblOffset val="100"/>
        <c:tickLblSkip val="1"/>
        <c:noMultiLvlLbl val="0"/>
      </c:catAx>
      <c:valAx>
        <c:axId val="584483848"/>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dk1"/>
                    </a:solidFill>
                    <a:latin typeface="+mn-lt"/>
                    <a:ea typeface="+mn-ea"/>
                    <a:cs typeface="+mn-cs"/>
                  </a:defRPr>
                </a:pPr>
                <a:r>
                  <a:rPr lang="en-US"/>
                  <a:t>Tasa de desocupación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584484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prstDash val="solid"/>
      <a:miter lim="800000"/>
    </a:ln>
    <a:effectLst/>
  </c:spPr>
  <c:txPr>
    <a:bodyPr/>
    <a:lstStyle/>
    <a:p>
      <a:pPr>
        <a:defRPr sz="900">
          <a:solidFill>
            <a:schemeClr val="dk1"/>
          </a:solidFill>
          <a:latin typeface="+mn-lt"/>
          <a:ea typeface="+mn-ea"/>
          <a:cs typeface="+mn-cs"/>
        </a:defRPr>
      </a:pPr>
      <a:endParaRPr lang="es-CL"/>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06109377083944"/>
          <c:y val="0.118358595132835"/>
          <c:w val="0.8536431207120575"/>
          <c:h val="0.48782794546875391"/>
        </c:manualLayout>
      </c:layout>
      <c:lineChart>
        <c:grouping val="standard"/>
        <c:varyColors val="0"/>
        <c:ser>
          <c:idx val="1"/>
          <c:order val="0"/>
          <c:tx>
            <c:v>Hombres</c:v>
          </c:tx>
          <c:spPr>
            <a:ln w="28575" cap="rnd">
              <a:solidFill>
                <a:schemeClr val="accent1"/>
              </a:solidFill>
              <a:round/>
            </a:ln>
            <a:effectLst/>
          </c:spPr>
          <c:marker>
            <c:symbol val="none"/>
          </c:marker>
          <c:dLbls>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45-411A-84A1-F44F8E28C985}"/>
                </c:ext>
              </c:extLst>
            </c:dLbl>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45-411A-84A1-F44F8E28C985}"/>
                </c:ext>
              </c:extLst>
            </c:dLbl>
            <c:dLbl>
              <c:idx val="3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45-411A-84A1-F44F8E28C985}"/>
                </c:ext>
              </c:extLst>
            </c:dLbl>
            <c:dLbl>
              <c:idx val="4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45-411A-84A1-F44F8E28C985}"/>
                </c:ext>
              </c:extLst>
            </c:dLbl>
            <c:dLbl>
              <c:idx val="5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45-411A-84A1-F44F8E28C985}"/>
                </c:ext>
              </c:extLst>
            </c:dLbl>
            <c:spPr>
              <a:noFill/>
              <a:ln>
                <a:noFill/>
              </a:ln>
              <a:effectLst/>
            </c:spPr>
            <c:txPr>
              <a:bodyPr rot="0" spcFirstLastPara="1" vertOverflow="ellipsis" vert="horz" wrap="square" anchor="ctr" anchorCtr="1"/>
              <a:lstStyle/>
              <a:p>
                <a:pPr>
                  <a:defRPr sz="900" b="1" i="0" u="none" strike="noStrike" kern="1200" baseline="0">
                    <a:solidFill>
                      <a:srgbClr val="339CB4"/>
                    </a:solidFill>
                    <a:latin typeface="+mn-lt"/>
                    <a:ea typeface="+mn-ea"/>
                    <a:cs typeface="+mn-cs"/>
                  </a:defRPr>
                </a:pPr>
                <a:endParaRPr lang="es-CL"/>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Inactiv_sex!$A$3:$B$58</c:f>
              <c:multiLvlStrCache>
                <c:ptCount val="56"/>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pt idx="53">
                    <c:v>May - Jul</c:v>
                  </c:pt>
                  <c:pt idx="54">
                    <c:v>Jun - Ago</c:v>
                  </c:pt>
                  <c:pt idx="55">
                    <c:v>Jul - Sep</c:v>
                  </c:pt>
                </c:lvl>
                <c:lvl>
                  <c:pt idx="0">
                    <c:v>2019</c:v>
                  </c:pt>
                  <c:pt idx="12">
                    <c:v>2020</c:v>
                  </c:pt>
                  <c:pt idx="24">
                    <c:v>2021</c:v>
                  </c:pt>
                  <c:pt idx="36">
                    <c:v>2022</c:v>
                  </c:pt>
                  <c:pt idx="48">
                    <c:v>2023</c:v>
                  </c:pt>
                </c:lvl>
              </c:multiLvlStrCache>
            </c:multiLvlStrRef>
          </c:cat>
          <c:val>
            <c:numRef>
              <c:f>Inactiv_sex!$G$3:$G$58</c:f>
              <c:numCache>
                <c:formatCode>#,##0.0</c:formatCode>
                <c:ptCount val="56"/>
                <c:pt idx="0">
                  <c:v>24</c:v>
                </c:pt>
                <c:pt idx="1">
                  <c:v>25.400000000000002</c:v>
                </c:pt>
                <c:pt idx="2">
                  <c:v>25.900000000000002</c:v>
                </c:pt>
                <c:pt idx="3">
                  <c:v>27.8</c:v>
                </c:pt>
                <c:pt idx="4">
                  <c:v>28.6</c:v>
                </c:pt>
                <c:pt idx="5">
                  <c:v>29.3</c:v>
                </c:pt>
                <c:pt idx="6">
                  <c:v>28.8</c:v>
                </c:pt>
                <c:pt idx="7">
                  <c:v>28.400000000000002</c:v>
                </c:pt>
                <c:pt idx="8">
                  <c:v>28.8</c:v>
                </c:pt>
                <c:pt idx="9">
                  <c:v>28.6</c:v>
                </c:pt>
                <c:pt idx="10">
                  <c:v>26.6</c:v>
                </c:pt>
                <c:pt idx="11">
                  <c:v>25.3</c:v>
                </c:pt>
                <c:pt idx="12">
                  <c:v>24.200000000000003</c:v>
                </c:pt>
                <c:pt idx="13">
                  <c:v>25.3</c:v>
                </c:pt>
                <c:pt idx="14">
                  <c:v>28.8</c:v>
                </c:pt>
                <c:pt idx="15">
                  <c:v>35.4</c:v>
                </c:pt>
                <c:pt idx="16">
                  <c:v>38.800000000000004</c:v>
                </c:pt>
                <c:pt idx="17">
                  <c:v>39.5</c:v>
                </c:pt>
                <c:pt idx="18">
                  <c:v>37.1</c:v>
                </c:pt>
                <c:pt idx="19">
                  <c:v>35</c:v>
                </c:pt>
                <c:pt idx="20">
                  <c:v>32.9</c:v>
                </c:pt>
                <c:pt idx="21">
                  <c:v>30.5</c:v>
                </c:pt>
                <c:pt idx="22">
                  <c:v>29.1</c:v>
                </c:pt>
                <c:pt idx="23">
                  <c:v>30.200000000000003</c:v>
                </c:pt>
                <c:pt idx="24">
                  <c:v>31.6</c:v>
                </c:pt>
                <c:pt idx="25">
                  <c:v>32.800000000000004</c:v>
                </c:pt>
                <c:pt idx="26">
                  <c:v>33.6</c:v>
                </c:pt>
                <c:pt idx="27">
                  <c:v>35.1</c:v>
                </c:pt>
                <c:pt idx="28">
                  <c:v>36</c:v>
                </c:pt>
                <c:pt idx="29">
                  <c:v>35.9</c:v>
                </c:pt>
                <c:pt idx="30">
                  <c:v>35.4</c:v>
                </c:pt>
                <c:pt idx="31">
                  <c:v>34</c:v>
                </c:pt>
                <c:pt idx="32">
                  <c:v>33.9</c:v>
                </c:pt>
                <c:pt idx="33">
                  <c:v>33.1</c:v>
                </c:pt>
                <c:pt idx="34">
                  <c:v>32.300000000000004</c:v>
                </c:pt>
                <c:pt idx="35">
                  <c:v>30.8</c:v>
                </c:pt>
                <c:pt idx="36">
                  <c:v>31.400000000000002</c:v>
                </c:pt>
                <c:pt idx="37">
                  <c:v>31.3</c:v>
                </c:pt>
                <c:pt idx="38">
                  <c:v>31.6</c:v>
                </c:pt>
                <c:pt idx="39">
                  <c:v>31.700000000000003</c:v>
                </c:pt>
                <c:pt idx="40">
                  <c:v>33.300000000000004</c:v>
                </c:pt>
                <c:pt idx="41">
                  <c:v>33.5</c:v>
                </c:pt>
                <c:pt idx="42">
                  <c:v>34</c:v>
                </c:pt>
                <c:pt idx="43">
                  <c:v>33.700000000000003</c:v>
                </c:pt>
                <c:pt idx="44">
                  <c:v>34.700000000000003</c:v>
                </c:pt>
                <c:pt idx="45">
                  <c:v>33.200000000000003</c:v>
                </c:pt>
                <c:pt idx="46">
                  <c:v>31.3</c:v>
                </c:pt>
                <c:pt idx="47">
                  <c:v>29.3</c:v>
                </c:pt>
                <c:pt idx="48">
                  <c:v>29.1</c:v>
                </c:pt>
                <c:pt idx="49">
                  <c:v>29.8</c:v>
                </c:pt>
                <c:pt idx="50">
                  <c:v>30.5</c:v>
                </c:pt>
                <c:pt idx="51">
                  <c:v>30.8</c:v>
                </c:pt>
                <c:pt idx="52">
                  <c:v>31.900000000000002</c:v>
                </c:pt>
                <c:pt idx="53">
                  <c:v>32.300000000000004</c:v>
                </c:pt>
                <c:pt idx="54">
                  <c:v>32.1</c:v>
                </c:pt>
                <c:pt idx="55">
                  <c:v>31</c:v>
                </c:pt>
              </c:numCache>
            </c:numRef>
          </c:val>
          <c:smooth val="0"/>
          <c:extLst>
            <c:ext xmlns:c16="http://schemas.microsoft.com/office/drawing/2014/chart" uri="{C3380CC4-5D6E-409C-BE32-E72D297353CC}">
              <c16:uniqueId val="{00000005-3A45-411A-84A1-F44F8E28C985}"/>
            </c:ext>
          </c:extLst>
        </c:ser>
        <c:ser>
          <c:idx val="3"/>
          <c:order val="1"/>
          <c:tx>
            <c:v>Mujeres</c:v>
          </c:tx>
          <c:spPr>
            <a:ln w="28575" cap="rnd">
              <a:solidFill>
                <a:schemeClr val="accent2"/>
              </a:solidFill>
              <a:round/>
            </a:ln>
            <a:effectLst/>
          </c:spPr>
          <c:marker>
            <c:symbol val="none"/>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45-411A-84A1-F44F8E28C985}"/>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45-411A-84A1-F44F8E28C985}"/>
                </c:ext>
              </c:extLst>
            </c:dLbl>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45-411A-84A1-F44F8E28C985}"/>
                </c:ext>
              </c:extLst>
            </c:dLbl>
            <c:dLbl>
              <c:idx val="4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45-411A-84A1-F44F8E28C985}"/>
                </c:ext>
              </c:extLst>
            </c:dLbl>
            <c:dLbl>
              <c:idx val="5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45-411A-84A1-F44F8E28C985}"/>
                </c:ext>
              </c:extLst>
            </c:dLbl>
            <c:spPr>
              <a:noFill/>
              <a:ln>
                <a:noFill/>
              </a:ln>
              <a:effectLst/>
            </c:spPr>
            <c:txPr>
              <a:bodyPr rot="0" spcFirstLastPara="1" vertOverflow="ellipsis" vert="horz" wrap="square" anchor="ctr" anchorCtr="1"/>
              <a:lstStyle/>
              <a:p>
                <a:pPr>
                  <a:defRPr sz="900" b="1" i="0" u="none" strike="noStrike" kern="1200" baseline="0">
                    <a:solidFill>
                      <a:srgbClr val="F5AB0F"/>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Inactiv_sex!$A$3:$B$58</c:f>
              <c:multiLvlStrCache>
                <c:ptCount val="56"/>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pt idx="53">
                    <c:v>May - Jul</c:v>
                  </c:pt>
                  <c:pt idx="54">
                    <c:v>Jun - Ago</c:v>
                  </c:pt>
                  <c:pt idx="55">
                    <c:v>Jul - Sep</c:v>
                  </c:pt>
                </c:lvl>
                <c:lvl>
                  <c:pt idx="0">
                    <c:v>2019</c:v>
                  </c:pt>
                  <c:pt idx="12">
                    <c:v>2020</c:v>
                  </c:pt>
                  <c:pt idx="24">
                    <c:v>2021</c:v>
                  </c:pt>
                  <c:pt idx="36">
                    <c:v>2022</c:v>
                  </c:pt>
                  <c:pt idx="48">
                    <c:v>2023</c:v>
                  </c:pt>
                </c:lvl>
              </c:multiLvlStrCache>
            </c:multiLvlStrRef>
          </c:cat>
          <c:val>
            <c:numRef>
              <c:f>Inactiv_sex!$S$3:$S$58</c:f>
              <c:numCache>
                <c:formatCode>#,##0.0</c:formatCode>
                <c:ptCount val="56"/>
                <c:pt idx="0">
                  <c:v>48.1</c:v>
                </c:pt>
                <c:pt idx="1">
                  <c:v>49</c:v>
                </c:pt>
                <c:pt idx="2">
                  <c:v>49.400000000000006</c:v>
                </c:pt>
                <c:pt idx="3">
                  <c:v>51.5</c:v>
                </c:pt>
                <c:pt idx="4">
                  <c:v>53.1</c:v>
                </c:pt>
                <c:pt idx="5">
                  <c:v>53.800000000000004</c:v>
                </c:pt>
                <c:pt idx="6">
                  <c:v>52.800000000000004</c:v>
                </c:pt>
                <c:pt idx="7">
                  <c:v>53.2</c:v>
                </c:pt>
                <c:pt idx="8">
                  <c:v>52.7</c:v>
                </c:pt>
                <c:pt idx="9">
                  <c:v>51.6</c:v>
                </c:pt>
                <c:pt idx="10">
                  <c:v>49.2</c:v>
                </c:pt>
                <c:pt idx="11">
                  <c:v>47.900000000000006</c:v>
                </c:pt>
                <c:pt idx="12">
                  <c:v>49.1</c:v>
                </c:pt>
                <c:pt idx="13">
                  <c:v>49.1</c:v>
                </c:pt>
                <c:pt idx="14">
                  <c:v>53.5</c:v>
                </c:pt>
                <c:pt idx="15">
                  <c:v>59.1</c:v>
                </c:pt>
                <c:pt idx="16">
                  <c:v>62.400000000000006</c:v>
                </c:pt>
                <c:pt idx="17">
                  <c:v>62.300000000000004</c:v>
                </c:pt>
                <c:pt idx="18">
                  <c:v>61.5</c:v>
                </c:pt>
                <c:pt idx="19">
                  <c:v>60.900000000000006</c:v>
                </c:pt>
                <c:pt idx="20">
                  <c:v>60</c:v>
                </c:pt>
                <c:pt idx="21">
                  <c:v>58.400000000000006</c:v>
                </c:pt>
                <c:pt idx="22">
                  <c:v>57.900000000000006</c:v>
                </c:pt>
                <c:pt idx="23">
                  <c:v>58</c:v>
                </c:pt>
                <c:pt idx="24">
                  <c:v>59.1</c:v>
                </c:pt>
                <c:pt idx="25">
                  <c:v>59.5</c:v>
                </c:pt>
                <c:pt idx="26">
                  <c:v>60.6</c:v>
                </c:pt>
                <c:pt idx="27">
                  <c:v>60.5</c:v>
                </c:pt>
                <c:pt idx="28">
                  <c:v>61.400000000000006</c:v>
                </c:pt>
                <c:pt idx="29">
                  <c:v>61.2</c:v>
                </c:pt>
                <c:pt idx="30">
                  <c:v>61.1</c:v>
                </c:pt>
                <c:pt idx="31">
                  <c:v>60</c:v>
                </c:pt>
                <c:pt idx="32">
                  <c:v>59.2</c:v>
                </c:pt>
                <c:pt idx="33">
                  <c:v>58.7</c:v>
                </c:pt>
                <c:pt idx="34">
                  <c:v>56.2</c:v>
                </c:pt>
                <c:pt idx="35">
                  <c:v>55.400000000000006</c:v>
                </c:pt>
                <c:pt idx="36">
                  <c:v>54.1</c:v>
                </c:pt>
                <c:pt idx="37">
                  <c:v>54.900000000000006</c:v>
                </c:pt>
                <c:pt idx="38">
                  <c:v>55</c:v>
                </c:pt>
                <c:pt idx="39">
                  <c:v>54</c:v>
                </c:pt>
                <c:pt idx="40">
                  <c:v>55.400000000000006</c:v>
                </c:pt>
                <c:pt idx="41">
                  <c:v>55.300000000000004</c:v>
                </c:pt>
                <c:pt idx="42">
                  <c:v>56</c:v>
                </c:pt>
                <c:pt idx="43">
                  <c:v>55.300000000000004</c:v>
                </c:pt>
                <c:pt idx="44">
                  <c:v>55.900000000000006</c:v>
                </c:pt>
                <c:pt idx="45">
                  <c:v>54.400000000000006</c:v>
                </c:pt>
                <c:pt idx="46">
                  <c:v>52.300000000000004</c:v>
                </c:pt>
                <c:pt idx="47">
                  <c:v>50.300000000000004</c:v>
                </c:pt>
                <c:pt idx="48">
                  <c:v>50.800000000000004</c:v>
                </c:pt>
                <c:pt idx="49">
                  <c:v>50.800000000000004</c:v>
                </c:pt>
                <c:pt idx="50">
                  <c:v>51.900000000000006</c:v>
                </c:pt>
                <c:pt idx="51">
                  <c:v>52.2</c:v>
                </c:pt>
                <c:pt idx="52">
                  <c:v>54</c:v>
                </c:pt>
                <c:pt idx="53">
                  <c:v>53</c:v>
                </c:pt>
                <c:pt idx="54">
                  <c:v>52.400000000000006</c:v>
                </c:pt>
                <c:pt idx="55">
                  <c:v>51.6</c:v>
                </c:pt>
              </c:numCache>
            </c:numRef>
          </c:val>
          <c:smooth val="0"/>
          <c:extLst>
            <c:ext xmlns:c16="http://schemas.microsoft.com/office/drawing/2014/chart" uri="{C3380CC4-5D6E-409C-BE32-E72D297353CC}">
              <c16:uniqueId val="{0000000B-3A45-411A-84A1-F44F8E28C985}"/>
            </c:ext>
          </c:extLst>
        </c:ser>
        <c:ser>
          <c:idx val="0"/>
          <c:order val="2"/>
          <c:tx>
            <c:v>Región</c:v>
          </c:tx>
          <c:spPr>
            <a:ln w="19050" cap="rnd">
              <a:solidFill>
                <a:schemeClr val="accent6"/>
              </a:solidFill>
              <a:round/>
            </a:ln>
            <a:effectLst/>
          </c:spPr>
          <c:marker>
            <c:symbol val="none"/>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A45-411A-84A1-F44F8E28C985}"/>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A45-411A-84A1-F44F8E28C985}"/>
                </c:ext>
              </c:extLst>
            </c:dLbl>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A45-411A-84A1-F44F8E28C985}"/>
                </c:ext>
              </c:extLst>
            </c:dLbl>
            <c:dLbl>
              <c:idx val="4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A45-411A-84A1-F44F8E28C985}"/>
                </c:ext>
              </c:extLst>
            </c:dLbl>
            <c:dLbl>
              <c:idx val="5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A45-411A-84A1-F44F8E28C985}"/>
                </c:ext>
              </c:extLst>
            </c:dLbl>
            <c:spPr>
              <a:noFill/>
              <a:ln>
                <a:noFill/>
              </a:ln>
              <a:effectLst/>
            </c:spPr>
            <c:txPr>
              <a:bodyPr rot="0" spcFirstLastPara="1" vertOverflow="ellipsis" vert="horz" wrap="square" anchor="ctr" anchorCtr="1"/>
              <a:lstStyle/>
              <a:p>
                <a:pPr>
                  <a:defRPr sz="900" b="1" i="0" u="none" strike="noStrike" kern="1200" baseline="0">
                    <a:solidFill>
                      <a:srgbClr val="A5A5A5"/>
                    </a:solidFill>
                    <a:latin typeface="+mn-lt"/>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Inactiv!$G$3:$G$58</c:f>
              <c:numCache>
                <c:formatCode>#,##0.0</c:formatCode>
                <c:ptCount val="56"/>
                <c:pt idx="0">
                  <c:v>36.4</c:v>
                </c:pt>
                <c:pt idx="1">
                  <c:v>37.5</c:v>
                </c:pt>
                <c:pt idx="2">
                  <c:v>37.9</c:v>
                </c:pt>
                <c:pt idx="3">
                  <c:v>40</c:v>
                </c:pt>
                <c:pt idx="4">
                  <c:v>41.2</c:v>
                </c:pt>
                <c:pt idx="5">
                  <c:v>41.900000000000006</c:v>
                </c:pt>
                <c:pt idx="6">
                  <c:v>41.1</c:v>
                </c:pt>
                <c:pt idx="7">
                  <c:v>41.1</c:v>
                </c:pt>
                <c:pt idx="8">
                  <c:v>41.1</c:v>
                </c:pt>
                <c:pt idx="9">
                  <c:v>40.400000000000006</c:v>
                </c:pt>
                <c:pt idx="10">
                  <c:v>38.200000000000003</c:v>
                </c:pt>
                <c:pt idx="11">
                  <c:v>36.9</c:v>
                </c:pt>
                <c:pt idx="12">
                  <c:v>37</c:v>
                </c:pt>
                <c:pt idx="13">
                  <c:v>37.5</c:v>
                </c:pt>
                <c:pt idx="14">
                  <c:v>41.5</c:v>
                </c:pt>
                <c:pt idx="15">
                  <c:v>47.6</c:v>
                </c:pt>
                <c:pt idx="16">
                  <c:v>50.900000000000006</c:v>
                </c:pt>
                <c:pt idx="17">
                  <c:v>51.2</c:v>
                </c:pt>
                <c:pt idx="18">
                  <c:v>49.7</c:v>
                </c:pt>
                <c:pt idx="19">
                  <c:v>48.300000000000004</c:v>
                </c:pt>
                <c:pt idx="20">
                  <c:v>46.800000000000004</c:v>
                </c:pt>
                <c:pt idx="21">
                  <c:v>44.800000000000004</c:v>
                </c:pt>
                <c:pt idx="22">
                  <c:v>43.900000000000006</c:v>
                </c:pt>
                <c:pt idx="23">
                  <c:v>44.5</c:v>
                </c:pt>
                <c:pt idx="24">
                  <c:v>45.7</c:v>
                </c:pt>
                <c:pt idx="25">
                  <c:v>46.5</c:v>
                </c:pt>
                <c:pt idx="26">
                  <c:v>47.5</c:v>
                </c:pt>
                <c:pt idx="27">
                  <c:v>48.1</c:v>
                </c:pt>
                <c:pt idx="28">
                  <c:v>49.1</c:v>
                </c:pt>
                <c:pt idx="29">
                  <c:v>48.900000000000006</c:v>
                </c:pt>
                <c:pt idx="30">
                  <c:v>48.6</c:v>
                </c:pt>
                <c:pt idx="31">
                  <c:v>47.300000000000004</c:v>
                </c:pt>
                <c:pt idx="32">
                  <c:v>46.900000000000006</c:v>
                </c:pt>
                <c:pt idx="33">
                  <c:v>46.2</c:v>
                </c:pt>
                <c:pt idx="34">
                  <c:v>44.6</c:v>
                </c:pt>
                <c:pt idx="35">
                  <c:v>43.400000000000006</c:v>
                </c:pt>
                <c:pt idx="36">
                  <c:v>43</c:v>
                </c:pt>
                <c:pt idx="37">
                  <c:v>43.400000000000006</c:v>
                </c:pt>
                <c:pt idx="38">
                  <c:v>43.6</c:v>
                </c:pt>
                <c:pt idx="39">
                  <c:v>43.2</c:v>
                </c:pt>
                <c:pt idx="40">
                  <c:v>44.7</c:v>
                </c:pt>
                <c:pt idx="41">
                  <c:v>44.7</c:v>
                </c:pt>
                <c:pt idx="42">
                  <c:v>45.300000000000004</c:v>
                </c:pt>
                <c:pt idx="43">
                  <c:v>44.800000000000004</c:v>
                </c:pt>
                <c:pt idx="44">
                  <c:v>45.6</c:v>
                </c:pt>
                <c:pt idx="45">
                  <c:v>44.1</c:v>
                </c:pt>
                <c:pt idx="46">
                  <c:v>42.1</c:v>
                </c:pt>
                <c:pt idx="47">
                  <c:v>40.1</c:v>
                </c:pt>
                <c:pt idx="48">
                  <c:v>40.300000000000004</c:v>
                </c:pt>
                <c:pt idx="49">
                  <c:v>40.6</c:v>
                </c:pt>
                <c:pt idx="50">
                  <c:v>41.5</c:v>
                </c:pt>
                <c:pt idx="51">
                  <c:v>41.800000000000004</c:v>
                </c:pt>
                <c:pt idx="52">
                  <c:v>43.300000000000004</c:v>
                </c:pt>
                <c:pt idx="53">
                  <c:v>42.900000000000006</c:v>
                </c:pt>
                <c:pt idx="54">
                  <c:v>42.5</c:v>
                </c:pt>
                <c:pt idx="55">
                  <c:v>41.6</c:v>
                </c:pt>
              </c:numCache>
            </c:numRef>
          </c:val>
          <c:smooth val="0"/>
          <c:extLst>
            <c:ext xmlns:c16="http://schemas.microsoft.com/office/drawing/2014/chart" uri="{C3380CC4-5D6E-409C-BE32-E72D297353CC}">
              <c16:uniqueId val="{00000011-3A45-411A-84A1-F44F8E28C985}"/>
            </c:ext>
          </c:extLst>
        </c:ser>
        <c:dLbls>
          <c:showLegendKey val="0"/>
          <c:showVal val="1"/>
          <c:showCatName val="0"/>
          <c:showSerName val="0"/>
          <c:showPercent val="0"/>
          <c:showBubbleSize val="0"/>
        </c:dLbls>
        <c:smooth val="0"/>
        <c:axId val="641742088"/>
        <c:axId val="641737928"/>
      </c:lineChart>
      <c:catAx>
        <c:axId val="641742088"/>
        <c:scaling>
          <c:orientation val="minMax"/>
        </c:scaling>
        <c:delete val="0"/>
        <c:axPos val="b"/>
        <c:numFmt formatCode="General" sourceLinked="1"/>
        <c:majorTickMark val="none"/>
        <c:minorTickMark val="none"/>
        <c:tickLblPos val="nextTo"/>
        <c:spPr>
          <a:noFill/>
          <a:ln w="6350"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L"/>
          </a:p>
        </c:txPr>
        <c:crossAx val="641737928"/>
        <c:crosses val="autoZero"/>
        <c:auto val="1"/>
        <c:lblAlgn val="ctr"/>
        <c:lblOffset val="100"/>
        <c:tickLblSkip val="1"/>
        <c:noMultiLvlLbl val="0"/>
      </c:catAx>
      <c:valAx>
        <c:axId val="641737928"/>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US"/>
                  <a:t>Tasa de inactividad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L"/>
          </a:p>
        </c:txPr>
        <c:crossAx val="641742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prstDash val="solid"/>
      <a:miter lim="800000"/>
    </a:ln>
    <a:effectLst/>
  </c:spPr>
  <c:txPr>
    <a:bodyPr/>
    <a:lstStyle/>
    <a:p>
      <a:pPr>
        <a:defRPr sz="900">
          <a:solidFill>
            <a:schemeClr val="tx1"/>
          </a:solidFill>
          <a:latin typeface="+mn-lt"/>
          <a:ea typeface="+mn-ea"/>
          <a:cs typeface="+mn-cs"/>
        </a:defRPr>
      </a:pPr>
      <a:endParaRPr lang="es-CL"/>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738201198698152E-2"/>
          <c:y val="3.9275702442330175E-2"/>
          <c:w val="0.84329963818221232"/>
          <c:h val="0.61957110544140326"/>
        </c:manualLayout>
      </c:layout>
      <c:barChart>
        <c:barDir val="col"/>
        <c:grouping val="clustered"/>
        <c:varyColors val="0"/>
        <c:ser>
          <c:idx val="1"/>
          <c:order val="1"/>
          <c:tx>
            <c:strRef>
              <c:f>Inactiv_pot!$F$2</c:f>
              <c:strCache>
                <c:ptCount val="1"/>
                <c:pt idx="0">
                  <c:v>Variación mensual % </c:v>
                </c:pt>
              </c:strCache>
            </c:strRef>
          </c:tx>
          <c:spPr>
            <a:solidFill>
              <a:schemeClr val="accent2"/>
            </a:solidFill>
            <a:ln>
              <a:noFill/>
            </a:ln>
            <a:effectLst/>
          </c:spPr>
          <c:invertIfNegative val="0"/>
          <c:dLbls>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E8-4A12-AA4D-9AC0BC2A8DA5}"/>
                </c:ext>
              </c:extLst>
            </c:dLbl>
            <c:dLbl>
              <c:idx val="1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E8-4A12-AA4D-9AC0BC2A8DA5}"/>
                </c:ext>
              </c:extLst>
            </c:dLbl>
            <c:dLbl>
              <c:idx val="3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E8-4A12-AA4D-9AC0BC2A8DA5}"/>
                </c:ext>
              </c:extLst>
            </c:dLbl>
            <c:dLbl>
              <c:idx val="43"/>
              <c:layout>
                <c:manualLayout>
                  <c:x val="0"/>
                  <c:y val="0.1249864255850572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E8-4A12-AA4D-9AC0BC2A8DA5}"/>
                </c:ext>
              </c:extLst>
            </c:dLbl>
            <c:dLbl>
              <c:idx val="5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E8-4A12-AA4D-9AC0BC2A8DA5}"/>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F5AB0F"/>
                    </a:solidFill>
                    <a:latin typeface="+mn-lt"/>
                    <a:ea typeface="+mn-ea"/>
                    <a:cs typeface="+mn-cs"/>
                  </a:defRPr>
                </a:pPr>
                <a:endParaRPr lang="es-CL"/>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Inactiv_pot!$F$3:$F$58</c:f>
              <c:numCache>
                <c:formatCode>#,##0.0</c:formatCode>
                <c:ptCount val="56"/>
                <c:pt idx="0">
                  <c:v>-7.9483909606933594</c:v>
                </c:pt>
                <c:pt idx="1">
                  <c:v>6.7383666038513184</c:v>
                </c:pt>
                <c:pt idx="2">
                  <c:v>-2.6123008728027344</c:v>
                </c:pt>
                <c:pt idx="3">
                  <c:v>9.7315244674682617</c:v>
                </c:pt>
                <c:pt idx="4">
                  <c:v>8.1364192962646484</c:v>
                </c:pt>
                <c:pt idx="5">
                  <c:v>5.6623945236206055</c:v>
                </c:pt>
                <c:pt idx="6">
                  <c:v>-3.4819416999816895</c:v>
                </c:pt>
                <c:pt idx="7">
                  <c:v>-7.0525274276733398</c:v>
                </c:pt>
                <c:pt idx="8">
                  <c:v>0.30804392695426941</c:v>
                </c:pt>
                <c:pt idx="9">
                  <c:v>4.1971278190612793</c:v>
                </c:pt>
                <c:pt idx="10">
                  <c:v>-2.7106118202209473</c:v>
                </c:pt>
                <c:pt idx="11">
                  <c:v>8.7922401428222656</c:v>
                </c:pt>
                <c:pt idx="12">
                  <c:v>0.89434677362442017</c:v>
                </c:pt>
                <c:pt idx="13">
                  <c:v>5.0850629806518555</c:v>
                </c:pt>
                <c:pt idx="14">
                  <c:v>8.8209190368652344</c:v>
                </c:pt>
                <c:pt idx="15">
                  <c:v>24.307188034057617</c:v>
                </c:pt>
                <c:pt idx="16">
                  <c:v>10.123872756958008</c:v>
                </c:pt>
                <c:pt idx="17">
                  <c:v>0.23776909708976746</c:v>
                </c:pt>
                <c:pt idx="18">
                  <c:v>-12.808879852294922</c:v>
                </c:pt>
                <c:pt idx="19">
                  <c:v>-10.266681671142578</c:v>
                </c:pt>
                <c:pt idx="20">
                  <c:v>-12.693059921264648</c:v>
                </c:pt>
                <c:pt idx="21">
                  <c:v>-14.343063354492188</c:v>
                </c:pt>
                <c:pt idx="22">
                  <c:v>-6.5948152542114258</c:v>
                </c:pt>
                <c:pt idx="23">
                  <c:v>13.323678016662598</c:v>
                </c:pt>
                <c:pt idx="24">
                  <c:v>11.194096565246582</c:v>
                </c:pt>
                <c:pt idx="25">
                  <c:v>3.5898780822753906</c:v>
                </c:pt>
                <c:pt idx="26">
                  <c:v>-5.4432950019836426</c:v>
                </c:pt>
                <c:pt idx="27">
                  <c:v>-0.30518195033073425</c:v>
                </c:pt>
                <c:pt idx="28">
                  <c:v>-3.5533218383789063</c:v>
                </c:pt>
                <c:pt idx="29">
                  <c:v>-5.4029026031494141</c:v>
                </c:pt>
                <c:pt idx="30">
                  <c:v>-5.3793702125549316</c:v>
                </c:pt>
                <c:pt idx="31">
                  <c:v>-7.7527532577514648</c:v>
                </c:pt>
                <c:pt idx="32">
                  <c:v>1.6382929086685181</c:v>
                </c:pt>
                <c:pt idx="33">
                  <c:v>-5.5104885101318359</c:v>
                </c:pt>
                <c:pt idx="34">
                  <c:v>-1.0362164974212646</c:v>
                </c:pt>
                <c:pt idx="35">
                  <c:v>-8.4772977828979492</c:v>
                </c:pt>
                <c:pt idx="36">
                  <c:v>9.2472143173217773</c:v>
                </c:pt>
                <c:pt idx="37">
                  <c:v>-4.0606904029846191</c:v>
                </c:pt>
                <c:pt idx="38">
                  <c:v>-3.0150034427642822</c:v>
                </c:pt>
                <c:pt idx="39">
                  <c:v>-6.4138822555541992</c:v>
                </c:pt>
                <c:pt idx="40">
                  <c:v>8.4756441116333008</c:v>
                </c:pt>
                <c:pt idx="41">
                  <c:v>4.3733086585998535</c:v>
                </c:pt>
                <c:pt idx="42">
                  <c:v>1.5028222799301147</c:v>
                </c:pt>
                <c:pt idx="43">
                  <c:v>8.7991456985473633</c:v>
                </c:pt>
                <c:pt idx="44">
                  <c:v>5.0191612243652344</c:v>
                </c:pt>
                <c:pt idx="45">
                  <c:v>-6.8804998397827148</c:v>
                </c:pt>
                <c:pt idx="46">
                  <c:v>-8.8839483261108398</c:v>
                </c:pt>
                <c:pt idx="47">
                  <c:v>-6.6599411964416504</c:v>
                </c:pt>
                <c:pt idx="48">
                  <c:v>1.9054237604141235</c:v>
                </c:pt>
                <c:pt idx="49">
                  <c:v>-7.3024263381958008</c:v>
                </c:pt>
                <c:pt idx="50">
                  <c:v>0.80844646692276001</c:v>
                </c:pt>
                <c:pt idx="51">
                  <c:v>7.4866876602172852</c:v>
                </c:pt>
                <c:pt idx="52">
                  <c:v>20.321161270141602</c:v>
                </c:pt>
                <c:pt idx="53">
                  <c:v>-0.90332859754562378</c:v>
                </c:pt>
                <c:pt idx="54">
                  <c:v>-0.85290354490280151</c:v>
                </c:pt>
                <c:pt idx="55">
                  <c:v>-3.5575194358825684</c:v>
                </c:pt>
              </c:numCache>
            </c:numRef>
          </c:val>
          <c:extLst>
            <c:ext xmlns:c16="http://schemas.microsoft.com/office/drawing/2014/chart" uri="{C3380CC4-5D6E-409C-BE32-E72D297353CC}">
              <c16:uniqueId val="{00000005-38E8-4A12-AA4D-9AC0BC2A8DA5}"/>
            </c:ext>
          </c:extLst>
        </c:ser>
        <c:dLbls>
          <c:showLegendKey val="0"/>
          <c:showVal val="0"/>
          <c:showCatName val="0"/>
          <c:showSerName val="0"/>
          <c:showPercent val="0"/>
          <c:showBubbleSize val="0"/>
        </c:dLbls>
        <c:gapWidth val="150"/>
        <c:axId val="373051759"/>
        <c:axId val="373040527"/>
      </c:barChart>
      <c:lineChart>
        <c:grouping val="standard"/>
        <c:varyColors val="0"/>
        <c:ser>
          <c:idx val="0"/>
          <c:order val="0"/>
          <c:tx>
            <c:v>Región</c:v>
          </c:tx>
          <c:spPr>
            <a:ln w="28575" cap="rnd">
              <a:solidFill>
                <a:schemeClr val="accent1"/>
              </a:solidFill>
              <a:round/>
            </a:ln>
            <a:effectLst/>
          </c:spPr>
          <c:marker>
            <c:symbol val="none"/>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E8-4A12-AA4D-9AC0BC2A8DA5}"/>
                </c:ext>
              </c:extLst>
            </c:dLbl>
            <c:dLbl>
              <c:idx val="19"/>
              <c:layout>
                <c:manualLayout>
                  <c:x val="-2.2137539235079225E-2"/>
                  <c:y val="-4.9441114855507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E8-4A12-AA4D-9AC0BC2A8DA5}"/>
                </c:ext>
              </c:extLst>
            </c:dLbl>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8E8-4A12-AA4D-9AC0BC2A8DA5}"/>
                </c:ext>
              </c:extLst>
            </c:dLbl>
            <c:dLbl>
              <c:idx val="4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E8-4A12-AA4D-9AC0BC2A8DA5}"/>
                </c:ext>
              </c:extLst>
            </c:dLbl>
            <c:dLbl>
              <c:idx val="5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8E8-4A12-AA4D-9AC0BC2A8DA5}"/>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339CB4"/>
                    </a:solidFill>
                    <a:latin typeface="+mn-lt"/>
                    <a:ea typeface="+mn-ea"/>
                    <a:cs typeface="+mn-cs"/>
                  </a:defRPr>
                </a:pPr>
                <a:endParaRPr lang="es-CL"/>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Inactiv_pot!$A$3:$B$58</c:f>
              <c:multiLvlStrCache>
                <c:ptCount val="56"/>
                <c:lvl>
                  <c:pt idx="0">
                    <c:v>Dic - Feb</c:v>
                  </c:pt>
                  <c:pt idx="1">
                    <c:v>Ene - Mar</c:v>
                  </c:pt>
                  <c:pt idx="2">
                    <c:v>Feb - Abr</c:v>
                  </c:pt>
                  <c:pt idx="3">
                    <c:v>Mar - May</c:v>
                  </c:pt>
                  <c:pt idx="4">
                    <c:v>Abr - Jun</c:v>
                  </c:pt>
                  <c:pt idx="5">
                    <c:v>May - Jul</c:v>
                  </c:pt>
                  <c:pt idx="6">
                    <c:v>Jun - Ago</c:v>
                  </c:pt>
                  <c:pt idx="7">
                    <c:v>Jul - Sep</c:v>
                  </c:pt>
                  <c:pt idx="8">
                    <c:v>Ago - Oct</c:v>
                  </c:pt>
                  <c:pt idx="9">
                    <c:v>Sep - Nov</c:v>
                  </c:pt>
                  <c:pt idx="10">
                    <c:v>Oct - Dic</c:v>
                  </c:pt>
                  <c:pt idx="11">
                    <c:v>Nov - Ene</c:v>
                  </c:pt>
                  <c:pt idx="12">
                    <c:v>Dic - Feb</c:v>
                  </c:pt>
                  <c:pt idx="13">
                    <c:v>Ene - Mar</c:v>
                  </c:pt>
                  <c:pt idx="14">
                    <c:v>Feb - Abr</c:v>
                  </c:pt>
                  <c:pt idx="15">
                    <c:v>Mar - May</c:v>
                  </c:pt>
                  <c:pt idx="16">
                    <c:v>Abr - Jun</c:v>
                  </c:pt>
                  <c:pt idx="17">
                    <c:v>May - Jul</c:v>
                  </c:pt>
                  <c:pt idx="18">
                    <c:v>Jun - Ago</c:v>
                  </c:pt>
                  <c:pt idx="19">
                    <c:v>Jul - Sep</c:v>
                  </c:pt>
                  <c:pt idx="20">
                    <c:v>Ago - Oct</c:v>
                  </c:pt>
                  <c:pt idx="21">
                    <c:v>Sep - Nov</c:v>
                  </c:pt>
                  <c:pt idx="22">
                    <c:v>Oct - Dic</c:v>
                  </c:pt>
                  <c:pt idx="23">
                    <c:v>Nov - Ene</c:v>
                  </c:pt>
                  <c:pt idx="24">
                    <c:v>Dic - Feb</c:v>
                  </c:pt>
                  <c:pt idx="25">
                    <c:v>Ene - Mar</c:v>
                  </c:pt>
                  <c:pt idx="26">
                    <c:v>Feb - Abr</c:v>
                  </c:pt>
                  <c:pt idx="27">
                    <c:v>Mar - May</c:v>
                  </c:pt>
                  <c:pt idx="28">
                    <c:v>Abr - Jun</c:v>
                  </c:pt>
                  <c:pt idx="29">
                    <c:v>May - Jul</c:v>
                  </c:pt>
                  <c:pt idx="30">
                    <c:v>Jun - Ago</c:v>
                  </c:pt>
                  <c:pt idx="31">
                    <c:v>Jul - Sep</c:v>
                  </c:pt>
                  <c:pt idx="32">
                    <c:v>Ago - Oct</c:v>
                  </c:pt>
                  <c:pt idx="33">
                    <c:v>Sep - Nov</c:v>
                  </c:pt>
                  <c:pt idx="34">
                    <c:v>Oct - Dic</c:v>
                  </c:pt>
                  <c:pt idx="35">
                    <c:v>Nov - Ene</c:v>
                  </c:pt>
                  <c:pt idx="36">
                    <c:v>Dic - Feb</c:v>
                  </c:pt>
                  <c:pt idx="37">
                    <c:v>Ene - Mar</c:v>
                  </c:pt>
                  <c:pt idx="38">
                    <c:v>Feb - Abr</c:v>
                  </c:pt>
                  <c:pt idx="39">
                    <c:v>Mar - May</c:v>
                  </c:pt>
                  <c:pt idx="40">
                    <c:v>Abr - Jun</c:v>
                  </c:pt>
                  <c:pt idx="41">
                    <c:v>May - Jul</c:v>
                  </c:pt>
                  <c:pt idx="42">
                    <c:v>Jun - Ago</c:v>
                  </c:pt>
                  <c:pt idx="43">
                    <c:v>Jul - Sep</c:v>
                  </c:pt>
                  <c:pt idx="44">
                    <c:v>Ago - Oct</c:v>
                  </c:pt>
                  <c:pt idx="45">
                    <c:v>Sep - Nov</c:v>
                  </c:pt>
                  <c:pt idx="46">
                    <c:v>Oct - Dic</c:v>
                  </c:pt>
                  <c:pt idx="47">
                    <c:v>Nov - Ene</c:v>
                  </c:pt>
                  <c:pt idx="48">
                    <c:v>Dic - Feb</c:v>
                  </c:pt>
                  <c:pt idx="49">
                    <c:v>Ene - Mar</c:v>
                  </c:pt>
                  <c:pt idx="50">
                    <c:v>Feb - Abr</c:v>
                  </c:pt>
                  <c:pt idx="51">
                    <c:v>Mar - May</c:v>
                  </c:pt>
                  <c:pt idx="52">
                    <c:v>Abr - Jun</c:v>
                  </c:pt>
                  <c:pt idx="53">
                    <c:v>May - Jul</c:v>
                  </c:pt>
                  <c:pt idx="54">
                    <c:v>Jun - Ago</c:v>
                  </c:pt>
                  <c:pt idx="55">
                    <c:v>Jul - Sep</c:v>
                  </c:pt>
                </c:lvl>
                <c:lvl>
                  <c:pt idx="0">
                    <c:v>2019</c:v>
                  </c:pt>
                  <c:pt idx="12">
                    <c:v>2020</c:v>
                  </c:pt>
                  <c:pt idx="24">
                    <c:v>2021</c:v>
                  </c:pt>
                  <c:pt idx="36">
                    <c:v>2022</c:v>
                  </c:pt>
                  <c:pt idx="48">
                    <c:v>2023</c:v>
                  </c:pt>
                </c:lvl>
              </c:multiLvlStrCache>
            </c:multiLvlStrRef>
          </c:cat>
          <c:val>
            <c:numRef>
              <c:f>Inactiv_pot!$C$3:$C$58</c:f>
              <c:numCache>
                <c:formatCode>#,##0</c:formatCode>
                <c:ptCount val="56"/>
                <c:pt idx="0">
                  <c:v>74168.5703125</c:v>
                </c:pt>
                <c:pt idx="1">
                  <c:v>79166.3203125</c:v>
                </c:pt>
                <c:pt idx="2">
                  <c:v>77098.2578125</c:v>
                </c:pt>
                <c:pt idx="3">
                  <c:v>84601.09375</c:v>
                </c:pt>
                <c:pt idx="4">
                  <c:v>91484.59375</c:v>
                </c:pt>
                <c:pt idx="5">
                  <c:v>96664.8125</c:v>
                </c:pt>
                <c:pt idx="6">
                  <c:v>93299</c:v>
                </c:pt>
                <c:pt idx="7">
                  <c:v>86719.0625</c:v>
                </c:pt>
                <c:pt idx="8">
                  <c:v>86986.1953125</c:v>
                </c:pt>
                <c:pt idx="9">
                  <c:v>90637.1171875</c:v>
                </c:pt>
                <c:pt idx="10">
                  <c:v>88180.296875</c:v>
                </c:pt>
                <c:pt idx="11">
                  <c:v>95933.3203125</c:v>
                </c:pt>
                <c:pt idx="12">
                  <c:v>96791.296875</c:v>
                </c:pt>
                <c:pt idx="13">
                  <c:v>101713.1953125</c:v>
                </c:pt>
                <c:pt idx="14">
                  <c:v>110685.234375</c:v>
                </c:pt>
                <c:pt idx="15">
                  <c:v>137589.703125</c:v>
                </c:pt>
                <c:pt idx="16">
                  <c:v>151519.109375</c:v>
                </c:pt>
                <c:pt idx="17">
                  <c:v>151879.375</c:v>
                </c:pt>
                <c:pt idx="18">
                  <c:v>132425.328125</c:v>
                </c:pt>
                <c:pt idx="19">
                  <c:v>118829.640625</c:v>
                </c:pt>
                <c:pt idx="20">
                  <c:v>103746.5234375</c:v>
                </c:pt>
                <c:pt idx="21">
                  <c:v>88866.09375</c:v>
                </c:pt>
                <c:pt idx="22">
                  <c:v>83005.5390625</c:v>
                </c:pt>
                <c:pt idx="23">
                  <c:v>94064.9296875</c:v>
                </c:pt>
                <c:pt idx="24">
                  <c:v>104594.6484375</c:v>
                </c:pt>
                <c:pt idx="25">
                  <c:v>108349.46875</c:v>
                </c:pt>
                <c:pt idx="26">
                  <c:v>102451.6875</c:v>
                </c:pt>
                <c:pt idx="27">
                  <c:v>102139.0234375</c:v>
                </c:pt>
                <c:pt idx="28">
                  <c:v>98509.6953125</c:v>
                </c:pt>
                <c:pt idx="29">
                  <c:v>93187.3125</c:v>
                </c:pt>
                <c:pt idx="30">
                  <c:v>88174.421875</c:v>
                </c:pt>
                <c:pt idx="31">
                  <c:v>81338.4765625</c:v>
                </c:pt>
                <c:pt idx="32">
                  <c:v>82671.0390625</c:v>
                </c:pt>
                <c:pt idx="33">
                  <c:v>78115.4609375</c:v>
                </c:pt>
                <c:pt idx="34">
                  <c:v>77306.015625</c:v>
                </c:pt>
                <c:pt idx="35">
                  <c:v>70752.5546875</c:v>
                </c:pt>
                <c:pt idx="36">
                  <c:v>77295.1953125</c:v>
                </c:pt>
                <c:pt idx="37">
                  <c:v>74156.4765625</c:v>
                </c:pt>
                <c:pt idx="38">
                  <c:v>71920.65625</c:v>
                </c:pt>
                <c:pt idx="39">
                  <c:v>67307.75</c:v>
                </c:pt>
                <c:pt idx="40">
                  <c:v>73012.515625</c:v>
                </c:pt>
                <c:pt idx="41">
                  <c:v>76205.578125</c:v>
                </c:pt>
                <c:pt idx="42">
                  <c:v>77350.8125</c:v>
                </c:pt>
                <c:pt idx="43">
                  <c:v>84157.0234375</c:v>
                </c:pt>
                <c:pt idx="44">
                  <c:v>88381</c:v>
                </c:pt>
                <c:pt idx="45">
                  <c:v>82299.9453125</c:v>
                </c:pt>
                <c:pt idx="46">
                  <c:v>74988.4609375</c:v>
                </c:pt>
                <c:pt idx="47">
                  <c:v>69994.2734375</c:v>
                </c:pt>
                <c:pt idx="48">
                  <c:v>71327.9609375</c:v>
                </c:pt>
                <c:pt idx="49">
                  <c:v>66119.2890625</c:v>
                </c:pt>
                <c:pt idx="50">
                  <c:v>66653.828125</c:v>
                </c:pt>
                <c:pt idx="51">
                  <c:v>71643.9921875</c:v>
                </c:pt>
                <c:pt idx="52">
                  <c:v>86202.8828125</c:v>
                </c:pt>
                <c:pt idx="53">
                  <c:v>85424.1875</c:v>
                </c:pt>
                <c:pt idx="54">
                  <c:v>84695.6015625</c:v>
                </c:pt>
                <c:pt idx="55">
                  <c:v>81682.5390625</c:v>
                </c:pt>
              </c:numCache>
            </c:numRef>
          </c:val>
          <c:smooth val="0"/>
          <c:extLst>
            <c:ext xmlns:c16="http://schemas.microsoft.com/office/drawing/2014/chart" uri="{C3380CC4-5D6E-409C-BE32-E72D297353CC}">
              <c16:uniqueId val="{0000000B-38E8-4A12-AA4D-9AC0BC2A8DA5}"/>
            </c:ext>
          </c:extLst>
        </c:ser>
        <c:dLbls>
          <c:showLegendKey val="0"/>
          <c:showVal val="0"/>
          <c:showCatName val="0"/>
          <c:showSerName val="0"/>
          <c:showPercent val="0"/>
          <c:showBubbleSize val="0"/>
        </c:dLbls>
        <c:marker val="1"/>
        <c:smooth val="0"/>
        <c:axId val="554256392"/>
        <c:axId val="554254152"/>
      </c:lineChart>
      <c:catAx>
        <c:axId val="554256392"/>
        <c:scaling>
          <c:orientation val="minMax"/>
        </c:scaling>
        <c:delete val="0"/>
        <c:axPos val="b"/>
        <c:numFmt formatCode="General" sourceLinked="1"/>
        <c:majorTickMark val="none"/>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554254152"/>
        <c:crosses val="autoZero"/>
        <c:auto val="1"/>
        <c:lblAlgn val="ctr"/>
        <c:lblOffset val="100"/>
        <c:tickLblSkip val="1"/>
        <c:noMultiLvlLbl val="0"/>
      </c:catAx>
      <c:valAx>
        <c:axId val="554254152"/>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dk1"/>
                    </a:solidFill>
                    <a:latin typeface="+mn-lt"/>
                    <a:ea typeface="+mn-ea"/>
                    <a:cs typeface="+mn-cs"/>
                  </a:defRPr>
                </a:pPr>
                <a:r>
                  <a:rPr lang="en-US"/>
                  <a:t>Número de personas</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554256392"/>
        <c:crosses val="autoZero"/>
        <c:crossBetween val="between"/>
        <c:dispUnits>
          <c:builtInUnit val="thousands"/>
        </c:dispUnits>
      </c:valAx>
      <c:valAx>
        <c:axId val="373040527"/>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373051759"/>
        <c:crosses val="max"/>
        <c:crossBetween val="between"/>
      </c:valAx>
      <c:catAx>
        <c:axId val="373051759"/>
        <c:scaling>
          <c:orientation val="minMax"/>
        </c:scaling>
        <c:delete val="1"/>
        <c:axPos val="b"/>
        <c:majorTickMark val="out"/>
        <c:minorTickMark val="none"/>
        <c:tickLblPos val="nextTo"/>
        <c:crossAx val="373040527"/>
        <c:crosses val="autoZero"/>
        <c:auto val="1"/>
        <c:lblAlgn val="ctr"/>
        <c:lblOffset val="100"/>
        <c:noMultiLvlLbl val="0"/>
      </c:catAx>
      <c:spPr>
        <a:noFill/>
        <a:ln>
          <a:noFill/>
        </a:ln>
        <a:effectLst/>
      </c:spPr>
    </c:plotArea>
    <c:legend>
      <c:legendPos val="b"/>
      <c:layout>
        <c:manualLayout>
          <c:xMode val="edge"/>
          <c:yMode val="edge"/>
          <c:x val="0.42199686244650975"/>
          <c:y val="8.1031794931170961E-3"/>
          <c:w val="0.44249795148092785"/>
          <c:h val="8.86213926254285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prstDash val="solid"/>
      <a:miter lim="800000"/>
    </a:ln>
    <a:effectLst/>
  </c:spPr>
  <c:txPr>
    <a:bodyPr/>
    <a:lstStyle/>
    <a:p>
      <a:pPr>
        <a:defRPr sz="900">
          <a:solidFill>
            <a:schemeClr val="dk1"/>
          </a:solidFill>
          <a:latin typeface="+mn-lt"/>
          <a:ea typeface="+mn-ea"/>
          <a:cs typeface="+mn-cs"/>
        </a:defRPr>
      </a:pPr>
      <a:endParaRPr lang="es-CL"/>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675296655879181E-2"/>
          <c:y val="0.13817724359519235"/>
          <c:w val="0.9517781287662489"/>
          <c:h val="0.71776268405044852"/>
        </c:manualLayout>
      </c:layout>
      <c:barChart>
        <c:barDir val="col"/>
        <c:grouping val="clustered"/>
        <c:varyColors val="0"/>
        <c:ser>
          <c:idx val="4"/>
          <c:order val="0"/>
          <c:tx>
            <c:v>Trimestre JAS 2019</c:v>
          </c:tx>
          <c:spPr>
            <a:solidFill>
              <a:schemeClr val="accent1">
                <a:tint val="54000"/>
              </a:schemeClr>
            </a:solidFill>
            <a:ln>
              <a:noFill/>
            </a:ln>
            <a:effectLst/>
          </c:spPr>
          <c:invertIfNegative val="0"/>
          <c:dPt>
            <c:idx val="0"/>
            <c:invertIfNegative val="0"/>
            <c:bubble3D val="0"/>
            <c:spPr>
              <a:solidFill>
                <a:srgbClr val="FF4747"/>
              </a:solidFill>
              <a:ln>
                <a:noFill/>
              </a:ln>
              <a:effectLst/>
            </c:spPr>
            <c:extLst>
              <c:ext xmlns:c16="http://schemas.microsoft.com/office/drawing/2014/chart" uri="{C3380CC4-5D6E-409C-BE32-E72D297353CC}">
                <c16:uniqueId val="{00000000-CDCB-4CAD-A54A-7D99BCB7CDE4}"/>
              </c:ext>
            </c:extLst>
          </c:dPt>
          <c:dPt>
            <c:idx val="1"/>
            <c:invertIfNegative val="0"/>
            <c:bubble3D val="0"/>
            <c:spPr>
              <a:solidFill>
                <a:srgbClr val="FF4747"/>
              </a:solidFill>
              <a:ln>
                <a:noFill/>
              </a:ln>
              <a:effectLst/>
            </c:spPr>
            <c:extLst>
              <c:ext xmlns:c16="http://schemas.microsoft.com/office/drawing/2014/chart" uri="{C3380CC4-5D6E-409C-BE32-E72D297353CC}">
                <c16:uniqueId val="{00000001-CDCB-4CAD-A54A-7D99BCB7CDE4}"/>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rgbClr val="FF4747"/>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Gráfico_cat!$C$1:$D$1</c:f>
              <c:strCache>
                <c:ptCount val="2"/>
                <c:pt idx="0">
                  <c:v>Empleadores</c:v>
                </c:pt>
                <c:pt idx="1">
                  <c:v>Cuenta propia</c:v>
                </c:pt>
              </c:strCache>
            </c:strRef>
          </c:cat>
          <c:val>
            <c:numRef>
              <c:f>Gráfico_cat!$C$10:$D$10</c:f>
              <c:numCache>
                <c:formatCode>#,##0_ ;\-#,##0\ </c:formatCode>
                <c:ptCount val="2"/>
                <c:pt idx="0">
                  <c:v>18941.93359375</c:v>
                </c:pt>
                <c:pt idx="1">
                  <c:v>101283.2109375</c:v>
                </c:pt>
              </c:numCache>
            </c:numRef>
          </c:val>
          <c:extLst>
            <c:ext xmlns:c16="http://schemas.microsoft.com/office/drawing/2014/chart" uri="{C3380CC4-5D6E-409C-BE32-E72D297353CC}">
              <c16:uniqueId val="{00000000-26D1-46C9-89EE-199A6BD9D136}"/>
            </c:ext>
          </c:extLst>
        </c:ser>
        <c:ser>
          <c:idx val="0"/>
          <c:order val="1"/>
          <c:tx>
            <c:v>Trimestre JAS 2020</c:v>
          </c:tx>
          <c:spPr>
            <a:solidFill>
              <a:srgbClr val="8FC9D6"/>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rgbClr val="8FC9D6"/>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Gráfico_cat!$C$1:$D$1</c:f>
              <c:strCache>
                <c:ptCount val="2"/>
                <c:pt idx="0">
                  <c:v>Empleadores</c:v>
                </c:pt>
                <c:pt idx="1">
                  <c:v>Cuenta propia</c:v>
                </c:pt>
              </c:strCache>
            </c:strRef>
          </c:cat>
          <c:val>
            <c:numRef>
              <c:f>Gráfico_cat!$C$22:$D$22</c:f>
              <c:numCache>
                <c:formatCode>#,##0_ ;\-#,##0\ </c:formatCode>
                <c:ptCount val="2"/>
                <c:pt idx="0">
                  <c:v>14382.68359375</c:v>
                </c:pt>
                <c:pt idx="1">
                  <c:v>78083.8359375</c:v>
                </c:pt>
              </c:numCache>
            </c:numRef>
          </c:val>
          <c:extLst>
            <c:ext xmlns:c16="http://schemas.microsoft.com/office/drawing/2014/chart" uri="{C3380CC4-5D6E-409C-BE32-E72D297353CC}">
              <c16:uniqueId val="{00000001-26D1-46C9-89EE-199A6BD9D136}"/>
            </c:ext>
          </c:extLst>
        </c:ser>
        <c:ser>
          <c:idx val="1"/>
          <c:order val="2"/>
          <c:tx>
            <c:v>Trimestre JAS 2021</c:v>
          </c:tx>
          <c:spPr>
            <a:solidFill>
              <a:srgbClr val="339CB4"/>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rgbClr val="339CB4"/>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Gráfico_cat!$C$1:$D$1</c:f>
              <c:strCache>
                <c:ptCount val="2"/>
                <c:pt idx="0">
                  <c:v>Empleadores</c:v>
                </c:pt>
                <c:pt idx="1">
                  <c:v>Cuenta propia</c:v>
                </c:pt>
              </c:strCache>
            </c:strRef>
          </c:cat>
          <c:val>
            <c:numRef>
              <c:f>Gráfico_cat!$C$34:$D$34</c:f>
              <c:numCache>
                <c:formatCode>#,##0_ ;\-#,##0\ </c:formatCode>
                <c:ptCount val="2"/>
                <c:pt idx="0">
                  <c:v>14303.236328125</c:v>
                </c:pt>
                <c:pt idx="1">
                  <c:v>89022.6953125</c:v>
                </c:pt>
              </c:numCache>
            </c:numRef>
          </c:val>
          <c:extLst>
            <c:ext xmlns:c16="http://schemas.microsoft.com/office/drawing/2014/chart" uri="{C3380CC4-5D6E-409C-BE32-E72D297353CC}">
              <c16:uniqueId val="{00000002-26D1-46C9-89EE-199A6BD9D136}"/>
            </c:ext>
          </c:extLst>
        </c:ser>
        <c:ser>
          <c:idx val="2"/>
          <c:order val="3"/>
          <c:tx>
            <c:v>Trimestre JAS 2022</c:v>
          </c:tx>
          <c:spPr>
            <a:solidFill>
              <a:srgbClr val="F9CA68"/>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rgbClr val="F9CA68"/>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Gráfico_cat!$C$1:$D$1</c:f>
              <c:strCache>
                <c:ptCount val="2"/>
                <c:pt idx="0">
                  <c:v>Empleadores</c:v>
                </c:pt>
                <c:pt idx="1">
                  <c:v>Cuenta propia</c:v>
                </c:pt>
              </c:strCache>
            </c:strRef>
          </c:cat>
          <c:val>
            <c:numRef>
              <c:f>Gráfico_cat!$C$46:$D$46</c:f>
              <c:numCache>
                <c:formatCode>#,##0_ ;\-#,##0\ </c:formatCode>
                <c:ptCount val="2"/>
                <c:pt idx="0">
                  <c:v>18011.97265625</c:v>
                </c:pt>
                <c:pt idx="1">
                  <c:v>99769.4609375</c:v>
                </c:pt>
              </c:numCache>
            </c:numRef>
          </c:val>
          <c:extLst>
            <c:ext xmlns:c16="http://schemas.microsoft.com/office/drawing/2014/chart" uri="{C3380CC4-5D6E-409C-BE32-E72D297353CC}">
              <c16:uniqueId val="{00000003-26D1-46C9-89EE-199A6BD9D136}"/>
            </c:ext>
          </c:extLst>
        </c:ser>
        <c:ser>
          <c:idx val="3"/>
          <c:order val="4"/>
          <c:tx>
            <c:v>Trimestre JAS 2023</c:v>
          </c:tx>
          <c:spPr>
            <a:solidFill>
              <a:srgbClr val="F5AB0F"/>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rgbClr val="F5AB0F"/>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Gráfico_cat!$C$1:$D$1</c:f>
              <c:strCache>
                <c:ptCount val="2"/>
                <c:pt idx="0">
                  <c:v>Empleadores</c:v>
                </c:pt>
                <c:pt idx="1">
                  <c:v>Cuenta propia</c:v>
                </c:pt>
              </c:strCache>
            </c:strRef>
          </c:cat>
          <c:val>
            <c:numRef>
              <c:f>Gráfico_cat!$C$58:$D$58</c:f>
              <c:numCache>
                <c:formatCode>#,##0_ ;\-#,##0\ </c:formatCode>
                <c:ptCount val="2"/>
                <c:pt idx="0">
                  <c:v>14551.1318359375</c:v>
                </c:pt>
                <c:pt idx="1">
                  <c:v>111542.90625</c:v>
                </c:pt>
              </c:numCache>
            </c:numRef>
          </c:val>
          <c:extLst>
            <c:ext xmlns:c16="http://schemas.microsoft.com/office/drawing/2014/chart" uri="{C3380CC4-5D6E-409C-BE32-E72D297353CC}">
              <c16:uniqueId val="{00000004-26D1-46C9-89EE-199A6BD9D136}"/>
            </c:ext>
          </c:extLst>
        </c:ser>
        <c:dLbls>
          <c:dLblPos val="outEnd"/>
          <c:showLegendKey val="0"/>
          <c:showVal val="1"/>
          <c:showCatName val="0"/>
          <c:showSerName val="0"/>
          <c:showPercent val="0"/>
          <c:showBubbleSize val="0"/>
        </c:dLbls>
        <c:gapWidth val="219"/>
        <c:overlap val="-27"/>
        <c:axId val="483574472"/>
        <c:axId val="483574800"/>
        <c:extLst/>
      </c:barChart>
      <c:catAx>
        <c:axId val="483574472"/>
        <c:scaling>
          <c:orientation val="minMax"/>
        </c:scaling>
        <c:delete val="0"/>
        <c:axPos val="b"/>
        <c:numFmt formatCode="General" sourceLinked="1"/>
        <c:majorTickMark val="none"/>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483574800"/>
        <c:crosses val="autoZero"/>
        <c:auto val="1"/>
        <c:lblAlgn val="ctr"/>
        <c:lblOffset val="100"/>
        <c:noMultiLvlLbl val="0"/>
      </c:catAx>
      <c:valAx>
        <c:axId val="483574800"/>
        <c:scaling>
          <c:orientation val="minMax"/>
        </c:scaling>
        <c:delete val="1"/>
        <c:axPos val="l"/>
        <c:numFmt formatCode="#,##0_ ;\-#,##0\ " sourceLinked="1"/>
        <c:majorTickMark val="none"/>
        <c:minorTickMark val="none"/>
        <c:tickLblPos val="nextTo"/>
        <c:crossAx val="483574472"/>
        <c:crosses val="autoZero"/>
        <c:crossBetween val="between"/>
      </c:valAx>
      <c:spPr>
        <a:noFill/>
        <a:ln>
          <a:noFill/>
        </a:ln>
        <a:effectLst/>
      </c:spPr>
    </c:plotArea>
    <c:legend>
      <c:legendPos val="b"/>
      <c:layout>
        <c:manualLayout>
          <c:xMode val="edge"/>
          <c:yMode val="edge"/>
          <c:x val="5.5793566942411457E-2"/>
          <c:y val="8.4590208730994487E-2"/>
          <c:w val="0.5248877361428741"/>
          <c:h val="0.150431319602554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miter lim="800000"/>
    </a:ln>
    <a:effectLst/>
  </c:spPr>
  <c:txPr>
    <a:bodyPr/>
    <a:lstStyle/>
    <a:p>
      <a:pPr>
        <a:defRPr>
          <a:solidFill>
            <a:schemeClr val="dk1"/>
          </a:solidFill>
          <a:latin typeface="+mn-lt"/>
          <a:ea typeface="+mn-ea"/>
          <a:cs typeface="+mn-cs"/>
        </a:defRPr>
      </a:pPr>
      <a:endParaRPr lang="es-C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9941701-688C-463F-9C5D-783FF72C1EA6}"/>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CL" dirty="0"/>
          </a:p>
        </p:txBody>
      </p:sp>
      <p:sp>
        <p:nvSpPr>
          <p:cNvPr id="3" name="Marcador de fecha 2">
            <a:extLst>
              <a:ext uri="{FF2B5EF4-FFF2-40B4-BE49-F238E27FC236}">
                <a16:creationId xmlns:a16="http://schemas.microsoft.com/office/drawing/2014/main" id="{B4F241F0-4DBB-49F9-AF8F-D1959CC5BD46}"/>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D20AC0F-BEC3-4DA6-AA0C-8BCA71965A23}" type="datetimeFigureOut">
              <a:rPr lang="es-CL" smtClean="0"/>
              <a:t>13-11-2023</a:t>
            </a:fld>
            <a:endParaRPr lang="es-CL" dirty="0"/>
          </a:p>
        </p:txBody>
      </p:sp>
      <p:sp>
        <p:nvSpPr>
          <p:cNvPr id="4" name="Marcador de pie de página 3">
            <a:extLst>
              <a:ext uri="{FF2B5EF4-FFF2-40B4-BE49-F238E27FC236}">
                <a16:creationId xmlns:a16="http://schemas.microsoft.com/office/drawing/2014/main" id="{B54463CD-ABA3-49B0-BB4F-97D867F52EB5}"/>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s-CL" dirty="0"/>
          </a:p>
        </p:txBody>
      </p:sp>
      <p:sp>
        <p:nvSpPr>
          <p:cNvPr id="5" name="Marcador de número de diapositiva 4">
            <a:extLst>
              <a:ext uri="{FF2B5EF4-FFF2-40B4-BE49-F238E27FC236}">
                <a16:creationId xmlns:a16="http://schemas.microsoft.com/office/drawing/2014/main" id="{4C639E3A-B417-482D-AC6A-7C14C7D8D58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E810DE1F-C436-4AB3-8C0F-82A84B75ACF1}" type="slidenum">
              <a:rPr lang="es-CL" smtClean="0"/>
              <a:t>‹Nº›</a:t>
            </a:fld>
            <a:endParaRPr lang="es-CL" dirty="0"/>
          </a:p>
        </p:txBody>
      </p:sp>
    </p:spTree>
    <p:extLst>
      <p:ext uri="{BB962C8B-B14F-4D97-AF65-F5344CB8AC3E}">
        <p14:creationId xmlns:p14="http://schemas.microsoft.com/office/powerpoint/2010/main" val="3236889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3306E3F-FF72-417A-8DC7-F40FD8AB89AD}" type="datetimeFigureOut">
              <a:rPr lang="es-CL" smtClean="0"/>
              <a:t>13-11-2023</a:t>
            </a:fld>
            <a:endParaRPr lang="es-CL" dirty="0"/>
          </a:p>
        </p:txBody>
      </p:sp>
      <p:sp>
        <p:nvSpPr>
          <p:cNvPr id="4" name="Marcador de imagen de diapositiva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E598A2D-DCDE-4B85-ABC3-B30E4E224591}" type="slidenum">
              <a:rPr lang="es-CL" smtClean="0"/>
              <a:t>‹Nº›</a:t>
            </a:fld>
            <a:endParaRPr lang="es-CL" dirty="0"/>
          </a:p>
        </p:txBody>
      </p:sp>
    </p:spTree>
    <p:extLst>
      <p:ext uri="{BB962C8B-B14F-4D97-AF65-F5344CB8AC3E}">
        <p14:creationId xmlns:p14="http://schemas.microsoft.com/office/powerpoint/2010/main" val="3644910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E598A2D-DCDE-4B85-ABC3-B30E4E224591}" type="slidenum">
              <a:rPr lang="es-CL" smtClean="0"/>
              <a:t>3</a:t>
            </a:fld>
            <a:endParaRPr lang="es-CL" dirty="0"/>
          </a:p>
        </p:txBody>
      </p:sp>
    </p:spTree>
    <p:extLst>
      <p:ext uri="{BB962C8B-B14F-4D97-AF65-F5344CB8AC3E}">
        <p14:creationId xmlns:p14="http://schemas.microsoft.com/office/powerpoint/2010/main" val="346587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E598A2D-DCDE-4B85-ABC3-B30E4E224591}" type="slidenum">
              <a:rPr lang="es-CL" smtClean="0"/>
              <a:t>4</a:t>
            </a:fld>
            <a:endParaRPr lang="es-CL" dirty="0"/>
          </a:p>
        </p:txBody>
      </p:sp>
    </p:spTree>
    <p:extLst>
      <p:ext uri="{BB962C8B-B14F-4D97-AF65-F5344CB8AC3E}">
        <p14:creationId xmlns:p14="http://schemas.microsoft.com/office/powerpoint/2010/main" val="161720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E598A2D-DCDE-4B85-ABC3-B30E4E224591}" type="slidenum">
              <a:rPr lang="es-CL" smtClean="0"/>
              <a:t>6</a:t>
            </a:fld>
            <a:endParaRPr lang="es-CL" dirty="0"/>
          </a:p>
        </p:txBody>
      </p:sp>
    </p:spTree>
    <p:extLst>
      <p:ext uri="{BB962C8B-B14F-4D97-AF65-F5344CB8AC3E}">
        <p14:creationId xmlns:p14="http://schemas.microsoft.com/office/powerpoint/2010/main" val="925975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E598A2D-DCDE-4B85-ABC3-B30E4E224591}" type="slidenum">
              <a:rPr lang="es-CL" smtClean="0"/>
              <a:t>7</a:t>
            </a:fld>
            <a:endParaRPr lang="es-CL" dirty="0"/>
          </a:p>
        </p:txBody>
      </p:sp>
    </p:spTree>
    <p:extLst>
      <p:ext uri="{BB962C8B-B14F-4D97-AF65-F5344CB8AC3E}">
        <p14:creationId xmlns:p14="http://schemas.microsoft.com/office/powerpoint/2010/main" val="485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E598A2D-DCDE-4B85-ABC3-B30E4E224591}" type="slidenum">
              <a:rPr lang="es-CL" smtClean="0"/>
              <a:t>9</a:t>
            </a:fld>
            <a:endParaRPr lang="es-CL" dirty="0"/>
          </a:p>
        </p:txBody>
      </p:sp>
    </p:spTree>
    <p:extLst>
      <p:ext uri="{BB962C8B-B14F-4D97-AF65-F5344CB8AC3E}">
        <p14:creationId xmlns:p14="http://schemas.microsoft.com/office/powerpoint/2010/main" val="2332411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E598A2D-DCDE-4B85-ABC3-B30E4E224591}" type="slidenum">
              <a:rPr lang="es-CL" smtClean="0"/>
              <a:t>11</a:t>
            </a:fld>
            <a:endParaRPr lang="es-CL" dirty="0"/>
          </a:p>
        </p:txBody>
      </p:sp>
    </p:spTree>
    <p:extLst>
      <p:ext uri="{BB962C8B-B14F-4D97-AF65-F5344CB8AC3E}">
        <p14:creationId xmlns:p14="http://schemas.microsoft.com/office/powerpoint/2010/main" val="1581013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E598A2D-DCDE-4B85-ABC3-B30E4E224591}" type="slidenum">
              <a:rPr lang="es-CL" smtClean="0"/>
              <a:t>12</a:t>
            </a:fld>
            <a:endParaRPr lang="es-CL" dirty="0"/>
          </a:p>
        </p:txBody>
      </p:sp>
    </p:spTree>
    <p:extLst>
      <p:ext uri="{BB962C8B-B14F-4D97-AF65-F5344CB8AC3E}">
        <p14:creationId xmlns:p14="http://schemas.microsoft.com/office/powerpoint/2010/main" val="1828055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598A2D-DCDE-4B85-ABC3-B30E4E224591}"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960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
        <p:nvSpPr>
          <p:cNvPr id="2" name="Título 8">
            <a:extLst>
              <a:ext uri="{FF2B5EF4-FFF2-40B4-BE49-F238E27FC236}">
                <a16:creationId xmlns:a16="http://schemas.microsoft.com/office/drawing/2014/main" id="{9A424193-FA62-E829-26DF-27B8D10D5E2E}"/>
              </a:ext>
            </a:extLst>
          </p:cNvPr>
          <p:cNvSpPr>
            <a:spLocks noGrp="1"/>
          </p:cNvSpPr>
          <p:nvPr>
            <p:ph type="title"/>
          </p:nvPr>
        </p:nvSpPr>
        <p:spPr>
          <a:xfrm>
            <a:off x="1704108" y="405245"/>
            <a:ext cx="6431973" cy="306781"/>
          </a:xfrm>
          <a:prstGeom prst="rect">
            <a:avLst/>
          </a:prstGeom>
        </p:spPr>
        <p:txBody>
          <a:bodyPr/>
          <a:lstStyle>
            <a:lvl1pPr algn="ctr">
              <a:defRPr sz="1900" b="1" spc="100" baseline="0">
                <a:solidFill>
                  <a:schemeClr val="accent1"/>
                </a:solidFill>
                <a:latin typeface="+mn-lt"/>
              </a:defRPr>
            </a:lvl1pPr>
          </a:lstStyle>
          <a:p>
            <a:r>
              <a:rPr lang="es-ES" dirty="0"/>
              <a:t>Haga clic para modificar el estilo de título del patrón</a:t>
            </a:r>
            <a:endParaRPr lang="es-CL" dirty="0"/>
          </a:p>
        </p:txBody>
      </p:sp>
    </p:spTree>
    <p:extLst>
      <p:ext uri="{BB962C8B-B14F-4D97-AF65-F5344CB8AC3E}">
        <p14:creationId xmlns:p14="http://schemas.microsoft.com/office/powerpoint/2010/main" val="400974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
        <p:nvSpPr>
          <p:cNvPr id="2" name="Content Placeholder 2">
            <a:extLst>
              <a:ext uri="{FF2B5EF4-FFF2-40B4-BE49-F238E27FC236}">
                <a16:creationId xmlns:a16="http://schemas.microsoft.com/office/drawing/2014/main" id="{8C29B225-FF02-A6F6-F2FB-C2C0E5E1090A}"/>
              </a:ext>
            </a:extLst>
          </p:cNvPr>
          <p:cNvSpPr>
            <a:spLocks noGrp="1"/>
          </p:cNvSpPr>
          <p:nvPr>
            <p:ph idx="1"/>
          </p:nvPr>
        </p:nvSpPr>
        <p:spPr>
          <a:xfrm>
            <a:off x="4561610" y="966354"/>
            <a:ext cx="4327816" cy="5268191"/>
          </a:xfrm>
          <a:prstGeom prst="rect">
            <a:avLst/>
          </a:prstGeom>
          <a:solidFill>
            <a:schemeClr val="accent1"/>
          </a:solidFill>
          <a:ln w="76200" cap="rnd">
            <a:solidFill>
              <a:schemeClr val="accent1"/>
            </a:solidFill>
            <a:round/>
          </a:ln>
        </p:spPr>
        <p:txBody>
          <a:bodyPr>
            <a:normAutofit/>
          </a:bodyPr>
          <a:lstStyle>
            <a:lvl1pPr marL="0" indent="0" algn="just">
              <a:lnSpc>
                <a:spcPct val="100000"/>
              </a:lnSpc>
              <a:spcBef>
                <a:spcPts val="0"/>
              </a:spcBef>
              <a:spcAft>
                <a:spcPts val="300"/>
              </a:spcAf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3" name="Content Placeholder 2">
            <a:extLst>
              <a:ext uri="{FF2B5EF4-FFF2-40B4-BE49-F238E27FC236}">
                <a16:creationId xmlns:a16="http://schemas.microsoft.com/office/drawing/2014/main" id="{CC3727D4-85FA-F2F5-84F4-D467CE6FB18B}"/>
              </a:ext>
            </a:extLst>
          </p:cNvPr>
          <p:cNvSpPr>
            <a:spLocks noGrp="1"/>
          </p:cNvSpPr>
          <p:nvPr>
            <p:ph idx="15"/>
          </p:nvPr>
        </p:nvSpPr>
        <p:spPr>
          <a:xfrm>
            <a:off x="244184" y="2689754"/>
            <a:ext cx="398174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4" name="Content Placeholder 2">
            <a:extLst>
              <a:ext uri="{FF2B5EF4-FFF2-40B4-BE49-F238E27FC236}">
                <a16:creationId xmlns:a16="http://schemas.microsoft.com/office/drawing/2014/main" id="{33DAD7DD-E59E-37F6-0875-33E0E97D85E6}"/>
              </a:ext>
            </a:extLst>
          </p:cNvPr>
          <p:cNvSpPr>
            <a:spLocks noGrp="1"/>
          </p:cNvSpPr>
          <p:nvPr>
            <p:ph idx="16"/>
          </p:nvPr>
        </p:nvSpPr>
        <p:spPr>
          <a:xfrm>
            <a:off x="244184" y="1174537"/>
            <a:ext cx="398174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Tree>
    <p:extLst>
      <p:ext uri="{BB962C8B-B14F-4D97-AF65-F5344CB8AC3E}">
        <p14:creationId xmlns:p14="http://schemas.microsoft.com/office/powerpoint/2010/main" val="243442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
        <p:nvSpPr>
          <p:cNvPr id="2" name="Content Placeholder 2">
            <a:extLst>
              <a:ext uri="{FF2B5EF4-FFF2-40B4-BE49-F238E27FC236}">
                <a16:creationId xmlns:a16="http://schemas.microsoft.com/office/drawing/2014/main" id="{8C29B225-FF02-A6F6-F2FB-C2C0E5E1090A}"/>
              </a:ext>
            </a:extLst>
          </p:cNvPr>
          <p:cNvSpPr>
            <a:spLocks noGrp="1"/>
          </p:cNvSpPr>
          <p:nvPr>
            <p:ph idx="1"/>
          </p:nvPr>
        </p:nvSpPr>
        <p:spPr>
          <a:xfrm>
            <a:off x="244184" y="955964"/>
            <a:ext cx="8645241" cy="2473036"/>
          </a:xfrm>
          <a:prstGeom prst="rect">
            <a:avLst/>
          </a:prstGeom>
          <a:solidFill>
            <a:schemeClr val="accent1"/>
          </a:solidFill>
          <a:ln w="76200" cap="rnd">
            <a:solidFill>
              <a:schemeClr val="accent1"/>
            </a:solidFill>
            <a:round/>
          </a:ln>
        </p:spPr>
        <p:txBody>
          <a:bodyPr>
            <a:normAutofit/>
          </a:bodyPr>
          <a:lstStyle>
            <a:lvl1pPr marL="0" indent="0" algn="just">
              <a:lnSpc>
                <a:spcPct val="100000"/>
              </a:lnSpc>
              <a:spcBef>
                <a:spcPts val="0"/>
              </a:spcBef>
              <a:spcAft>
                <a:spcPts val="300"/>
              </a:spcAf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8" name="Content Placeholder 2">
            <a:extLst>
              <a:ext uri="{FF2B5EF4-FFF2-40B4-BE49-F238E27FC236}">
                <a16:creationId xmlns:a16="http://schemas.microsoft.com/office/drawing/2014/main" id="{4A10AFB8-90FE-1BAE-F3A6-973010033C27}"/>
              </a:ext>
            </a:extLst>
          </p:cNvPr>
          <p:cNvSpPr>
            <a:spLocks noGrp="1"/>
          </p:cNvSpPr>
          <p:nvPr>
            <p:ph idx="13"/>
          </p:nvPr>
        </p:nvSpPr>
        <p:spPr>
          <a:xfrm>
            <a:off x="244184" y="3656157"/>
            <a:ext cx="8645241" cy="2473036"/>
          </a:xfrm>
          <a:prstGeom prst="rect">
            <a:avLst/>
          </a:prstGeom>
          <a:solidFill>
            <a:schemeClr val="accent1"/>
          </a:solidFill>
          <a:ln w="76200" cap="rnd">
            <a:solidFill>
              <a:schemeClr val="accent1"/>
            </a:solidFill>
            <a:round/>
          </a:ln>
        </p:spPr>
        <p:txBody>
          <a:bodyPr>
            <a:normAutofit/>
          </a:bodyPr>
          <a:lstStyle>
            <a:lvl1pPr marL="0" indent="0" algn="just">
              <a:lnSpc>
                <a:spcPct val="100000"/>
              </a:lnSpc>
              <a:spcBef>
                <a:spcPts val="0"/>
              </a:spcBef>
              <a:spcAft>
                <a:spcPts val="300"/>
              </a:spcAf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Tree>
    <p:extLst>
      <p:ext uri="{BB962C8B-B14F-4D97-AF65-F5344CB8AC3E}">
        <p14:creationId xmlns:p14="http://schemas.microsoft.com/office/powerpoint/2010/main" val="3924505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Tree>
    <p:extLst>
      <p:ext uri="{BB962C8B-B14F-4D97-AF65-F5344CB8AC3E}">
        <p14:creationId xmlns:p14="http://schemas.microsoft.com/office/powerpoint/2010/main" val="795829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
        <p:nvSpPr>
          <p:cNvPr id="2" name="Título 8">
            <a:extLst>
              <a:ext uri="{FF2B5EF4-FFF2-40B4-BE49-F238E27FC236}">
                <a16:creationId xmlns:a16="http://schemas.microsoft.com/office/drawing/2014/main" id="{13BC5DC6-750C-C9FE-904C-320B0DB6CBF2}"/>
              </a:ext>
            </a:extLst>
          </p:cNvPr>
          <p:cNvSpPr>
            <a:spLocks noGrp="1"/>
          </p:cNvSpPr>
          <p:nvPr>
            <p:ph type="title"/>
          </p:nvPr>
        </p:nvSpPr>
        <p:spPr>
          <a:xfrm>
            <a:off x="1584613" y="392199"/>
            <a:ext cx="6655378" cy="306781"/>
          </a:xfrm>
          <a:prstGeom prst="rect">
            <a:avLst/>
          </a:prstGeom>
        </p:spPr>
        <p:txBody>
          <a:bodyPr/>
          <a:lstStyle>
            <a:lvl1pPr algn="ctr">
              <a:defRPr sz="1900" b="1" spc="100" baseline="0">
                <a:solidFill>
                  <a:schemeClr val="bg1"/>
                </a:solidFill>
                <a:latin typeface="+mn-lt"/>
              </a:defRPr>
            </a:lvl1pPr>
          </a:lstStyle>
          <a:p>
            <a:r>
              <a:rPr lang="es-ES" dirty="0"/>
              <a:t>Haga clic para modificar el estilo de título del patrón</a:t>
            </a:r>
            <a:endParaRPr lang="es-CL" dirty="0"/>
          </a:p>
        </p:txBody>
      </p:sp>
    </p:spTree>
    <p:extLst>
      <p:ext uri="{BB962C8B-B14F-4D97-AF65-F5344CB8AC3E}">
        <p14:creationId xmlns:p14="http://schemas.microsoft.com/office/powerpoint/2010/main" val="1208093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
        <p:nvSpPr>
          <p:cNvPr id="2" name="Content Placeholder 2">
            <a:extLst>
              <a:ext uri="{FF2B5EF4-FFF2-40B4-BE49-F238E27FC236}">
                <a16:creationId xmlns:a16="http://schemas.microsoft.com/office/drawing/2014/main" id="{8C29B225-FF02-A6F6-F2FB-C2C0E5E1090A}"/>
              </a:ext>
            </a:extLst>
          </p:cNvPr>
          <p:cNvSpPr>
            <a:spLocks noGrp="1"/>
          </p:cNvSpPr>
          <p:nvPr>
            <p:ph idx="1"/>
          </p:nvPr>
        </p:nvSpPr>
        <p:spPr>
          <a:xfrm>
            <a:off x="244184" y="935182"/>
            <a:ext cx="8645241" cy="1714500"/>
          </a:xfrm>
          <a:prstGeom prst="rect">
            <a:avLst/>
          </a:prstGeom>
          <a:solidFill>
            <a:schemeClr val="accent1"/>
          </a:solidFill>
          <a:ln w="76200" cap="rnd">
            <a:solidFill>
              <a:schemeClr val="accent1"/>
            </a:solidFill>
            <a:round/>
          </a:ln>
        </p:spPr>
        <p:txBody>
          <a:bodyPr>
            <a:normAutofit/>
          </a:bodyPr>
          <a:lstStyle>
            <a:lvl1pPr marL="0" indent="0" algn="just">
              <a:lnSpc>
                <a:spcPct val="100000"/>
              </a:lnSpc>
              <a:spcBef>
                <a:spcPts val="0"/>
              </a:spcBef>
              <a:spcAft>
                <a:spcPts val="300"/>
              </a:spcAf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3" name="Content Placeholder 2">
            <a:extLst>
              <a:ext uri="{FF2B5EF4-FFF2-40B4-BE49-F238E27FC236}">
                <a16:creationId xmlns:a16="http://schemas.microsoft.com/office/drawing/2014/main" id="{5A0BDFF9-ACB4-CB6F-C63D-79C3A7D8DCD8}"/>
              </a:ext>
            </a:extLst>
          </p:cNvPr>
          <p:cNvSpPr>
            <a:spLocks noGrp="1"/>
          </p:cNvSpPr>
          <p:nvPr>
            <p:ph idx="15"/>
          </p:nvPr>
        </p:nvSpPr>
        <p:spPr>
          <a:xfrm>
            <a:off x="244184" y="4705591"/>
            <a:ext cx="4786463" cy="230832"/>
          </a:xfrm>
          <a:prstGeom prst="rect">
            <a:avLst/>
          </a:prstGeom>
          <a:noFill/>
        </p:spPr>
        <p:txBody>
          <a:bodyPr wrap="square">
            <a:spAutoFit/>
          </a:bodyPr>
          <a:lstStyle>
            <a:lvl1pPr marL="0" indent="0" algn="jus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4" name="Content Placeholder 2">
            <a:extLst>
              <a:ext uri="{FF2B5EF4-FFF2-40B4-BE49-F238E27FC236}">
                <a16:creationId xmlns:a16="http://schemas.microsoft.com/office/drawing/2014/main" id="{48FFE8E3-AE88-E695-7AC7-B48A09D1350D}"/>
              </a:ext>
            </a:extLst>
          </p:cNvPr>
          <p:cNvSpPr>
            <a:spLocks noGrp="1"/>
          </p:cNvSpPr>
          <p:nvPr>
            <p:ph idx="16"/>
          </p:nvPr>
        </p:nvSpPr>
        <p:spPr>
          <a:xfrm>
            <a:off x="244184" y="3190374"/>
            <a:ext cx="4786463" cy="230832"/>
          </a:xfrm>
          <a:prstGeom prst="rect">
            <a:avLst/>
          </a:prstGeom>
          <a:noFill/>
        </p:spPr>
        <p:txBody>
          <a:bodyPr wrap="square">
            <a:spAutoFit/>
          </a:bodyPr>
          <a:lstStyle>
            <a:lvl1pPr marL="0" indent="0" algn="jus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Tree>
    <p:extLst>
      <p:ext uri="{BB962C8B-B14F-4D97-AF65-F5344CB8AC3E}">
        <p14:creationId xmlns:p14="http://schemas.microsoft.com/office/powerpoint/2010/main" val="2152892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
        <p:nvSpPr>
          <p:cNvPr id="2" name="Content Placeholder 2">
            <a:extLst>
              <a:ext uri="{FF2B5EF4-FFF2-40B4-BE49-F238E27FC236}">
                <a16:creationId xmlns:a16="http://schemas.microsoft.com/office/drawing/2014/main" id="{8C29B225-FF02-A6F6-F2FB-C2C0E5E1090A}"/>
              </a:ext>
            </a:extLst>
          </p:cNvPr>
          <p:cNvSpPr>
            <a:spLocks noGrp="1"/>
          </p:cNvSpPr>
          <p:nvPr>
            <p:ph idx="1"/>
          </p:nvPr>
        </p:nvSpPr>
        <p:spPr>
          <a:xfrm>
            <a:off x="244184" y="4177145"/>
            <a:ext cx="8645241" cy="1911927"/>
          </a:xfrm>
          <a:prstGeom prst="rect">
            <a:avLst/>
          </a:prstGeom>
          <a:solidFill>
            <a:schemeClr val="accent1"/>
          </a:solidFill>
          <a:ln w="76200" cap="rnd">
            <a:solidFill>
              <a:schemeClr val="accent1"/>
            </a:solidFill>
            <a:round/>
          </a:ln>
        </p:spPr>
        <p:txBody>
          <a:bodyPr>
            <a:normAutofit/>
          </a:bodyPr>
          <a:lstStyle>
            <a:lvl1pPr marL="0" indent="0" algn="just">
              <a:lnSpc>
                <a:spcPct val="100000"/>
              </a:lnSpc>
              <a:spcBef>
                <a:spcPts val="0"/>
              </a:spcBef>
              <a:spcAft>
                <a:spcPts val="300"/>
              </a:spcAf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3" name="Content Placeholder 2">
            <a:extLst>
              <a:ext uri="{FF2B5EF4-FFF2-40B4-BE49-F238E27FC236}">
                <a16:creationId xmlns:a16="http://schemas.microsoft.com/office/drawing/2014/main" id="{5C813038-ECC2-E78C-6137-E8A0627E09D5}"/>
              </a:ext>
            </a:extLst>
          </p:cNvPr>
          <p:cNvSpPr>
            <a:spLocks noGrp="1"/>
          </p:cNvSpPr>
          <p:nvPr>
            <p:ph idx="15"/>
          </p:nvPr>
        </p:nvSpPr>
        <p:spPr>
          <a:xfrm>
            <a:off x="244184" y="2388419"/>
            <a:ext cx="4786463" cy="230832"/>
          </a:xfrm>
          <a:prstGeom prst="rect">
            <a:avLst/>
          </a:prstGeom>
          <a:noFill/>
        </p:spPr>
        <p:txBody>
          <a:bodyPr wrap="square">
            <a:spAutoFit/>
          </a:bodyPr>
          <a:lstStyle>
            <a:lvl1pPr marL="0" indent="0" algn="jus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4" name="Content Placeholder 2">
            <a:extLst>
              <a:ext uri="{FF2B5EF4-FFF2-40B4-BE49-F238E27FC236}">
                <a16:creationId xmlns:a16="http://schemas.microsoft.com/office/drawing/2014/main" id="{3EBF1B2A-F43B-ED37-0899-80DE5F34B25C}"/>
              </a:ext>
            </a:extLst>
          </p:cNvPr>
          <p:cNvSpPr>
            <a:spLocks noGrp="1"/>
          </p:cNvSpPr>
          <p:nvPr>
            <p:ph idx="16"/>
          </p:nvPr>
        </p:nvSpPr>
        <p:spPr>
          <a:xfrm>
            <a:off x="244184" y="873202"/>
            <a:ext cx="4786463" cy="230832"/>
          </a:xfrm>
          <a:prstGeom prst="rect">
            <a:avLst/>
          </a:prstGeom>
          <a:noFill/>
        </p:spPr>
        <p:txBody>
          <a:bodyPr wrap="square">
            <a:spAutoFit/>
          </a:bodyPr>
          <a:lstStyle>
            <a:lvl1pPr marL="0" indent="0" algn="jus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Tree>
    <p:extLst>
      <p:ext uri="{BB962C8B-B14F-4D97-AF65-F5344CB8AC3E}">
        <p14:creationId xmlns:p14="http://schemas.microsoft.com/office/powerpoint/2010/main" val="3124441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
        <p:nvSpPr>
          <p:cNvPr id="2" name="Content Placeholder 2">
            <a:extLst>
              <a:ext uri="{FF2B5EF4-FFF2-40B4-BE49-F238E27FC236}">
                <a16:creationId xmlns:a16="http://schemas.microsoft.com/office/drawing/2014/main" id="{8C29B225-FF02-A6F6-F2FB-C2C0E5E1090A}"/>
              </a:ext>
            </a:extLst>
          </p:cNvPr>
          <p:cNvSpPr>
            <a:spLocks noGrp="1"/>
          </p:cNvSpPr>
          <p:nvPr>
            <p:ph idx="1"/>
          </p:nvPr>
        </p:nvSpPr>
        <p:spPr>
          <a:xfrm>
            <a:off x="244185" y="935181"/>
            <a:ext cx="4327816" cy="5268191"/>
          </a:xfrm>
          <a:prstGeom prst="rect">
            <a:avLst/>
          </a:prstGeom>
          <a:solidFill>
            <a:schemeClr val="accent1"/>
          </a:solidFill>
          <a:ln w="76200" cap="rnd">
            <a:solidFill>
              <a:schemeClr val="accent1"/>
            </a:solidFill>
            <a:round/>
          </a:ln>
        </p:spPr>
        <p:txBody>
          <a:bodyPr>
            <a:normAutofit/>
          </a:bodyPr>
          <a:lstStyle>
            <a:lvl1pPr marL="0" indent="0" algn="just">
              <a:lnSpc>
                <a:spcPct val="100000"/>
              </a:lnSpc>
              <a:spcBef>
                <a:spcPts val="0"/>
              </a:spcBef>
              <a:spcAft>
                <a:spcPts val="300"/>
              </a:spcAf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3" name="Content Placeholder 2">
            <a:extLst>
              <a:ext uri="{FF2B5EF4-FFF2-40B4-BE49-F238E27FC236}">
                <a16:creationId xmlns:a16="http://schemas.microsoft.com/office/drawing/2014/main" id="{1DF62048-5AAA-558F-C807-6ED67CAC95DD}"/>
              </a:ext>
            </a:extLst>
          </p:cNvPr>
          <p:cNvSpPr>
            <a:spLocks noGrp="1"/>
          </p:cNvSpPr>
          <p:nvPr>
            <p:ph idx="15"/>
          </p:nvPr>
        </p:nvSpPr>
        <p:spPr>
          <a:xfrm>
            <a:off x="4757012" y="2700145"/>
            <a:ext cx="3981743" cy="230832"/>
          </a:xfrm>
          <a:prstGeom prst="rect">
            <a:avLst/>
          </a:prstGeom>
          <a:noFill/>
        </p:spPr>
        <p:txBody>
          <a:bodyPr wrap="square">
            <a:spAutoFit/>
          </a:bodyPr>
          <a:lstStyle>
            <a:lvl1pPr marL="0" indent="0" algn="jus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4" name="Content Placeholder 2">
            <a:extLst>
              <a:ext uri="{FF2B5EF4-FFF2-40B4-BE49-F238E27FC236}">
                <a16:creationId xmlns:a16="http://schemas.microsoft.com/office/drawing/2014/main" id="{240D75E8-5BBB-AA6F-B3C6-C2BF0B6A3BFE}"/>
              </a:ext>
            </a:extLst>
          </p:cNvPr>
          <p:cNvSpPr>
            <a:spLocks noGrp="1"/>
          </p:cNvSpPr>
          <p:nvPr>
            <p:ph idx="16"/>
          </p:nvPr>
        </p:nvSpPr>
        <p:spPr>
          <a:xfrm>
            <a:off x="4757012" y="1184928"/>
            <a:ext cx="3981743" cy="230832"/>
          </a:xfrm>
          <a:prstGeom prst="rect">
            <a:avLst/>
          </a:prstGeom>
          <a:noFill/>
        </p:spPr>
        <p:txBody>
          <a:bodyPr wrap="square">
            <a:spAutoFit/>
          </a:bodyPr>
          <a:lstStyle>
            <a:lvl1pPr marL="0" indent="0" algn="jus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Tree>
    <p:extLst>
      <p:ext uri="{BB962C8B-B14F-4D97-AF65-F5344CB8AC3E}">
        <p14:creationId xmlns:p14="http://schemas.microsoft.com/office/powerpoint/2010/main" val="4182632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
        <p:nvSpPr>
          <p:cNvPr id="2" name="Content Placeholder 2">
            <a:extLst>
              <a:ext uri="{FF2B5EF4-FFF2-40B4-BE49-F238E27FC236}">
                <a16:creationId xmlns:a16="http://schemas.microsoft.com/office/drawing/2014/main" id="{8C29B225-FF02-A6F6-F2FB-C2C0E5E1090A}"/>
              </a:ext>
            </a:extLst>
          </p:cNvPr>
          <p:cNvSpPr>
            <a:spLocks noGrp="1"/>
          </p:cNvSpPr>
          <p:nvPr>
            <p:ph idx="1"/>
          </p:nvPr>
        </p:nvSpPr>
        <p:spPr>
          <a:xfrm>
            <a:off x="4561610" y="966354"/>
            <a:ext cx="4327816" cy="5268191"/>
          </a:xfrm>
          <a:prstGeom prst="rect">
            <a:avLst/>
          </a:prstGeom>
          <a:solidFill>
            <a:schemeClr val="accent1"/>
          </a:solidFill>
          <a:ln w="76200" cap="rnd">
            <a:solidFill>
              <a:schemeClr val="accent1"/>
            </a:solidFill>
            <a:round/>
          </a:ln>
        </p:spPr>
        <p:txBody>
          <a:bodyPr>
            <a:normAutofit/>
          </a:bodyPr>
          <a:lstStyle>
            <a:lvl1pPr marL="0" indent="0" algn="just">
              <a:lnSpc>
                <a:spcPct val="100000"/>
              </a:lnSpc>
              <a:spcBef>
                <a:spcPts val="0"/>
              </a:spcBef>
              <a:spcAft>
                <a:spcPts val="300"/>
              </a:spcAf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3" name="Content Placeholder 2">
            <a:extLst>
              <a:ext uri="{FF2B5EF4-FFF2-40B4-BE49-F238E27FC236}">
                <a16:creationId xmlns:a16="http://schemas.microsoft.com/office/drawing/2014/main" id="{8C0C5BFC-DA14-FDBA-E5E1-C462102DDB83}"/>
              </a:ext>
            </a:extLst>
          </p:cNvPr>
          <p:cNvSpPr>
            <a:spLocks noGrp="1"/>
          </p:cNvSpPr>
          <p:nvPr>
            <p:ph idx="15"/>
          </p:nvPr>
        </p:nvSpPr>
        <p:spPr>
          <a:xfrm>
            <a:off x="244184" y="2668973"/>
            <a:ext cx="3981743" cy="230832"/>
          </a:xfrm>
          <a:prstGeom prst="rect">
            <a:avLst/>
          </a:prstGeom>
          <a:noFill/>
        </p:spPr>
        <p:txBody>
          <a:bodyPr wrap="square">
            <a:spAutoFit/>
          </a:bodyPr>
          <a:lstStyle>
            <a:lvl1pPr marL="0" indent="0" algn="jus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4" name="Content Placeholder 2">
            <a:extLst>
              <a:ext uri="{FF2B5EF4-FFF2-40B4-BE49-F238E27FC236}">
                <a16:creationId xmlns:a16="http://schemas.microsoft.com/office/drawing/2014/main" id="{848E317B-0FE8-E282-455F-C097EE5E3D96}"/>
              </a:ext>
            </a:extLst>
          </p:cNvPr>
          <p:cNvSpPr>
            <a:spLocks noGrp="1"/>
          </p:cNvSpPr>
          <p:nvPr>
            <p:ph idx="16"/>
          </p:nvPr>
        </p:nvSpPr>
        <p:spPr>
          <a:xfrm>
            <a:off x="244184" y="1153756"/>
            <a:ext cx="3981743" cy="230832"/>
          </a:xfrm>
          <a:prstGeom prst="rect">
            <a:avLst/>
          </a:prstGeom>
          <a:noFill/>
        </p:spPr>
        <p:txBody>
          <a:bodyPr wrap="square">
            <a:spAutoFit/>
          </a:bodyPr>
          <a:lstStyle>
            <a:lvl1pPr marL="0" indent="0" algn="jus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Tree>
    <p:extLst>
      <p:ext uri="{BB962C8B-B14F-4D97-AF65-F5344CB8AC3E}">
        <p14:creationId xmlns:p14="http://schemas.microsoft.com/office/powerpoint/2010/main" val="1134289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
        <p:nvSpPr>
          <p:cNvPr id="3" name="Título 8">
            <a:extLst>
              <a:ext uri="{FF2B5EF4-FFF2-40B4-BE49-F238E27FC236}">
                <a16:creationId xmlns:a16="http://schemas.microsoft.com/office/drawing/2014/main" id="{65EE8F39-846B-36C7-BFC8-EDAA5F2905A6}"/>
              </a:ext>
            </a:extLst>
          </p:cNvPr>
          <p:cNvSpPr>
            <a:spLocks noGrp="1"/>
          </p:cNvSpPr>
          <p:nvPr>
            <p:ph type="title"/>
          </p:nvPr>
        </p:nvSpPr>
        <p:spPr>
          <a:xfrm>
            <a:off x="1584613" y="392199"/>
            <a:ext cx="6655378" cy="306781"/>
          </a:xfrm>
          <a:prstGeom prst="rect">
            <a:avLst/>
          </a:prstGeom>
        </p:spPr>
        <p:txBody>
          <a:bodyPr/>
          <a:lstStyle>
            <a:lvl1pPr algn="ctr">
              <a:defRPr sz="1900" b="1" spc="100" baseline="0">
                <a:solidFill>
                  <a:schemeClr val="accent1"/>
                </a:solidFill>
                <a:latin typeface="+mn-lt"/>
              </a:defRPr>
            </a:lvl1pPr>
          </a:lstStyle>
          <a:p>
            <a:r>
              <a:rPr lang="es-ES" dirty="0"/>
              <a:t>Haga clic para modificar el estilo de título del patrón</a:t>
            </a:r>
            <a:endParaRPr lang="es-CL" dirty="0"/>
          </a:p>
        </p:txBody>
      </p:sp>
    </p:spTree>
    <p:extLst>
      <p:ext uri="{BB962C8B-B14F-4D97-AF65-F5344CB8AC3E}">
        <p14:creationId xmlns:p14="http://schemas.microsoft.com/office/powerpoint/2010/main" val="758750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
        <p:nvSpPr>
          <p:cNvPr id="2" name="Content Placeholder 2">
            <a:extLst>
              <a:ext uri="{FF2B5EF4-FFF2-40B4-BE49-F238E27FC236}">
                <a16:creationId xmlns:a16="http://schemas.microsoft.com/office/drawing/2014/main" id="{8C29B225-FF02-A6F6-F2FB-C2C0E5E1090A}"/>
              </a:ext>
            </a:extLst>
          </p:cNvPr>
          <p:cNvSpPr>
            <a:spLocks noGrp="1"/>
          </p:cNvSpPr>
          <p:nvPr>
            <p:ph idx="1"/>
          </p:nvPr>
        </p:nvSpPr>
        <p:spPr>
          <a:xfrm>
            <a:off x="244184" y="1065317"/>
            <a:ext cx="8645241" cy="1714500"/>
          </a:xfrm>
          <a:prstGeom prst="rect">
            <a:avLst/>
          </a:prstGeom>
          <a:solidFill>
            <a:schemeClr val="accent1"/>
          </a:solidFill>
          <a:ln w="76200" cap="rnd">
            <a:solidFill>
              <a:schemeClr val="accent1"/>
            </a:solidFill>
            <a:round/>
          </a:ln>
        </p:spPr>
        <p:txBody>
          <a:bodyPr>
            <a:normAutofit/>
          </a:bodyPr>
          <a:lstStyle>
            <a:lvl1pPr marL="0" indent="0" algn="just">
              <a:lnSpc>
                <a:spcPct val="100000"/>
              </a:lnSpc>
              <a:spcBef>
                <a:spcPts val="0"/>
              </a:spcBef>
              <a:spcAft>
                <a:spcPts val="300"/>
              </a:spcAf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4" name="Content Placeholder 2">
            <a:extLst>
              <a:ext uri="{FF2B5EF4-FFF2-40B4-BE49-F238E27FC236}">
                <a16:creationId xmlns:a16="http://schemas.microsoft.com/office/drawing/2014/main" id="{A8119F42-7844-6A9C-DE53-0A9ACDD79BA9}"/>
              </a:ext>
            </a:extLst>
          </p:cNvPr>
          <p:cNvSpPr>
            <a:spLocks noGrp="1"/>
          </p:cNvSpPr>
          <p:nvPr>
            <p:ph idx="15"/>
          </p:nvPr>
        </p:nvSpPr>
        <p:spPr>
          <a:xfrm>
            <a:off x="244184" y="4835726"/>
            <a:ext cx="478646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7" name="Content Placeholder 2">
            <a:extLst>
              <a:ext uri="{FF2B5EF4-FFF2-40B4-BE49-F238E27FC236}">
                <a16:creationId xmlns:a16="http://schemas.microsoft.com/office/drawing/2014/main" id="{B019E47E-5C56-E445-3E99-D5D65FA5C508}"/>
              </a:ext>
            </a:extLst>
          </p:cNvPr>
          <p:cNvSpPr>
            <a:spLocks noGrp="1"/>
          </p:cNvSpPr>
          <p:nvPr>
            <p:ph idx="16"/>
          </p:nvPr>
        </p:nvSpPr>
        <p:spPr>
          <a:xfrm>
            <a:off x="244184" y="3320509"/>
            <a:ext cx="478646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3" name="Título 8">
            <a:extLst>
              <a:ext uri="{FF2B5EF4-FFF2-40B4-BE49-F238E27FC236}">
                <a16:creationId xmlns:a16="http://schemas.microsoft.com/office/drawing/2014/main" id="{457214A6-862C-B615-AC0E-4594F0CD96E2}"/>
              </a:ext>
            </a:extLst>
          </p:cNvPr>
          <p:cNvSpPr>
            <a:spLocks noGrp="1"/>
          </p:cNvSpPr>
          <p:nvPr>
            <p:ph type="title"/>
          </p:nvPr>
        </p:nvSpPr>
        <p:spPr>
          <a:xfrm>
            <a:off x="1584613" y="392199"/>
            <a:ext cx="6655378" cy="306781"/>
          </a:xfrm>
          <a:prstGeom prst="rect">
            <a:avLst/>
          </a:prstGeom>
        </p:spPr>
        <p:txBody>
          <a:bodyPr/>
          <a:lstStyle>
            <a:lvl1pPr algn="ctr">
              <a:defRPr sz="1900" b="1" spc="100" baseline="0">
                <a:solidFill>
                  <a:schemeClr val="accent1"/>
                </a:solidFill>
                <a:latin typeface="+mn-lt"/>
              </a:defRPr>
            </a:lvl1pPr>
          </a:lstStyle>
          <a:p>
            <a:r>
              <a:rPr lang="es-ES" dirty="0"/>
              <a:t>Haga clic para modificar el estilo de título del patrón</a:t>
            </a:r>
            <a:endParaRPr lang="es-CL" dirty="0"/>
          </a:p>
        </p:txBody>
      </p:sp>
    </p:spTree>
    <p:extLst>
      <p:ext uri="{BB962C8B-B14F-4D97-AF65-F5344CB8AC3E}">
        <p14:creationId xmlns:p14="http://schemas.microsoft.com/office/powerpoint/2010/main" val="147820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
        <p:nvSpPr>
          <p:cNvPr id="2" name="Content Placeholder 2">
            <a:extLst>
              <a:ext uri="{FF2B5EF4-FFF2-40B4-BE49-F238E27FC236}">
                <a16:creationId xmlns:a16="http://schemas.microsoft.com/office/drawing/2014/main" id="{8C29B225-FF02-A6F6-F2FB-C2C0E5E1090A}"/>
              </a:ext>
            </a:extLst>
          </p:cNvPr>
          <p:cNvSpPr>
            <a:spLocks noGrp="1"/>
          </p:cNvSpPr>
          <p:nvPr>
            <p:ph idx="1"/>
          </p:nvPr>
        </p:nvSpPr>
        <p:spPr>
          <a:xfrm>
            <a:off x="244184" y="1065317"/>
            <a:ext cx="8645241" cy="1714500"/>
          </a:xfrm>
          <a:prstGeom prst="rect">
            <a:avLst/>
          </a:prstGeom>
          <a:solidFill>
            <a:schemeClr val="accent1"/>
          </a:solidFill>
          <a:ln w="76200" cap="rnd">
            <a:solidFill>
              <a:schemeClr val="accent1"/>
            </a:solidFill>
            <a:round/>
          </a:ln>
        </p:spPr>
        <p:txBody>
          <a:bodyPr>
            <a:normAutofit/>
          </a:bodyPr>
          <a:lstStyle>
            <a:lvl1pPr marL="0" indent="0" algn="just">
              <a:lnSpc>
                <a:spcPct val="100000"/>
              </a:lnSpc>
              <a:spcBef>
                <a:spcPts val="0"/>
              </a:spcBef>
              <a:spcAft>
                <a:spcPts val="300"/>
              </a:spcAf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4" name="Content Placeholder 2">
            <a:extLst>
              <a:ext uri="{FF2B5EF4-FFF2-40B4-BE49-F238E27FC236}">
                <a16:creationId xmlns:a16="http://schemas.microsoft.com/office/drawing/2014/main" id="{A8119F42-7844-6A9C-DE53-0A9ACDD79BA9}"/>
              </a:ext>
            </a:extLst>
          </p:cNvPr>
          <p:cNvSpPr>
            <a:spLocks noGrp="1"/>
          </p:cNvSpPr>
          <p:nvPr>
            <p:ph idx="15"/>
          </p:nvPr>
        </p:nvSpPr>
        <p:spPr>
          <a:xfrm>
            <a:off x="244184" y="4835726"/>
            <a:ext cx="478646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7" name="Content Placeholder 2">
            <a:extLst>
              <a:ext uri="{FF2B5EF4-FFF2-40B4-BE49-F238E27FC236}">
                <a16:creationId xmlns:a16="http://schemas.microsoft.com/office/drawing/2014/main" id="{B019E47E-5C56-E445-3E99-D5D65FA5C508}"/>
              </a:ext>
            </a:extLst>
          </p:cNvPr>
          <p:cNvSpPr>
            <a:spLocks noGrp="1"/>
          </p:cNvSpPr>
          <p:nvPr>
            <p:ph idx="16"/>
          </p:nvPr>
        </p:nvSpPr>
        <p:spPr>
          <a:xfrm>
            <a:off x="244184" y="3320509"/>
            <a:ext cx="478646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9" name="Título 8">
            <a:extLst>
              <a:ext uri="{FF2B5EF4-FFF2-40B4-BE49-F238E27FC236}">
                <a16:creationId xmlns:a16="http://schemas.microsoft.com/office/drawing/2014/main" id="{54CD4DF0-30F3-056F-7CEA-919501E77A22}"/>
              </a:ext>
            </a:extLst>
          </p:cNvPr>
          <p:cNvSpPr>
            <a:spLocks noGrp="1"/>
          </p:cNvSpPr>
          <p:nvPr>
            <p:ph type="title"/>
          </p:nvPr>
        </p:nvSpPr>
        <p:spPr>
          <a:xfrm>
            <a:off x="1584613" y="392199"/>
            <a:ext cx="6655378" cy="306781"/>
          </a:xfrm>
          <a:prstGeom prst="rect">
            <a:avLst/>
          </a:prstGeom>
        </p:spPr>
        <p:txBody>
          <a:bodyPr/>
          <a:lstStyle>
            <a:lvl1pPr algn="ctr">
              <a:defRPr sz="1900" b="1" spc="100" baseline="0">
                <a:solidFill>
                  <a:schemeClr val="accent1"/>
                </a:solidFill>
                <a:latin typeface="+mn-lt"/>
              </a:defRPr>
            </a:lvl1pPr>
          </a:lstStyle>
          <a:p>
            <a:r>
              <a:rPr lang="es-ES" dirty="0"/>
              <a:t>Haga clic para modificar el estilo de título del patrón</a:t>
            </a:r>
            <a:endParaRPr lang="es-CL" dirty="0"/>
          </a:p>
        </p:txBody>
      </p:sp>
    </p:spTree>
    <p:extLst>
      <p:ext uri="{BB962C8B-B14F-4D97-AF65-F5344CB8AC3E}">
        <p14:creationId xmlns:p14="http://schemas.microsoft.com/office/powerpoint/2010/main" val="2994721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
        <p:nvSpPr>
          <p:cNvPr id="2" name="Content Placeholder 2">
            <a:extLst>
              <a:ext uri="{FF2B5EF4-FFF2-40B4-BE49-F238E27FC236}">
                <a16:creationId xmlns:a16="http://schemas.microsoft.com/office/drawing/2014/main" id="{8C29B225-FF02-A6F6-F2FB-C2C0E5E1090A}"/>
              </a:ext>
            </a:extLst>
          </p:cNvPr>
          <p:cNvSpPr>
            <a:spLocks noGrp="1"/>
          </p:cNvSpPr>
          <p:nvPr>
            <p:ph idx="1"/>
          </p:nvPr>
        </p:nvSpPr>
        <p:spPr>
          <a:xfrm>
            <a:off x="244184" y="4177145"/>
            <a:ext cx="8645241" cy="2078182"/>
          </a:xfrm>
          <a:prstGeom prst="rect">
            <a:avLst/>
          </a:prstGeom>
          <a:solidFill>
            <a:schemeClr val="accent1"/>
          </a:solidFill>
          <a:ln w="76200" cap="rnd">
            <a:solidFill>
              <a:schemeClr val="accent1"/>
            </a:solidFill>
            <a:round/>
          </a:ln>
        </p:spPr>
        <p:txBody>
          <a:bodyPr>
            <a:normAutofit/>
          </a:bodyPr>
          <a:lstStyle>
            <a:lvl1pPr marL="0" indent="0" algn="just">
              <a:lnSpc>
                <a:spcPct val="100000"/>
              </a:lnSpc>
              <a:spcBef>
                <a:spcPts val="0"/>
              </a:spcBef>
              <a:spcAft>
                <a:spcPts val="300"/>
              </a:spcAf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3" name="Content Placeholder 2">
            <a:extLst>
              <a:ext uri="{FF2B5EF4-FFF2-40B4-BE49-F238E27FC236}">
                <a16:creationId xmlns:a16="http://schemas.microsoft.com/office/drawing/2014/main" id="{66ACEAD6-86A8-53D7-9747-606F487A0587}"/>
              </a:ext>
            </a:extLst>
          </p:cNvPr>
          <p:cNvSpPr>
            <a:spLocks noGrp="1"/>
          </p:cNvSpPr>
          <p:nvPr>
            <p:ph idx="15"/>
          </p:nvPr>
        </p:nvSpPr>
        <p:spPr>
          <a:xfrm>
            <a:off x="244184" y="2680855"/>
            <a:ext cx="478646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4" name="Content Placeholder 2">
            <a:extLst>
              <a:ext uri="{FF2B5EF4-FFF2-40B4-BE49-F238E27FC236}">
                <a16:creationId xmlns:a16="http://schemas.microsoft.com/office/drawing/2014/main" id="{6A31F78D-4CD1-BD6E-55F2-C1F5731E2206}"/>
              </a:ext>
            </a:extLst>
          </p:cNvPr>
          <p:cNvSpPr>
            <a:spLocks noGrp="1"/>
          </p:cNvSpPr>
          <p:nvPr>
            <p:ph idx="16"/>
          </p:nvPr>
        </p:nvSpPr>
        <p:spPr>
          <a:xfrm>
            <a:off x="244184" y="1165638"/>
            <a:ext cx="478646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7" name="Título 8">
            <a:extLst>
              <a:ext uri="{FF2B5EF4-FFF2-40B4-BE49-F238E27FC236}">
                <a16:creationId xmlns:a16="http://schemas.microsoft.com/office/drawing/2014/main" id="{F35AAC51-0450-BC03-9D33-D2FBFFCA53BA}"/>
              </a:ext>
            </a:extLst>
          </p:cNvPr>
          <p:cNvSpPr>
            <a:spLocks noGrp="1"/>
          </p:cNvSpPr>
          <p:nvPr>
            <p:ph type="title"/>
          </p:nvPr>
        </p:nvSpPr>
        <p:spPr>
          <a:xfrm>
            <a:off x="1584613" y="392199"/>
            <a:ext cx="6655378" cy="306781"/>
          </a:xfrm>
          <a:prstGeom prst="rect">
            <a:avLst/>
          </a:prstGeom>
        </p:spPr>
        <p:txBody>
          <a:bodyPr/>
          <a:lstStyle>
            <a:lvl1pPr algn="ctr">
              <a:defRPr sz="1900" b="1" spc="100" baseline="0">
                <a:solidFill>
                  <a:schemeClr val="accent1"/>
                </a:solidFill>
                <a:latin typeface="+mn-lt"/>
              </a:defRPr>
            </a:lvl1pPr>
          </a:lstStyle>
          <a:p>
            <a:r>
              <a:rPr lang="es-ES" dirty="0"/>
              <a:t>Haga clic para modificar el estilo de título del patrón</a:t>
            </a:r>
            <a:endParaRPr lang="es-CL" dirty="0"/>
          </a:p>
        </p:txBody>
      </p:sp>
    </p:spTree>
    <p:extLst>
      <p:ext uri="{BB962C8B-B14F-4D97-AF65-F5344CB8AC3E}">
        <p14:creationId xmlns:p14="http://schemas.microsoft.com/office/powerpoint/2010/main" val="3889586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
        <p:nvSpPr>
          <p:cNvPr id="2" name="Content Placeholder 2">
            <a:extLst>
              <a:ext uri="{FF2B5EF4-FFF2-40B4-BE49-F238E27FC236}">
                <a16:creationId xmlns:a16="http://schemas.microsoft.com/office/drawing/2014/main" id="{8C29B225-FF02-A6F6-F2FB-C2C0E5E1090A}"/>
              </a:ext>
            </a:extLst>
          </p:cNvPr>
          <p:cNvSpPr>
            <a:spLocks noGrp="1"/>
          </p:cNvSpPr>
          <p:nvPr>
            <p:ph idx="1"/>
          </p:nvPr>
        </p:nvSpPr>
        <p:spPr>
          <a:xfrm>
            <a:off x="244185" y="1184928"/>
            <a:ext cx="4327816" cy="5018444"/>
          </a:xfrm>
          <a:prstGeom prst="rect">
            <a:avLst/>
          </a:prstGeom>
          <a:solidFill>
            <a:schemeClr val="accent1"/>
          </a:solidFill>
          <a:ln w="76200" cap="rnd">
            <a:solidFill>
              <a:schemeClr val="accent1"/>
            </a:solidFill>
            <a:round/>
          </a:ln>
        </p:spPr>
        <p:txBody>
          <a:bodyPr>
            <a:normAutofit/>
          </a:bodyPr>
          <a:lstStyle>
            <a:lvl1pPr marL="0" indent="0" algn="just">
              <a:lnSpc>
                <a:spcPct val="100000"/>
              </a:lnSpc>
              <a:spcBef>
                <a:spcPts val="0"/>
              </a:spcBef>
              <a:spcAft>
                <a:spcPts val="300"/>
              </a:spcAf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3" name="Content Placeholder 2">
            <a:extLst>
              <a:ext uri="{FF2B5EF4-FFF2-40B4-BE49-F238E27FC236}">
                <a16:creationId xmlns:a16="http://schemas.microsoft.com/office/drawing/2014/main" id="{B42EC1EB-CD50-0533-8821-D58451E9EC5C}"/>
              </a:ext>
            </a:extLst>
          </p:cNvPr>
          <p:cNvSpPr>
            <a:spLocks noGrp="1"/>
          </p:cNvSpPr>
          <p:nvPr>
            <p:ph idx="15"/>
          </p:nvPr>
        </p:nvSpPr>
        <p:spPr>
          <a:xfrm>
            <a:off x="4757012" y="2700145"/>
            <a:ext cx="398174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4" name="Content Placeholder 2">
            <a:extLst>
              <a:ext uri="{FF2B5EF4-FFF2-40B4-BE49-F238E27FC236}">
                <a16:creationId xmlns:a16="http://schemas.microsoft.com/office/drawing/2014/main" id="{907F83DD-7ED4-8221-FA77-E150CE2E6C49}"/>
              </a:ext>
            </a:extLst>
          </p:cNvPr>
          <p:cNvSpPr>
            <a:spLocks noGrp="1"/>
          </p:cNvSpPr>
          <p:nvPr>
            <p:ph idx="16"/>
          </p:nvPr>
        </p:nvSpPr>
        <p:spPr>
          <a:xfrm>
            <a:off x="4757012" y="1184928"/>
            <a:ext cx="398174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7" name="Título 8">
            <a:extLst>
              <a:ext uri="{FF2B5EF4-FFF2-40B4-BE49-F238E27FC236}">
                <a16:creationId xmlns:a16="http://schemas.microsoft.com/office/drawing/2014/main" id="{0ABCEF35-F797-7736-1DC8-FAF377676634}"/>
              </a:ext>
            </a:extLst>
          </p:cNvPr>
          <p:cNvSpPr>
            <a:spLocks noGrp="1"/>
          </p:cNvSpPr>
          <p:nvPr>
            <p:ph type="title"/>
          </p:nvPr>
        </p:nvSpPr>
        <p:spPr>
          <a:xfrm>
            <a:off x="1584613" y="392199"/>
            <a:ext cx="6655378" cy="306781"/>
          </a:xfrm>
          <a:prstGeom prst="rect">
            <a:avLst/>
          </a:prstGeom>
        </p:spPr>
        <p:txBody>
          <a:bodyPr/>
          <a:lstStyle>
            <a:lvl1pPr algn="ctr">
              <a:defRPr sz="1900" b="1" spc="100" baseline="0">
                <a:solidFill>
                  <a:schemeClr val="accent1"/>
                </a:solidFill>
                <a:latin typeface="+mn-lt"/>
              </a:defRPr>
            </a:lvl1pPr>
          </a:lstStyle>
          <a:p>
            <a:r>
              <a:rPr lang="es-ES" dirty="0"/>
              <a:t>Haga clic para modificar el estilo de título del patrón</a:t>
            </a:r>
            <a:endParaRPr lang="es-CL" dirty="0"/>
          </a:p>
        </p:txBody>
      </p:sp>
    </p:spTree>
    <p:extLst>
      <p:ext uri="{BB962C8B-B14F-4D97-AF65-F5344CB8AC3E}">
        <p14:creationId xmlns:p14="http://schemas.microsoft.com/office/powerpoint/2010/main" val="9768174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
        <p:nvSpPr>
          <p:cNvPr id="2" name="Content Placeholder 2">
            <a:extLst>
              <a:ext uri="{FF2B5EF4-FFF2-40B4-BE49-F238E27FC236}">
                <a16:creationId xmlns:a16="http://schemas.microsoft.com/office/drawing/2014/main" id="{8C29B225-FF02-A6F6-F2FB-C2C0E5E1090A}"/>
              </a:ext>
            </a:extLst>
          </p:cNvPr>
          <p:cNvSpPr>
            <a:spLocks noGrp="1"/>
          </p:cNvSpPr>
          <p:nvPr>
            <p:ph idx="1"/>
          </p:nvPr>
        </p:nvSpPr>
        <p:spPr>
          <a:xfrm>
            <a:off x="4561610" y="1174537"/>
            <a:ext cx="4327816" cy="5060008"/>
          </a:xfrm>
          <a:prstGeom prst="rect">
            <a:avLst/>
          </a:prstGeom>
          <a:solidFill>
            <a:schemeClr val="accent1"/>
          </a:solidFill>
          <a:ln w="76200" cap="rnd">
            <a:solidFill>
              <a:schemeClr val="accent1"/>
            </a:solidFill>
            <a:round/>
          </a:ln>
        </p:spPr>
        <p:txBody>
          <a:bodyPr>
            <a:normAutofit/>
          </a:bodyPr>
          <a:lstStyle>
            <a:lvl1pPr marL="0" indent="0" algn="just">
              <a:lnSpc>
                <a:spcPct val="100000"/>
              </a:lnSpc>
              <a:spcBef>
                <a:spcPts val="0"/>
              </a:spcBef>
              <a:spcAft>
                <a:spcPts val="300"/>
              </a:spcAf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3" name="Content Placeholder 2">
            <a:extLst>
              <a:ext uri="{FF2B5EF4-FFF2-40B4-BE49-F238E27FC236}">
                <a16:creationId xmlns:a16="http://schemas.microsoft.com/office/drawing/2014/main" id="{CC3727D4-85FA-F2F5-84F4-D467CE6FB18B}"/>
              </a:ext>
            </a:extLst>
          </p:cNvPr>
          <p:cNvSpPr>
            <a:spLocks noGrp="1"/>
          </p:cNvSpPr>
          <p:nvPr>
            <p:ph idx="15"/>
          </p:nvPr>
        </p:nvSpPr>
        <p:spPr>
          <a:xfrm>
            <a:off x="244184" y="2689754"/>
            <a:ext cx="398174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4" name="Content Placeholder 2">
            <a:extLst>
              <a:ext uri="{FF2B5EF4-FFF2-40B4-BE49-F238E27FC236}">
                <a16:creationId xmlns:a16="http://schemas.microsoft.com/office/drawing/2014/main" id="{33DAD7DD-E59E-37F6-0875-33E0E97D85E6}"/>
              </a:ext>
            </a:extLst>
          </p:cNvPr>
          <p:cNvSpPr>
            <a:spLocks noGrp="1"/>
          </p:cNvSpPr>
          <p:nvPr>
            <p:ph idx="16"/>
          </p:nvPr>
        </p:nvSpPr>
        <p:spPr>
          <a:xfrm>
            <a:off x="244184" y="1174537"/>
            <a:ext cx="398174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7" name="Título 8">
            <a:extLst>
              <a:ext uri="{FF2B5EF4-FFF2-40B4-BE49-F238E27FC236}">
                <a16:creationId xmlns:a16="http://schemas.microsoft.com/office/drawing/2014/main" id="{65E82228-C2DF-E6DF-7676-863163E9E298}"/>
              </a:ext>
            </a:extLst>
          </p:cNvPr>
          <p:cNvSpPr>
            <a:spLocks noGrp="1"/>
          </p:cNvSpPr>
          <p:nvPr>
            <p:ph type="title"/>
          </p:nvPr>
        </p:nvSpPr>
        <p:spPr>
          <a:xfrm>
            <a:off x="1584613" y="392199"/>
            <a:ext cx="6655378" cy="306781"/>
          </a:xfrm>
          <a:prstGeom prst="rect">
            <a:avLst/>
          </a:prstGeom>
        </p:spPr>
        <p:txBody>
          <a:bodyPr/>
          <a:lstStyle>
            <a:lvl1pPr algn="ctr">
              <a:defRPr sz="1900" b="1" spc="100" baseline="0">
                <a:solidFill>
                  <a:schemeClr val="accent1"/>
                </a:solidFill>
                <a:latin typeface="+mn-lt"/>
              </a:defRPr>
            </a:lvl1pPr>
          </a:lstStyle>
          <a:p>
            <a:r>
              <a:rPr lang="es-ES" dirty="0"/>
              <a:t>Haga clic para modificar el estilo de título del patrón</a:t>
            </a:r>
            <a:endParaRPr lang="es-CL" dirty="0"/>
          </a:p>
        </p:txBody>
      </p:sp>
    </p:spTree>
    <p:extLst>
      <p:ext uri="{BB962C8B-B14F-4D97-AF65-F5344CB8AC3E}">
        <p14:creationId xmlns:p14="http://schemas.microsoft.com/office/powerpoint/2010/main" val="1753013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861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4614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
        <p:nvSpPr>
          <p:cNvPr id="2" name="Content Placeholder 2">
            <a:extLst>
              <a:ext uri="{FF2B5EF4-FFF2-40B4-BE49-F238E27FC236}">
                <a16:creationId xmlns:a16="http://schemas.microsoft.com/office/drawing/2014/main" id="{8C29B225-FF02-A6F6-F2FB-C2C0E5E1090A}"/>
              </a:ext>
            </a:extLst>
          </p:cNvPr>
          <p:cNvSpPr>
            <a:spLocks noGrp="1"/>
          </p:cNvSpPr>
          <p:nvPr>
            <p:ph idx="1"/>
          </p:nvPr>
        </p:nvSpPr>
        <p:spPr>
          <a:xfrm>
            <a:off x="244184" y="4177145"/>
            <a:ext cx="8645241" cy="2078182"/>
          </a:xfrm>
          <a:prstGeom prst="rect">
            <a:avLst/>
          </a:prstGeom>
          <a:solidFill>
            <a:schemeClr val="accent1"/>
          </a:solidFill>
          <a:ln w="76200" cap="rnd">
            <a:solidFill>
              <a:schemeClr val="accent1"/>
            </a:solidFill>
            <a:round/>
          </a:ln>
        </p:spPr>
        <p:txBody>
          <a:bodyPr>
            <a:normAutofit/>
          </a:bodyPr>
          <a:lstStyle>
            <a:lvl1pPr marL="0" indent="0" algn="just">
              <a:lnSpc>
                <a:spcPct val="100000"/>
              </a:lnSpc>
              <a:spcBef>
                <a:spcPts val="0"/>
              </a:spcBef>
              <a:spcAft>
                <a:spcPts val="300"/>
              </a:spcAf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3" name="Content Placeholder 2">
            <a:extLst>
              <a:ext uri="{FF2B5EF4-FFF2-40B4-BE49-F238E27FC236}">
                <a16:creationId xmlns:a16="http://schemas.microsoft.com/office/drawing/2014/main" id="{66ACEAD6-86A8-53D7-9747-606F487A0587}"/>
              </a:ext>
            </a:extLst>
          </p:cNvPr>
          <p:cNvSpPr>
            <a:spLocks noGrp="1"/>
          </p:cNvSpPr>
          <p:nvPr>
            <p:ph idx="15"/>
          </p:nvPr>
        </p:nvSpPr>
        <p:spPr>
          <a:xfrm>
            <a:off x="244184" y="2680855"/>
            <a:ext cx="478646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4" name="Content Placeholder 2">
            <a:extLst>
              <a:ext uri="{FF2B5EF4-FFF2-40B4-BE49-F238E27FC236}">
                <a16:creationId xmlns:a16="http://schemas.microsoft.com/office/drawing/2014/main" id="{6A31F78D-4CD1-BD6E-55F2-C1F5731E2206}"/>
              </a:ext>
            </a:extLst>
          </p:cNvPr>
          <p:cNvSpPr>
            <a:spLocks noGrp="1"/>
          </p:cNvSpPr>
          <p:nvPr>
            <p:ph idx="16"/>
          </p:nvPr>
        </p:nvSpPr>
        <p:spPr>
          <a:xfrm>
            <a:off x="244184" y="1165638"/>
            <a:ext cx="478646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7" name="Título 8">
            <a:extLst>
              <a:ext uri="{FF2B5EF4-FFF2-40B4-BE49-F238E27FC236}">
                <a16:creationId xmlns:a16="http://schemas.microsoft.com/office/drawing/2014/main" id="{D4E5D534-731A-91D5-8BE4-8FB62990D22F}"/>
              </a:ext>
            </a:extLst>
          </p:cNvPr>
          <p:cNvSpPr>
            <a:spLocks noGrp="1"/>
          </p:cNvSpPr>
          <p:nvPr>
            <p:ph type="title"/>
          </p:nvPr>
        </p:nvSpPr>
        <p:spPr>
          <a:xfrm>
            <a:off x="1584613" y="392199"/>
            <a:ext cx="6655378" cy="306781"/>
          </a:xfrm>
          <a:prstGeom prst="rect">
            <a:avLst/>
          </a:prstGeom>
        </p:spPr>
        <p:txBody>
          <a:bodyPr/>
          <a:lstStyle>
            <a:lvl1pPr algn="ctr">
              <a:defRPr sz="1900" b="1" spc="100" baseline="0">
                <a:solidFill>
                  <a:schemeClr val="accent1"/>
                </a:solidFill>
                <a:latin typeface="+mn-lt"/>
              </a:defRPr>
            </a:lvl1pPr>
          </a:lstStyle>
          <a:p>
            <a:r>
              <a:rPr lang="es-ES" dirty="0"/>
              <a:t>Haga clic para modificar el estilo de título del patrón</a:t>
            </a:r>
            <a:endParaRPr lang="es-CL" dirty="0"/>
          </a:p>
        </p:txBody>
      </p:sp>
    </p:spTree>
    <p:extLst>
      <p:ext uri="{BB962C8B-B14F-4D97-AF65-F5344CB8AC3E}">
        <p14:creationId xmlns:p14="http://schemas.microsoft.com/office/powerpoint/2010/main" val="1679884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
        <p:nvSpPr>
          <p:cNvPr id="2" name="Content Placeholder 2">
            <a:extLst>
              <a:ext uri="{FF2B5EF4-FFF2-40B4-BE49-F238E27FC236}">
                <a16:creationId xmlns:a16="http://schemas.microsoft.com/office/drawing/2014/main" id="{8C29B225-FF02-A6F6-F2FB-C2C0E5E1090A}"/>
              </a:ext>
            </a:extLst>
          </p:cNvPr>
          <p:cNvSpPr>
            <a:spLocks noGrp="1"/>
          </p:cNvSpPr>
          <p:nvPr>
            <p:ph idx="1"/>
          </p:nvPr>
        </p:nvSpPr>
        <p:spPr>
          <a:xfrm>
            <a:off x="244185" y="1184928"/>
            <a:ext cx="4327816" cy="5018444"/>
          </a:xfrm>
          <a:prstGeom prst="rect">
            <a:avLst/>
          </a:prstGeom>
          <a:solidFill>
            <a:schemeClr val="accent1"/>
          </a:solidFill>
          <a:ln w="76200" cap="rnd">
            <a:solidFill>
              <a:schemeClr val="accent1"/>
            </a:solidFill>
            <a:round/>
          </a:ln>
        </p:spPr>
        <p:txBody>
          <a:bodyPr>
            <a:normAutofit/>
          </a:bodyPr>
          <a:lstStyle>
            <a:lvl1pPr marL="0" indent="0" algn="just">
              <a:lnSpc>
                <a:spcPct val="100000"/>
              </a:lnSpc>
              <a:spcBef>
                <a:spcPts val="0"/>
              </a:spcBef>
              <a:spcAft>
                <a:spcPts val="300"/>
              </a:spcAf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3" name="Content Placeholder 2">
            <a:extLst>
              <a:ext uri="{FF2B5EF4-FFF2-40B4-BE49-F238E27FC236}">
                <a16:creationId xmlns:a16="http://schemas.microsoft.com/office/drawing/2014/main" id="{B42EC1EB-CD50-0533-8821-D58451E9EC5C}"/>
              </a:ext>
            </a:extLst>
          </p:cNvPr>
          <p:cNvSpPr>
            <a:spLocks noGrp="1"/>
          </p:cNvSpPr>
          <p:nvPr>
            <p:ph idx="15"/>
          </p:nvPr>
        </p:nvSpPr>
        <p:spPr>
          <a:xfrm>
            <a:off x="4757012" y="2700145"/>
            <a:ext cx="398174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4" name="Content Placeholder 2">
            <a:extLst>
              <a:ext uri="{FF2B5EF4-FFF2-40B4-BE49-F238E27FC236}">
                <a16:creationId xmlns:a16="http://schemas.microsoft.com/office/drawing/2014/main" id="{907F83DD-7ED4-8221-FA77-E150CE2E6C49}"/>
              </a:ext>
            </a:extLst>
          </p:cNvPr>
          <p:cNvSpPr>
            <a:spLocks noGrp="1"/>
          </p:cNvSpPr>
          <p:nvPr>
            <p:ph idx="16"/>
          </p:nvPr>
        </p:nvSpPr>
        <p:spPr>
          <a:xfrm>
            <a:off x="4757012" y="1184928"/>
            <a:ext cx="398174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7" name="Título 8">
            <a:extLst>
              <a:ext uri="{FF2B5EF4-FFF2-40B4-BE49-F238E27FC236}">
                <a16:creationId xmlns:a16="http://schemas.microsoft.com/office/drawing/2014/main" id="{F8E70016-B655-04F7-71FE-AD8456CD7329}"/>
              </a:ext>
            </a:extLst>
          </p:cNvPr>
          <p:cNvSpPr>
            <a:spLocks noGrp="1"/>
          </p:cNvSpPr>
          <p:nvPr>
            <p:ph type="title"/>
          </p:nvPr>
        </p:nvSpPr>
        <p:spPr>
          <a:xfrm>
            <a:off x="1584613" y="392199"/>
            <a:ext cx="6655378" cy="306781"/>
          </a:xfrm>
          <a:prstGeom prst="rect">
            <a:avLst/>
          </a:prstGeom>
        </p:spPr>
        <p:txBody>
          <a:bodyPr/>
          <a:lstStyle>
            <a:lvl1pPr algn="ctr">
              <a:defRPr sz="1900" b="1" spc="100" baseline="0">
                <a:solidFill>
                  <a:schemeClr val="accent1"/>
                </a:solidFill>
                <a:latin typeface="+mn-lt"/>
              </a:defRPr>
            </a:lvl1pPr>
          </a:lstStyle>
          <a:p>
            <a:r>
              <a:rPr lang="es-ES" dirty="0"/>
              <a:t>Haga clic para modificar el estilo de título del patrón</a:t>
            </a:r>
            <a:endParaRPr lang="es-CL" dirty="0"/>
          </a:p>
        </p:txBody>
      </p:sp>
    </p:spTree>
    <p:extLst>
      <p:ext uri="{BB962C8B-B14F-4D97-AF65-F5344CB8AC3E}">
        <p14:creationId xmlns:p14="http://schemas.microsoft.com/office/powerpoint/2010/main" val="2476725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
        <p:nvSpPr>
          <p:cNvPr id="2" name="Content Placeholder 2">
            <a:extLst>
              <a:ext uri="{FF2B5EF4-FFF2-40B4-BE49-F238E27FC236}">
                <a16:creationId xmlns:a16="http://schemas.microsoft.com/office/drawing/2014/main" id="{8C29B225-FF02-A6F6-F2FB-C2C0E5E1090A}"/>
              </a:ext>
            </a:extLst>
          </p:cNvPr>
          <p:cNvSpPr>
            <a:spLocks noGrp="1"/>
          </p:cNvSpPr>
          <p:nvPr>
            <p:ph idx="1"/>
          </p:nvPr>
        </p:nvSpPr>
        <p:spPr>
          <a:xfrm>
            <a:off x="4561610" y="1174537"/>
            <a:ext cx="4327816" cy="5060008"/>
          </a:xfrm>
          <a:prstGeom prst="rect">
            <a:avLst/>
          </a:prstGeom>
          <a:solidFill>
            <a:schemeClr val="accent1"/>
          </a:solidFill>
          <a:ln w="76200" cap="rnd">
            <a:solidFill>
              <a:schemeClr val="accent1"/>
            </a:solidFill>
            <a:round/>
          </a:ln>
        </p:spPr>
        <p:txBody>
          <a:bodyPr>
            <a:normAutofit/>
          </a:bodyPr>
          <a:lstStyle>
            <a:lvl1pPr marL="0" indent="0" algn="just">
              <a:lnSpc>
                <a:spcPct val="100000"/>
              </a:lnSpc>
              <a:spcBef>
                <a:spcPts val="0"/>
              </a:spcBef>
              <a:spcAft>
                <a:spcPts val="300"/>
              </a:spcAf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3" name="Content Placeholder 2">
            <a:extLst>
              <a:ext uri="{FF2B5EF4-FFF2-40B4-BE49-F238E27FC236}">
                <a16:creationId xmlns:a16="http://schemas.microsoft.com/office/drawing/2014/main" id="{CC3727D4-85FA-F2F5-84F4-D467CE6FB18B}"/>
              </a:ext>
            </a:extLst>
          </p:cNvPr>
          <p:cNvSpPr>
            <a:spLocks noGrp="1"/>
          </p:cNvSpPr>
          <p:nvPr>
            <p:ph idx="15"/>
          </p:nvPr>
        </p:nvSpPr>
        <p:spPr>
          <a:xfrm>
            <a:off x="244184" y="2689754"/>
            <a:ext cx="398174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4" name="Content Placeholder 2">
            <a:extLst>
              <a:ext uri="{FF2B5EF4-FFF2-40B4-BE49-F238E27FC236}">
                <a16:creationId xmlns:a16="http://schemas.microsoft.com/office/drawing/2014/main" id="{33DAD7DD-E59E-37F6-0875-33E0E97D85E6}"/>
              </a:ext>
            </a:extLst>
          </p:cNvPr>
          <p:cNvSpPr>
            <a:spLocks noGrp="1"/>
          </p:cNvSpPr>
          <p:nvPr>
            <p:ph idx="16"/>
          </p:nvPr>
        </p:nvSpPr>
        <p:spPr>
          <a:xfrm>
            <a:off x="244184" y="1174537"/>
            <a:ext cx="398174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7" name="Título 8">
            <a:extLst>
              <a:ext uri="{FF2B5EF4-FFF2-40B4-BE49-F238E27FC236}">
                <a16:creationId xmlns:a16="http://schemas.microsoft.com/office/drawing/2014/main" id="{D32290F0-0684-35DC-8BF2-F8287CFF6B6D}"/>
              </a:ext>
            </a:extLst>
          </p:cNvPr>
          <p:cNvSpPr>
            <a:spLocks noGrp="1"/>
          </p:cNvSpPr>
          <p:nvPr>
            <p:ph type="title"/>
          </p:nvPr>
        </p:nvSpPr>
        <p:spPr>
          <a:xfrm>
            <a:off x="1584613" y="392199"/>
            <a:ext cx="6655378" cy="306781"/>
          </a:xfrm>
          <a:prstGeom prst="rect">
            <a:avLst/>
          </a:prstGeom>
        </p:spPr>
        <p:txBody>
          <a:bodyPr/>
          <a:lstStyle>
            <a:lvl1pPr algn="ctr">
              <a:defRPr sz="1900" b="1" spc="100" baseline="0">
                <a:solidFill>
                  <a:schemeClr val="accent1"/>
                </a:solidFill>
                <a:latin typeface="+mn-lt"/>
              </a:defRPr>
            </a:lvl1pPr>
          </a:lstStyle>
          <a:p>
            <a:r>
              <a:rPr lang="es-ES" dirty="0"/>
              <a:t>Haga clic para modificar el estilo de título del patrón</a:t>
            </a:r>
            <a:endParaRPr lang="es-CL" dirty="0"/>
          </a:p>
        </p:txBody>
      </p:sp>
    </p:spTree>
    <p:extLst>
      <p:ext uri="{BB962C8B-B14F-4D97-AF65-F5344CB8AC3E}">
        <p14:creationId xmlns:p14="http://schemas.microsoft.com/office/powerpoint/2010/main" val="4036771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
        <p:nvSpPr>
          <p:cNvPr id="2" name="Content Placeholder 2">
            <a:extLst>
              <a:ext uri="{FF2B5EF4-FFF2-40B4-BE49-F238E27FC236}">
                <a16:creationId xmlns:a16="http://schemas.microsoft.com/office/drawing/2014/main" id="{3877575A-D0B2-CC16-EE22-143F282B0A5F}"/>
              </a:ext>
            </a:extLst>
          </p:cNvPr>
          <p:cNvSpPr>
            <a:spLocks noGrp="1"/>
          </p:cNvSpPr>
          <p:nvPr>
            <p:ph idx="16"/>
          </p:nvPr>
        </p:nvSpPr>
        <p:spPr>
          <a:xfrm>
            <a:off x="244184" y="1174537"/>
            <a:ext cx="398174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3" name="Content Placeholder 2">
            <a:extLst>
              <a:ext uri="{FF2B5EF4-FFF2-40B4-BE49-F238E27FC236}">
                <a16:creationId xmlns:a16="http://schemas.microsoft.com/office/drawing/2014/main" id="{C2ABC010-F544-1503-23E4-76E96EAADE87}"/>
              </a:ext>
            </a:extLst>
          </p:cNvPr>
          <p:cNvSpPr>
            <a:spLocks noGrp="1"/>
          </p:cNvSpPr>
          <p:nvPr>
            <p:ph idx="17"/>
          </p:nvPr>
        </p:nvSpPr>
        <p:spPr>
          <a:xfrm>
            <a:off x="244184" y="3198168"/>
            <a:ext cx="398174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4" name="Content Placeholder 2">
            <a:extLst>
              <a:ext uri="{FF2B5EF4-FFF2-40B4-BE49-F238E27FC236}">
                <a16:creationId xmlns:a16="http://schemas.microsoft.com/office/drawing/2014/main" id="{31A4BF48-81E6-217E-AA66-94A239B1AA19}"/>
              </a:ext>
            </a:extLst>
          </p:cNvPr>
          <p:cNvSpPr>
            <a:spLocks noGrp="1"/>
          </p:cNvSpPr>
          <p:nvPr>
            <p:ph idx="18"/>
          </p:nvPr>
        </p:nvSpPr>
        <p:spPr>
          <a:xfrm>
            <a:off x="244184" y="4990967"/>
            <a:ext cx="398174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Tree>
    <p:extLst>
      <p:ext uri="{BB962C8B-B14F-4D97-AF65-F5344CB8AC3E}">
        <p14:creationId xmlns:p14="http://schemas.microsoft.com/office/powerpoint/2010/main" val="318361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
        <p:nvSpPr>
          <p:cNvPr id="2" name="Content Placeholder 2">
            <a:extLst>
              <a:ext uri="{FF2B5EF4-FFF2-40B4-BE49-F238E27FC236}">
                <a16:creationId xmlns:a16="http://schemas.microsoft.com/office/drawing/2014/main" id="{8C29B225-FF02-A6F6-F2FB-C2C0E5E1090A}"/>
              </a:ext>
            </a:extLst>
          </p:cNvPr>
          <p:cNvSpPr>
            <a:spLocks noGrp="1"/>
          </p:cNvSpPr>
          <p:nvPr>
            <p:ph idx="1"/>
          </p:nvPr>
        </p:nvSpPr>
        <p:spPr>
          <a:xfrm>
            <a:off x="244184" y="935182"/>
            <a:ext cx="8645241" cy="1714500"/>
          </a:xfrm>
          <a:prstGeom prst="rect">
            <a:avLst/>
          </a:prstGeom>
          <a:solidFill>
            <a:schemeClr val="accent1"/>
          </a:solidFill>
          <a:ln w="76200" cap="rnd">
            <a:solidFill>
              <a:schemeClr val="accent1"/>
            </a:solidFill>
            <a:round/>
          </a:ln>
        </p:spPr>
        <p:txBody>
          <a:bodyPr>
            <a:normAutofit/>
          </a:bodyPr>
          <a:lstStyle>
            <a:lvl1pPr marL="0" indent="0" algn="just">
              <a:lnSpc>
                <a:spcPct val="100000"/>
              </a:lnSpc>
              <a:spcBef>
                <a:spcPts val="0"/>
              </a:spcBef>
              <a:spcAft>
                <a:spcPts val="300"/>
              </a:spcAf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4" name="Content Placeholder 2">
            <a:extLst>
              <a:ext uri="{FF2B5EF4-FFF2-40B4-BE49-F238E27FC236}">
                <a16:creationId xmlns:a16="http://schemas.microsoft.com/office/drawing/2014/main" id="{A8119F42-7844-6A9C-DE53-0A9ACDD79BA9}"/>
              </a:ext>
            </a:extLst>
          </p:cNvPr>
          <p:cNvSpPr>
            <a:spLocks noGrp="1"/>
          </p:cNvSpPr>
          <p:nvPr>
            <p:ph idx="15"/>
          </p:nvPr>
        </p:nvSpPr>
        <p:spPr>
          <a:xfrm>
            <a:off x="244184" y="4705591"/>
            <a:ext cx="478646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7" name="Content Placeholder 2">
            <a:extLst>
              <a:ext uri="{FF2B5EF4-FFF2-40B4-BE49-F238E27FC236}">
                <a16:creationId xmlns:a16="http://schemas.microsoft.com/office/drawing/2014/main" id="{B019E47E-5C56-E445-3E99-D5D65FA5C508}"/>
              </a:ext>
            </a:extLst>
          </p:cNvPr>
          <p:cNvSpPr>
            <a:spLocks noGrp="1"/>
          </p:cNvSpPr>
          <p:nvPr>
            <p:ph idx="16"/>
          </p:nvPr>
        </p:nvSpPr>
        <p:spPr>
          <a:xfrm>
            <a:off x="244184" y="3190374"/>
            <a:ext cx="478646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Tree>
    <p:extLst>
      <p:ext uri="{BB962C8B-B14F-4D97-AF65-F5344CB8AC3E}">
        <p14:creationId xmlns:p14="http://schemas.microsoft.com/office/powerpoint/2010/main" val="1999153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
        <p:nvSpPr>
          <p:cNvPr id="2" name="Content Placeholder 2">
            <a:extLst>
              <a:ext uri="{FF2B5EF4-FFF2-40B4-BE49-F238E27FC236}">
                <a16:creationId xmlns:a16="http://schemas.microsoft.com/office/drawing/2014/main" id="{8C29B225-FF02-A6F6-F2FB-C2C0E5E1090A}"/>
              </a:ext>
            </a:extLst>
          </p:cNvPr>
          <p:cNvSpPr>
            <a:spLocks noGrp="1"/>
          </p:cNvSpPr>
          <p:nvPr>
            <p:ph idx="1"/>
          </p:nvPr>
        </p:nvSpPr>
        <p:spPr>
          <a:xfrm>
            <a:off x="244184" y="4177145"/>
            <a:ext cx="8645241" cy="2078182"/>
          </a:xfrm>
          <a:prstGeom prst="rect">
            <a:avLst/>
          </a:prstGeom>
          <a:solidFill>
            <a:schemeClr val="accent1"/>
          </a:solidFill>
          <a:ln w="76200" cap="rnd">
            <a:solidFill>
              <a:schemeClr val="accent1"/>
            </a:solidFill>
            <a:round/>
          </a:ln>
        </p:spPr>
        <p:txBody>
          <a:bodyPr>
            <a:normAutofit/>
          </a:bodyPr>
          <a:lstStyle>
            <a:lvl1pPr marL="0" indent="0" algn="just">
              <a:lnSpc>
                <a:spcPct val="100000"/>
              </a:lnSpc>
              <a:spcBef>
                <a:spcPts val="0"/>
              </a:spcBef>
              <a:spcAft>
                <a:spcPts val="300"/>
              </a:spcAf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3" name="Content Placeholder 2">
            <a:extLst>
              <a:ext uri="{FF2B5EF4-FFF2-40B4-BE49-F238E27FC236}">
                <a16:creationId xmlns:a16="http://schemas.microsoft.com/office/drawing/2014/main" id="{66ACEAD6-86A8-53D7-9747-606F487A0587}"/>
              </a:ext>
            </a:extLst>
          </p:cNvPr>
          <p:cNvSpPr>
            <a:spLocks noGrp="1"/>
          </p:cNvSpPr>
          <p:nvPr>
            <p:ph idx="15"/>
          </p:nvPr>
        </p:nvSpPr>
        <p:spPr>
          <a:xfrm>
            <a:off x="244184" y="2357245"/>
            <a:ext cx="478646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4" name="Content Placeholder 2">
            <a:extLst>
              <a:ext uri="{FF2B5EF4-FFF2-40B4-BE49-F238E27FC236}">
                <a16:creationId xmlns:a16="http://schemas.microsoft.com/office/drawing/2014/main" id="{6A31F78D-4CD1-BD6E-55F2-C1F5731E2206}"/>
              </a:ext>
            </a:extLst>
          </p:cNvPr>
          <p:cNvSpPr>
            <a:spLocks noGrp="1"/>
          </p:cNvSpPr>
          <p:nvPr>
            <p:ph idx="16"/>
          </p:nvPr>
        </p:nvSpPr>
        <p:spPr>
          <a:xfrm>
            <a:off x="244184" y="842028"/>
            <a:ext cx="478646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Tree>
    <p:extLst>
      <p:ext uri="{BB962C8B-B14F-4D97-AF65-F5344CB8AC3E}">
        <p14:creationId xmlns:p14="http://schemas.microsoft.com/office/powerpoint/2010/main" val="2935339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4184" y="6344518"/>
            <a:ext cx="3086100" cy="365125"/>
          </a:xfrm>
          <a:prstGeom prst="rect">
            <a:avLst/>
          </a:prstGeom>
        </p:spPr>
        <p:txBody>
          <a:bodyPr/>
          <a:lstStyle/>
          <a:p>
            <a:r>
              <a:rPr lang="es-MX" dirty="0"/>
              <a:t>Termómetro Laboral Nacional - Mayo 2023</a:t>
            </a:r>
            <a:endParaRPr lang="es-CL" dirty="0"/>
          </a:p>
        </p:txBody>
      </p:sp>
      <p:sp>
        <p:nvSpPr>
          <p:cNvPr id="6" name="Slide Number Placeholder 5"/>
          <p:cNvSpPr>
            <a:spLocks noGrp="1"/>
          </p:cNvSpPr>
          <p:nvPr>
            <p:ph type="sldNum" sz="quarter" idx="12"/>
          </p:nvPr>
        </p:nvSpPr>
        <p:spPr>
          <a:xfrm>
            <a:off x="6832026" y="6356351"/>
            <a:ext cx="2057400" cy="365125"/>
          </a:xfrm>
          <a:prstGeom prst="rect">
            <a:avLst/>
          </a:prstGeom>
        </p:spPr>
        <p:txBody>
          <a:bodyPr/>
          <a:lstStyle/>
          <a:p>
            <a:fld id="{5EC4A061-B169-4D25-BA3A-0616D805CB68}" type="slidenum">
              <a:rPr lang="es-CL" smtClean="0"/>
              <a:t>‹Nº›</a:t>
            </a:fld>
            <a:endParaRPr lang="es-CL" dirty="0"/>
          </a:p>
        </p:txBody>
      </p:sp>
      <p:sp>
        <p:nvSpPr>
          <p:cNvPr id="2" name="Content Placeholder 2">
            <a:extLst>
              <a:ext uri="{FF2B5EF4-FFF2-40B4-BE49-F238E27FC236}">
                <a16:creationId xmlns:a16="http://schemas.microsoft.com/office/drawing/2014/main" id="{8C29B225-FF02-A6F6-F2FB-C2C0E5E1090A}"/>
              </a:ext>
            </a:extLst>
          </p:cNvPr>
          <p:cNvSpPr>
            <a:spLocks noGrp="1"/>
          </p:cNvSpPr>
          <p:nvPr>
            <p:ph idx="1"/>
          </p:nvPr>
        </p:nvSpPr>
        <p:spPr>
          <a:xfrm>
            <a:off x="244185" y="935181"/>
            <a:ext cx="4327816" cy="5268191"/>
          </a:xfrm>
          <a:prstGeom prst="rect">
            <a:avLst/>
          </a:prstGeom>
          <a:solidFill>
            <a:schemeClr val="accent1"/>
          </a:solidFill>
          <a:ln w="76200" cap="rnd">
            <a:solidFill>
              <a:schemeClr val="accent1"/>
            </a:solidFill>
            <a:round/>
          </a:ln>
        </p:spPr>
        <p:txBody>
          <a:bodyPr>
            <a:normAutofit/>
          </a:bodyPr>
          <a:lstStyle>
            <a:lvl1pPr marL="0" indent="0" algn="just">
              <a:lnSpc>
                <a:spcPct val="100000"/>
              </a:lnSpc>
              <a:spcBef>
                <a:spcPts val="0"/>
              </a:spcBef>
              <a:spcAft>
                <a:spcPts val="300"/>
              </a:spcAft>
              <a:buNone/>
              <a:defRPr sz="1000">
                <a:solidFill>
                  <a:schemeClr val="bg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3" name="Content Placeholder 2">
            <a:extLst>
              <a:ext uri="{FF2B5EF4-FFF2-40B4-BE49-F238E27FC236}">
                <a16:creationId xmlns:a16="http://schemas.microsoft.com/office/drawing/2014/main" id="{B42EC1EB-CD50-0533-8821-D58451E9EC5C}"/>
              </a:ext>
            </a:extLst>
          </p:cNvPr>
          <p:cNvSpPr>
            <a:spLocks noGrp="1"/>
          </p:cNvSpPr>
          <p:nvPr>
            <p:ph idx="15"/>
          </p:nvPr>
        </p:nvSpPr>
        <p:spPr>
          <a:xfrm>
            <a:off x="4757012" y="2700145"/>
            <a:ext cx="398174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
        <p:nvSpPr>
          <p:cNvPr id="4" name="Content Placeholder 2">
            <a:extLst>
              <a:ext uri="{FF2B5EF4-FFF2-40B4-BE49-F238E27FC236}">
                <a16:creationId xmlns:a16="http://schemas.microsoft.com/office/drawing/2014/main" id="{907F83DD-7ED4-8221-FA77-E150CE2E6C49}"/>
              </a:ext>
            </a:extLst>
          </p:cNvPr>
          <p:cNvSpPr>
            <a:spLocks noGrp="1"/>
          </p:cNvSpPr>
          <p:nvPr>
            <p:ph idx="16"/>
          </p:nvPr>
        </p:nvSpPr>
        <p:spPr>
          <a:xfrm>
            <a:off x="4757012" y="1184928"/>
            <a:ext cx="3981743" cy="230832"/>
          </a:xfrm>
          <a:prstGeom prst="rect">
            <a:avLst/>
          </a:prstGeom>
          <a:noFill/>
        </p:spPr>
        <p:txBody>
          <a:bodyPr wrap="square">
            <a:spAutoFit/>
          </a:bodyPr>
          <a:lstStyle>
            <a:lvl1pPr marL="0" indent="0" algn="just">
              <a:buNone/>
              <a:defRPr sz="1000">
                <a:solidFill>
                  <a:schemeClr val="tx1"/>
                </a:solidFill>
              </a:defRPr>
            </a:lvl1pPr>
            <a:lvl2pPr algn="just">
              <a:defRPr sz="900">
                <a:solidFill>
                  <a:schemeClr val="bg1"/>
                </a:solidFill>
              </a:defRPr>
            </a:lvl2pPr>
            <a:lvl3pPr algn="just">
              <a:defRPr sz="900">
                <a:solidFill>
                  <a:schemeClr val="bg1"/>
                </a:solidFill>
              </a:defRPr>
            </a:lvl3pPr>
            <a:lvl4pPr algn="just">
              <a:defRPr sz="900">
                <a:solidFill>
                  <a:schemeClr val="bg1"/>
                </a:solidFill>
              </a:defRPr>
            </a:lvl4pPr>
            <a:lvl5pPr algn="just">
              <a:defRPr sz="900">
                <a:solidFill>
                  <a:schemeClr val="bg1"/>
                </a:solidFill>
              </a:defRPr>
            </a:lvl5pPr>
          </a:lstStyle>
          <a:p>
            <a:pPr lvl="0"/>
            <a:r>
              <a:rPr lang="es-ES" dirty="0"/>
              <a:t>Haga clic para modificar los estilos de texto del patrón</a:t>
            </a:r>
          </a:p>
        </p:txBody>
      </p:sp>
    </p:spTree>
    <p:extLst>
      <p:ext uri="{BB962C8B-B14F-4D97-AF65-F5344CB8AC3E}">
        <p14:creationId xmlns:p14="http://schemas.microsoft.com/office/powerpoint/2010/main" val="147782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Conector recto 1">
            <a:extLst>
              <a:ext uri="{FF2B5EF4-FFF2-40B4-BE49-F238E27FC236}">
                <a16:creationId xmlns:a16="http://schemas.microsoft.com/office/drawing/2014/main" id="{D4B5AD90-15B2-A632-5FB5-134CB0C465F2}"/>
              </a:ext>
            </a:extLst>
          </p:cNvPr>
          <p:cNvCxnSpPr>
            <a:cxnSpLocks/>
          </p:cNvCxnSpPr>
          <p:nvPr userDrawn="1"/>
        </p:nvCxnSpPr>
        <p:spPr>
          <a:xfrm>
            <a:off x="244184" y="635006"/>
            <a:ext cx="843817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41722BFF-D760-C222-9F68-516A701A9D46}"/>
              </a:ext>
            </a:extLst>
          </p:cNvPr>
          <p:cNvSpPr>
            <a:spLocks noGrp="1"/>
          </p:cNvSpPr>
          <p:nvPr>
            <p:ph type="ftr" sz="quarter" idx="3"/>
          </p:nvPr>
        </p:nvSpPr>
        <p:spPr>
          <a:xfrm>
            <a:off x="350716" y="301192"/>
            <a:ext cx="3086100" cy="173761"/>
          </a:xfrm>
          <a:prstGeom prst="rect">
            <a:avLst/>
          </a:prstGeom>
          <a:ln>
            <a:noFill/>
          </a:ln>
        </p:spPr>
        <p:txBody>
          <a:bodyPr vert="horz" lIns="91440" tIns="45720" rIns="91440" bIns="45720" rtlCol="0" anchor="ctr"/>
          <a:lstStyle>
            <a:lvl1pPr algn="l">
              <a:defRPr sz="900">
                <a:solidFill>
                  <a:schemeClr val="accent1"/>
                </a:solidFill>
              </a:defRPr>
            </a:lvl1pPr>
          </a:lstStyle>
          <a:p>
            <a:r>
              <a:rPr lang="es-MX" dirty="0"/>
              <a:t>Termómetro Laboral Nacional - Mayo 2023</a:t>
            </a:r>
            <a:endParaRPr lang="es-CL" dirty="0"/>
          </a:p>
        </p:txBody>
      </p:sp>
      <p:sp>
        <p:nvSpPr>
          <p:cNvPr id="9" name="Slide Number Placeholder 5">
            <a:extLst>
              <a:ext uri="{FF2B5EF4-FFF2-40B4-BE49-F238E27FC236}">
                <a16:creationId xmlns:a16="http://schemas.microsoft.com/office/drawing/2014/main" id="{6BBBDA18-370B-4C2B-20C1-EF82467556AA}"/>
              </a:ext>
            </a:extLst>
          </p:cNvPr>
          <p:cNvSpPr>
            <a:spLocks noGrp="1"/>
          </p:cNvSpPr>
          <p:nvPr>
            <p:ph type="sldNum" sz="quarter" idx="4"/>
          </p:nvPr>
        </p:nvSpPr>
        <p:spPr>
          <a:xfrm>
            <a:off x="6832026" y="6535882"/>
            <a:ext cx="2057400" cy="185594"/>
          </a:xfrm>
          <a:prstGeom prst="rect">
            <a:avLst/>
          </a:prstGeom>
        </p:spPr>
        <p:txBody>
          <a:bodyPr vert="horz" lIns="91440" tIns="45720" rIns="91440" bIns="45720" rtlCol="0" anchor="ctr"/>
          <a:lstStyle>
            <a:lvl1pPr algn="r">
              <a:defRPr sz="1000" b="1">
                <a:solidFill>
                  <a:schemeClr val="accent1"/>
                </a:solidFill>
              </a:defRPr>
            </a:lvl1pPr>
          </a:lstStyle>
          <a:p>
            <a:fld id="{5EC4A061-B169-4D25-BA3A-0616D805CB68}" type="slidenum">
              <a:rPr lang="es-CL" smtClean="0"/>
              <a:pPr/>
              <a:t>‹Nº›</a:t>
            </a:fld>
            <a:endParaRPr lang="es-CL" dirty="0"/>
          </a:p>
        </p:txBody>
      </p:sp>
      <p:pic>
        <p:nvPicPr>
          <p:cNvPr id="10" name="Imagen 9">
            <a:extLst>
              <a:ext uri="{FF2B5EF4-FFF2-40B4-BE49-F238E27FC236}">
                <a16:creationId xmlns:a16="http://schemas.microsoft.com/office/drawing/2014/main" id="{190A8F59-FD54-473E-8D2A-418CEBB950DF}"/>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7812350" y="-177555"/>
            <a:ext cx="1260629" cy="1305016"/>
          </a:xfrm>
          <a:prstGeom prst="rect">
            <a:avLst/>
          </a:prstGeom>
          <a:noFill/>
          <a:ln>
            <a:noFill/>
          </a:ln>
        </p:spPr>
      </p:pic>
    </p:spTree>
    <p:extLst>
      <p:ext uri="{BB962C8B-B14F-4D97-AF65-F5344CB8AC3E}">
        <p14:creationId xmlns:p14="http://schemas.microsoft.com/office/powerpoint/2010/main" val="5319152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5" r:id="rId4"/>
    <p:sldLayoutId id="2147483666"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Conector recto 1">
            <a:extLst>
              <a:ext uri="{FF2B5EF4-FFF2-40B4-BE49-F238E27FC236}">
                <a16:creationId xmlns:a16="http://schemas.microsoft.com/office/drawing/2014/main" id="{D4B5AD90-15B2-A632-5FB5-134CB0C465F2}"/>
              </a:ext>
            </a:extLst>
          </p:cNvPr>
          <p:cNvCxnSpPr>
            <a:cxnSpLocks/>
          </p:cNvCxnSpPr>
          <p:nvPr userDrawn="1"/>
        </p:nvCxnSpPr>
        <p:spPr>
          <a:xfrm>
            <a:off x="246573" y="750415"/>
            <a:ext cx="862120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EAF81465-E2A5-8160-8172-4E56793F4AA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296277" y="31749"/>
            <a:ext cx="685798" cy="718667"/>
          </a:xfrm>
          <a:prstGeom prst="rect">
            <a:avLst/>
          </a:prstGeom>
          <a:noFill/>
          <a:ln>
            <a:noFill/>
          </a:ln>
          <a:effectLst/>
        </p:spPr>
      </p:pic>
      <p:sp>
        <p:nvSpPr>
          <p:cNvPr id="7" name="Footer Placeholder 4">
            <a:extLst>
              <a:ext uri="{FF2B5EF4-FFF2-40B4-BE49-F238E27FC236}">
                <a16:creationId xmlns:a16="http://schemas.microsoft.com/office/drawing/2014/main" id="{E036E5AD-4BC3-C21C-9D4B-5734B280DABB}"/>
              </a:ext>
            </a:extLst>
          </p:cNvPr>
          <p:cNvSpPr>
            <a:spLocks noGrp="1"/>
          </p:cNvSpPr>
          <p:nvPr>
            <p:ph type="ftr" sz="quarter" idx="3"/>
          </p:nvPr>
        </p:nvSpPr>
        <p:spPr>
          <a:xfrm>
            <a:off x="244184" y="6535882"/>
            <a:ext cx="3086100" cy="173761"/>
          </a:xfrm>
          <a:prstGeom prst="rect">
            <a:avLst/>
          </a:prstGeom>
        </p:spPr>
        <p:txBody>
          <a:bodyPr vert="horz" lIns="91440" tIns="45720" rIns="91440" bIns="45720" rtlCol="0" anchor="ctr"/>
          <a:lstStyle>
            <a:lvl1pPr algn="l">
              <a:defRPr sz="900">
                <a:solidFill>
                  <a:schemeClr val="accent1"/>
                </a:solidFill>
              </a:defRPr>
            </a:lvl1pPr>
          </a:lstStyle>
          <a:p>
            <a:r>
              <a:rPr lang="es-MX" dirty="0"/>
              <a:t>Termómetro Laboral Nacional - Mayo 2023</a:t>
            </a:r>
            <a:endParaRPr lang="es-CL" dirty="0"/>
          </a:p>
        </p:txBody>
      </p:sp>
      <p:sp>
        <p:nvSpPr>
          <p:cNvPr id="8" name="Slide Number Placeholder 5">
            <a:extLst>
              <a:ext uri="{FF2B5EF4-FFF2-40B4-BE49-F238E27FC236}">
                <a16:creationId xmlns:a16="http://schemas.microsoft.com/office/drawing/2014/main" id="{0AF642BC-FC27-7251-634B-89D6309E7101}"/>
              </a:ext>
            </a:extLst>
          </p:cNvPr>
          <p:cNvSpPr>
            <a:spLocks noGrp="1"/>
          </p:cNvSpPr>
          <p:nvPr>
            <p:ph type="sldNum" sz="quarter" idx="4"/>
          </p:nvPr>
        </p:nvSpPr>
        <p:spPr>
          <a:xfrm>
            <a:off x="6832026" y="6535882"/>
            <a:ext cx="2057400" cy="185594"/>
          </a:xfrm>
          <a:prstGeom prst="rect">
            <a:avLst/>
          </a:prstGeom>
        </p:spPr>
        <p:txBody>
          <a:bodyPr vert="horz" lIns="91440" tIns="45720" rIns="91440" bIns="45720" rtlCol="0" anchor="ctr"/>
          <a:lstStyle>
            <a:lvl1pPr algn="r">
              <a:defRPr sz="1000" b="1">
                <a:solidFill>
                  <a:schemeClr val="accent1"/>
                </a:solidFill>
              </a:defRPr>
            </a:lvl1pPr>
          </a:lstStyle>
          <a:p>
            <a:fld id="{5EC4A061-B169-4D25-BA3A-0616D805CB68}" type="slidenum">
              <a:rPr lang="es-CL" smtClean="0"/>
              <a:pPr/>
              <a:t>‹Nº›</a:t>
            </a:fld>
            <a:endParaRPr lang="es-CL" dirty="0"/>
          </a:p>
        </p:txBody>
      </p:sp>
    </p:spTree>
    <p:extLst>
      <p:ext uri="{BB962C8B-B14F-4D97-AF65-F5344CB8AC3E}">
        <p14:creationId xmlns:p14="http://schemas.microsoft.com/office/powerpoint/2010/main" val="2857011537"/>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79" r:id="rId3"/>
    <p:sldLayoutId id="2147483680" r:id="rId4"/>
    <p:sldLayoutId id="2147483681" r:id="rId5"/>
    <p:sldLayoutId id="2147483685"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cxnSp>
        <p:nvCxnSpPr>
          <p:cNvPr id="2" name="Conector recto 1">
            <a:extLst>
              <a:ext uri="{FF2B5EF4-FFF2-40B4-BE49-F238E27FC236}">
                <a16:creationId xmlns:a16="http://schemas.microsoft.com/office/drawing/2014/main" id="{D4B5AD90-15B2-A632-5FB5-134CB0C465F2}"/>
              </a:ext>
            </a:extLst>
          </p:cNvPr>
          <p:cNvCxnSpPr>
            <a:cxnSpLocks/>
          </p:cNvCxnSpPr>
          <p:nvPr userDrawn="1"/>
        </p:nvCxnSpPr>
        <p:spPr>
          <a:xfrm>
            <a:off x="246573" y="750415"/>
            <a:ext cx="862120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EAF81465-E2A5-8160-8172-4E56793F4AA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296277" y="31749"/>
            <a:ext cx="685798" cy="718667"/>
          </a:xfrm>
          <a:prstGeom prst="rect">
            <a:avLst/>
          </a:prstGeom>
          <a:noFill/>
          <a:ln>
            <a:noFill/>
          </a:ln>
          <a:effectLst/>
        </p:spPr>
      </p:pic>
      <p:sp>
        <p:nvSpPr>
          <p:cNvPr id="7" name="Footer Placeholder 4">
            <a:extLst>
              <a:ext uri="{FF2B5EF4-FFF2-40B4-BE49-F238E27FC236}">
                <a16:creationId xmlns:a16="http://schemas.microsoft.com/office/drawing/2014/main" id="{59CC00E2-84AA-E1CF-47BB-D7C42652C73D}"/>
              </a:ext>
            </a:extLst>
          </p:cNvPr>
          <p:cNvSpPr>
            <a:spLocks noGrp="1"/>
          </p:cNvSpPr>
          <p:nvPr>
            <p:ph type="ftr" sz="quarter" idx="3"/>
          </p:nvPr>
        </p:nvSpPr>
        <p:spPr>
          <a:xfrm>
            <a:off x="244184" y="6535882"/>
            <a:ext cx="3086100" cy="173761"/>
          </a:xfrm>
          <a:prstGeom prst="rect">
            <a:avLst/>
          </a:prstGeom>
        </p:spPr>
        <p:txBody>
          <a:bodyPr vert="horz" lIns="91440" tIns="45720" rIns="91440" bIns="45720" rtlCol="0" anchor="ctr"/>
          <a:lstStyle>
            <a:lvl1pPr algn="l">
              <a:defRPr sz="900">
                <a:solidFill>
                  <a:schemeClr val="bg1"/>
                </a:solidFill>
              </a:defRPr>
            </a:lvl1pPr>
          </a:lstStyle>
          <a:p>
            <a:r>
              <a:rPr lang="es-MX" dirty="0"/>
              <a:t>Termómetro Laboral Nacional - Mayo 2023</a:t>
            </a:r>
            <a:endParaRPr lang="es-CL" dirty="0"/>
          </a:p>
        </p:txBody>
      </p:sp>
      <p:sp>
        <p:nvSpPr>
          <p:cNvPr id="8" name="Slide Number Placeholder 5">
            <a:extLst>
              <a:ext uri="{FF2B5EF4-FFF2-40B4-BE49-F238E27FC236}">
                <a16:creationId xmlns:a16="http://schemas.microsoft.com/office/drawing/2014/main" id="{55CFF640-6B91-0C72-4499-FF9AAA8DFF6F}"/>
              </a:ext>
            </a:extLst>
          </p:cNvPr>
          <p:cNvSpPr>
            <a:spLocks noGrp="1"/>
          </p:cNvSpPr>
          <p:nvPr>
            <p:ph type="sldNum" sz="quarter" idx="4"/>
          </p:nvPr>
        </p:nvSpPr>
        <p:spPr>
          <a:xfrm>
            <a:off x="6832026" y="6535882"/>
            <a:ext cx="2057400" cy="185594"/>
          </a:xfrm>
          <a:prstGeom prst="rect">
            <a:avLst/>
          </a:prstGeom>
        </p:spPr>
        <p:txBody>
          <a:bodyPr vert="horz" lIns="91440" tIns="45720" rIns="91440" bIns="45720" rtlCol="0" anchor="ctr"/>
          <a:lstStyle>
            <a:lvl1pPr algn="r">
              <a:defRPr sz="1000" b="1">
                <a:solidFill>
                  <a:schemeClr val="bg1"/>
                </a:solidFill>
              </a:defRPr>
            </a:lvl1pPr>
          </a:lstStyle>
          <a:p>
            <a:fld id="{5EC4A061-B169-4D25-BA3A-0616D805CB68}" type="slidenum">
              <a:rPr lang="es-CL" smtClean="0"/>
              <a:pPr/>
              <a:t>‹Nº›</a:t>
            </a:fld>
            <a:endParaRPr lang="es-CL" dirty="0"/>
          </a:p>
        </p:txBody>
      </p:sp>
      <p:pic>
        <p:nvPicPr>
          <p:cNvPr id="5" name="Imagen 4" descr="Logotipo&#10;&#10;Descripción generada automáticamente">
            <a:extLst>
              <a:ext uri="{FF2B5EF4-FFF2-40B4-BE49-F238E27FC236}">
                <a16:creationId xmlns:a16="http://schemas.microsoft.com/office/drawing/2014/main" id="{0AAF8E77-1D6C-FE32-4599-1A548DEB34F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44184" y="108889"/>
            <a:ext cx="1300318" cy="564386"/>
          </a:xfrm>
          <a:prstGeom prst="rect">
            <a:avLst/>
          </a:prstGeom>
        </p:spPr>
      </p:pic>
    </p:spTree>
    <p:extLst>
      <p:ext uri="{BB962C8B-B14F-4D97-AF65-F5344CB8AC3E}">
        <p14:creationId xmlns:p14="http://schemas.microsoft.com/office/powerpoint/2010/main" val="2021753149"/>
      </p:ext>
    </p:extLst>
  </p:cSld>
  <p:clrMap bg1="lt1" tx1="dk1" bg2="lt2" tx2="dk2" accent1="accent1" accent2="accent2" accent3="accent3" accent4="accent4" accent5="accent5" accent6="accent6" hlink="hlink" folHlink="folHlink"/>
  <p:sldLayoutIdLst>
    <p:sldLayoutId id="2147483669" r:id="rId1"/>
    <p:sldLayoutId id="2147483674" r:id="rId2"/>
    <p:sldLayoutId id="2147483670" r:id="rId3"/>
    <p:sldLayoutId id="2147483671" r:id="rId4"/>
    <p:sldLayoutId id="2147483672" r:id="rId5"/>
    <p:sldLayoutId id="2147483673"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Conector recto 1">
            <a:extLst>
              <a:ext uri="{FF2B5EF4-FFF2-40B4-BE49-F238E27FC236}">
                <a16:creationId xmlns:a16="http://schemas.microsoft.com/office/drawing/2014/main" id="{D4B5AD90-15B2-A632-5FB5-134CB0C465F2}"/>
              </a:ext>
            </a:extLst>
          </p:cNvPr>
          <p:cNvCxnSpPr>
            <a:cxnSpLocks/>
          </p:cNvCxnSpPr>
          <p:nvPr userDrawn="1"/>
        </p:nvCxnSpPr>
        <p:spPr>
          <a:xfrm>
            <a:off x="246573" y="750415"/>
            <a:ext cx="862120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EAF81465-E2A5-8160-8172-4E56793F4AA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296277" y="31749"/>
            <a:ext cx="685798" cy="718667"/>
          </a:xfrm>
          <a:prstGeom prst="rect">
            <a:avLst/>
          </a:prstGeom>
          <a:noFill/>
          <a:ln>
            <a:noFill/>
          </a:ln>
          <a:effectLst/>
        </p:spPr>
      </p:pic>
      <p:sp>
        <p:nvSpPr>
          <p:cNvPr id="8" name="Footer Placeholder 4">
            <a:extLst>
              <a:ext uri="{FF2B5EF4-FFF2-40B4-BE49-F238E27FC236}">
                <a16:creationId xmlns:a16="http://schemas.microsoft.com/office/drawing/2014/main" id="{41722BFF-D760-C222-9F68-516A701A9D46}"/>
              </a:ext>
            </a:extLst>
          </p:cNvPr>
          <p:cNvSpPr>
            <a:spLocks noGrp="1"/>
          </p:cNvSpPr>
          <p:nvPr>
            <p:ph type="ftr" sz="quarter" idx="3"/>
          </p:nvPr>
        </p:nvSpPr>
        <p:spPr>
          <a:xfrm>
            <a:off x="244184" y="6535882"/>
            <a:ext cx="3086100" cy="173761"/>
          </a:xfrm>
          <a:prstGeom prst="rect">
            <a:avLst/>
          </a:prstGeom>
        </p:spPr>
        <p:txBody>
          <a:bodyPr vert="horz" lIns="91440" tIns="45720" rIns="91440" bIns="45720" rtlCol="0" anchor="ctr"/>
          <a:lstStyle>
            <a:lvl1pPr algn="l">
              <a:defRPr sz="900">
                <a:solidFill>
                  <a:schemeClr val="accent1"/>
                </a:solidFill>
              </a:defRPr>
            </a:lvl1pPr>
          </a:lstStyle>
          <a:p>
            <a:r>
              <a:rPr lang="es-MX" dirty="0"/>
              <a:t>Termómetro Laboral Nacional - Mayo 2023</a:t>
            </a:r>
            <a:endParaRPr lang="es-CL" dirty="0"/>
          </a:p>
        </p:txBody>
      </p:sp>
      <p:sp>
        <p:nvSpPr>
          <p:cNvPr id="9" name="Slide Number Placeholder 5">
            <a:extLst>
              <a:ext uri="{FF2B5EF4-FFF2-40B4-BE49-F238E27FC236}">
                <a16:creationId xmlns:a16="http://schemas.microsoft.com/office/drawing/2014/main" id="{6BBBDA18-370B-4C2B-20C1-EF82467556AA}"/>
              </a:ext>
            </a:extLst>
          </p:cNvPr>
          <p:cNvSpPr>
            <a:spLocks noGrp="1"/>
          </p:cNvSpPr>
          <p:nvPr>
            <p:ph type="sldNum" sz="quarter" idx="4"/>
          </p:nvPr>
        </p:nvSpPr>
        <p:spPr>
          <a:xfrm>
            <a:off x="6832026" y="6535882"/>
            <a:ext cx="2057400" cy="185594"/>
          </a:xfrm>
          <a:prstGeom prst="rect">
            <a:avLst/>
          </a:prstGeom>
        </p:spPr>
        <p:txBody>
          <a:bodyPr vert="horz" lIns="91440" tIns="45720" rIns="91440" bIns="45720" rtlCol="0" anchor="ctr"/>
          <a:lstStyle>
            <a:lvl1pPr algn="r">
              <a:defRPr sz="1000" b="1">
                <a:solidFill>
                  <a:schemeClr val="accent1"/>
                </a:solidFill>
              </a:defRPr>
            </a:lvl1pPr>
          </a:lstStyle>
          <a:p>
            <a:fld id="{5EC4A061-B169-4D25-BA3A-0616D805CB68}" type="slidenum">
              <a:rPr lang="es-CL" smtClean="0"/>
              <a:pPr/>
              <a:t>‹Nº›</a:t>
            </a:fld>
            <a:endParaRPr lang="es-CL" dirty="0"/>
          </a:p>
        </p:txBody>
      </p:sp>
      <p:pic>
        <p:nvPicPr>
          <p:cNvPr id="7" name="Imagen 6" descr="Logotipo&#10;&#10;Descripción generada automáticamente">
            <a:extLst>
              <a:ext uri="{FF2B5EF4-FFF2-40B4-BE49-F238E27FC236}">
                <a16:creationId xmlns:a16="http://schemas.microsoft.com/office/drawing/2014/main" id="{A92946A6-B199-54AF-394F-334BC7F5CE0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44184" y="108889"/>
            <a:ext cx="1300318" cy="564386"/>
          </a:xfrm>
          <a:prstGeom prst="rect">
            <a:avLst/>
          </a:prstGeom>
        </p:spPr>
      </p:pic>
    </p:spTree>
    <p:extLst>
      <p:ext uri="{BB962C8B-B14F-4D97-AF65-F5344CB8AC3E}">
        <p14:creationId xmlns:p14="http://schemas.microsoft.com/office/powerpoint/2010/main" val="23744435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838739"/>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4B9A158-863D-264A-9997-17940485428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941"/>
          <a:stretch/>
        </p:blipFill>
        <p:spPr>
          <a:xfrm>
            <a:off x="0" y="0"/>
            <a:ext cx="9144000" cy="6858000"/>
          </a:xfrm>
          <a:prstGeom prst="rect">
            <a:avLst/>
          </a:prstGeom>
        </p:spPr>
      </p:pic>
    </p:spTree>
    <p:extLst>
      <p:ext uri="{BB962C8B-B14F-4D97-AF65-F5344CB8AC3E}">
        <p14:creationId xmlns:p14="http://schemas.microsoft.com/office/powerpoint/2010/main" val="1563964132"/>
      </p:ext>
    </p:extLst>
  </p:cSld>
  <p:clrMap bg1="lt1" tx1="dk1" bg2="lt2" tx2="dk2" accent1="accent1" accent2="accent2" accent3="accent3" accent4="accent4" accent5="accent5" accent6="accent6" hlink="hlink" folHlink="folHlink"/>
  <p:sldLayoutIdLst>
    <p:sldLayoutId id="214748369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ine.cl/docs/default-source/institucionalidad/buenas-pr%C3%A1cticas/clasificaciones-y-estandares/est%C3%A1ndar-evaluaci%C3%B3n-de-calidad-de-estimaciones-publicaci%C3%B3n-27022020.pdf"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14">
            <a:extLst>
              <a:ext uri="{FF2B5EF4-FFF2-40B4-BE49-F238E27FC236}">
                <a16:creationId xmlns:a16="http://schemas.microsoft.com/office/drawing/2014/main" id="{FA10D88D-56B9-4991-8BAE-6223E16124CA}"/>
              </a:ext>
            </a:extLst>
          </p:cNvPr>
          <p:cNvPicPr>
            <a:picLocks noChangeAspect="1"/>
          </p:cNvPicPr>
          <p:nvPr/>
        </p:nvPicPr>
        <p:blipFill>
          <a:blip r:embed="rId2" cstate="print">
            <a:extLst>
              <a:ext uri="{28A0092B-C50C-407E-A947-70E740481C1C}">
                <a14:useLocalDpi xmlns:a14="http://schemas.microsoft.com/office/drawing/2010/main" val="0"/>
              </a:ext>
            </a:extLst>
          </a:blip>
          <a:srcRect t="1" b="1"/>
          <a:stretch/>
        </p:blipFill>
        <p:spPr>
          <a:xfrm>
            <a:off x="0" y="0"/>
            <a:ext cx="9144000" cy="6858000"/>
          </a:xfrm>
          <a:prstGeom prst="rect">
            <a:avLst/>
          </a:prstGeom>
        </p:spPr>
      </p:pic>
      <p:sp>
        <p:nvSpPr>
          <p:cNvPr id="6" name="TextBox 5">
            <a:extLst>
              <a:ext uri="{FF2B5EF4-FFF2-40B4-BE49-F238E27FC236}">
                <a16:creationId xmlns:a16="http://schemas.microsoft.com/office/drawing/2014/main" id="{650934DB-A412-9B42-9925-55441496AF12}"/>
              </a:ext>
            </a:extLst>
          </p:cNvPr>
          <p:cNvSpPr txBox="1"/>
          <p:nvPr/>
        </p:nvSpPr>
        <p:spPr>
          <a:xfrm>
            <a:off x="3810000" y="3581400"/>
            <a:ext cx="3801414" cy="63094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L" sz="3500" b="0" i="0" u="none" strike="noStrike" kern="0" cap="none" spc="0" normalizeH="0" baseline="0" dirty="0">
                <a:ln>
                  <a:solidFill>
                    <a:schemeClr val="bg1"/>
                  </a:solidFill>
                </a:ln>
                <a:solidFill>
                  <a:schemeClr val="bg1"/>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Noviembre 2023</a:t>
            </a:r>
          </a:p>
        </p:txBody>
      </p:sp>
      <p:pic>
        <p:nvPicPr>
          <p:cNvPr id="9" name="Picture 3" descr="Text&#10;&#10;Description automatically generated">
            <a:extLst>
              <a:ext uri="{FF2B5EF4-FFF2-40B4-BE49-F238E27FC236}">
                <a16:creationId xmlns:a16="http://schemas.microsoft.com/office/drawing/2014/main" id="{8FE781D0-8EC4-4EAE-AFFF-6803582A1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658" y="953845"/>
            <a:ext cx="4580092" cy="3540475"/>
          </a:xfrm>
          <a:prstGeom prst="rect">
            <a:avLst/>
          </a:prstGeom>
        </p:spPr>
      </p:pic>
      <p:pic>
        <p:nvPicPr>
          <p:cNvPr id="10" name="Imagen 14">
            <a:extLst>
              <a:ext uri="{FF2B5EF4-FFF2-40B4-BE49-F238E27FC236}">
                <a16:creationId xmlns:a16="http://schemas.microsoft.com/office/drawing/2014/main" id="{1825CB2D-59D7-4207-A7F7-1F503D4898C1}"/>
              </a:ext>
            </a:extLst>
          </p:cNvPr>
          <p:cNvPicPr/>
          <p:nvPr/>
        </p:nvPicPr>
        <p:blipFill>
          <a:blip r:embed="rId4">
            <a:extLst>
              <a:ext uri="{28A0092B-C50C-407E-A947-70E740481C1C}">
                <a14:useLocalDpi xmlns:a14="http://schemas.microsoft.com/office/drawing/2010/main" val="0"/>
              </a:ext>
            </a:extLst>
          </a:blip>
          <a:srcRect/>
          <a:stretch/>
        </p:blipFill>
        <p:spPr bwMode="auto">
          <a:xfrm>
            <a:off x="6940750" y="0"/>
            <a:ext cx="2249585" cy="2130641"/>
          </a:xfrm>
          <a:prstGeom prst="rect">
            <a:avLst/>
          </a:prstGeom>
          <a:noFill/>
          <a:ln>
            <a:noFill/>
          </a:ln>
          <a:effectLst/>
        </p:spPr>
      </p:pic>
      <p:pic>
        <p:nvPicPr>
          <p:cNvPr id="11" name="Picture 2">
            <a:extLst>
              <a:ext uri="{FF2B5EF4-FFF2-40B4-BE49-F238E27FC236}">
                <a16:creationId xmlns:a16="http://schemas.microsoft.com/office/drawing/2014/main" id="{33263532-B9D0-4EBD-8717-8862C2A42F22}"/>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446191" y="5695633"/>
            <a:ext cx="2017193" cy="697502"/>
          </a:xfrm>
          <a:prstGeom prst="rect">
            <a:avLst/>
          </a:prstGeom>
        </p:spPr>
      </p:pic>
      <p:pic>
        <p:nvPicPr>
          <p:cNvPr id="12" name="Imagen 11">
            <a:extLst>
              <a:ext uri="{FF2B5EF4-FFF2-40B4-BE49-F238E27FC236}">
                <a16:creationId xmlns:a16="http://schemas.microsoft.com/office/drawing/2014/main" id="{A13A94E8-261E-4A30-9EC9-7875DAE61C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6049" y="5725150"/>
            <a:ext cx="2091760" cy="536885"/>
          </a:xfrm>
          <a:prstGeom prst="rect">
            <a:avLst/>
          </a:prstGeom>
        </p:spPr>
      </p:pic>
    </p:spTree>
    <p:extLst>
      <p:ext uri="{BB962C8B-B14F-4D97-AF65-F5344CB8AC3E}">
        <p14:creationId xmlns:p14="http://schemas.microsoft.com/office/powerpoint/2010/main" val="3946151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E1040B55-A11E-4F27-A12F-13FFB4FDBB22}"/>
              </a:ext>
            </a:extLst>
          </p:cNvPr>
          <p:cNvSpPr>
            <a:spLocks noGrp="1"/>
          </p:cNvSpPr>
          <p:nvPr>
            <p:ph type="ftr" sz="quarter" idx="11"/>
          </p:nvPr>
        </p:nvSpPr>
        <p:spPr>
          <a:xfrm>
            <a:off x="430616" y="178719"/>
            <a:ext cx="3086100" cy="365125"/>
          </a:xfrm>
        </p:spPr>
        <p:txBody>
          <a:bodyPr/>
          <a:lstStyle/>
          <a:p>
            <a:r>
              <a:rPr lang="es-MX" dirty="0"/>
              <a:t>Termómetro Laboral Maule – Noviembre 2023</a:t>
            </a:r>
            <a:endParaRPr lang="es-CL" dirty="0"/>
          </a:p>
        </p:txBody>
      </p:sp>
      <p:sp>
        <p:nvSpPr>
          <p:cNvPr id="3" name="Marcador de número de diapositiva 2">
            <a:extLst>
              <a:ext uri="{FF2B5EF4-FFF2-40B4-BE49-F238E27FC236}">
                <a16:creationId xmlns:a16="http://schemas.microsoft.com/office/drawing/2014/main" id="{2EBB0E64-CC4E-488D-A243-680EF77F7921}"/>
              </a:ext>
            </a:extLst>
          </p:cNvPr>
          <p:cNvSpPr>
            <a:spLocks noGrp="1"/>
          </p:cNvSpPr>
          <p:nvPr>
            <p:ph type="sldNum" sz="quarter" idx="12"/>
          </p:nvPr>
        </p:nvSpPr>
        <p:spPr/>
        <p:txBody>
          <a:bodyPr/>
          <a:lstStyle/>
          <a:p>
            <a:fld id="{5EC4A061-B169-4D25-BA3A-0616D805CB68}" type="slidenum">
              <a:rPr lang="es-CL" smtClean="0"/>
              <a:t>10</a:t>
            </a:fld>
            <a:endParaRPr lang="es-CL" dirty="0"/>
          </a:p>
        </p:txBody>
      </p:sp>
      <p:sp>
        <p:nvSpPr>
          <p:cNvPr id="4" name="Marcador de contenido 3">
            <a:extLst>
              <a:ext uri="{FF2B5EF4-FFF2-40B4-BE49-F238E27FC236}">
                <a16:creationId xmlns:a16="http://schemas.microsoft.com/office/drawing/2014/main" id="{05433774-C3DB-40E7-BA41-38DDC52B4F97}"/>
              </a:ext>
            </a:extLst>
          </p:cNvPr>
          <p:cNvSpPr>
            <a:spLocks noGrp="1"/>
          </p:cNvSpPr>
          <p:nvPr>
            <p:ph idx="1"/>
          </p:nvPr>
        </p:nvSpPr>
        <p:spPr>
          <a:xfrm>
            <a:off x="244184" y="1065317"/>
            <a:ext cx="8645241" cy="1367165"/>
          </a:xfrm>
        </p:spPr>
        <p:txBody>
          <a:bodyPr>
            <a:normAutofit/>
          </a:bodyPr>
          <a:lstStyle/>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También se puede desagregar los ocupados por grupo ocupacional (Cuadro 3), desde el 2019 al 2023,  donde se destaca que durante el último año se registró los principales aumentos en las siguientes categorías: Trabajadores de los servicios y vendedores de comercios y mercados (</a:t>
            </a:r>
            <a:r>
              <a:rPr lang="es-ES" sz="1200" dirty="0">
                <a:solidFill>
                  <a:prstClr val="white"/>
                </a:solidFill>
                <a:latin typeface="Calibri" panose="020F0502020204030204"/>
              </a:rPr>
              <a:t>9</a:t>
            </a: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.652 personas más) y Profesionales, científicos e intelectuales (9.606 trabajadores más) respecto al trimestre del año 2022.</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Al comparar con el 2019, el grupo que presenta un aumento importante es el caso de los Profesionales, científicos e intelectuales, los cuales aumentaron 12.801 ocupados para el 2023, también los artesanos y operarios de oficios aumentaron en 9.354 trabajadores.</a:t>
            </a:r>
          </a:p>
        </p:txBody>
      </p:sp>
      <p:sp>
        <p:nvSpPr>
          <p:cNvPr id="14" name="CuadroTexto 13">
            <a:extLst>
              <a:ext uri="{FF2B5EF4-FFF2-40B4-BE49-F238E27FC236}">
                <a16:creationId xmlns:a16="http://schemas.microsoft.com/office/drawing/2014/main" id="{A45AD431-967F-4BBB-B60A-FB141CFCF54E}"/>
              </a:ext>
            </a:extLst>
          </p:cNvPr>
          <p:cNvSpPr txBox="1"/>
          <p:nvPr/>
        </p:nvSpPr>
        <p:spPr>
          <a:xfrm>
            <a:off x="115715" y="6304476"/>
            <a:ext cx="550401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L" sz="800" b="0" i="0" u="none" strike="noStrike" kern="0" cap="none" spc="0" normalizeH="0" baseline="0" noProof="0" dirty="0">
                <a:ln>
                  <a:noFill/>
                </a:ln>
                <a:solidFill>
                  <a:srgbClr val="A5A5A5">
                    <a:lumMod val="50000"/>
                  </a:srgbClr>
                </a:solidFill>
                <a:effectLst/>
                <a:uLnTx/>
                <a:uFillTx/>
              </a:rPr>
              <a:t>Fuente: ENE, INE</a:t>
            </a:r>
          </a:p>
          <a:p>
            <a:pPr marL="0" marR="0" lvl="0" indent="0" defTabSz="914400" eaLnBrk="1" fontAlgn="auto" latinLnBrk="0" hangingPunct="1">
              <a:lnSpc>
                <a:spcPct val="100000"/>
              </a:lnSpc>
              <a:spcBef>
                <a:spcPts val="0"/>
              </a:spcBef>
              <a:spcAft>
                <a:spcPts val="0"/>
              </a:spcAft>
              <a:buClrTx/>
              <a:buSzTx/>
              <a:buFontTx/>
              <a:buNone/>
              <a:tabLst/>
              <a:defRPr/>
            </a:pPr>
            <a:r>
              <a:rPr kumimoji="0" lang="es-CL" sz="800" b="0" i="0" u="none" strike="noStrike" kern="0" cap="none" spc="0" normalizeH="0" baseline="0" noProof="0" dirty="0">
                <a:ln>
                  <a:noFill/>
                </a:ln>
                <a:solidFill>
                  <a:srgbClr val="A5A5A5">
                    <a:lumMod val="50000"/>
                  </a:srgbClr>
                </a:solidFill>
                <a:effectLst/>
                <a:uLnTx/>
                <a:uFillTx/>
              </a:rPr>
              <a:t>Nota: * Poco Fiable, ** No Fiable</a:t>
            </a:r>
          </a:p>
        </p:txBody>
      </p:sp>
      <p:sp>
        <p:nvSpPr>
          <p:cNvPr id="9" name="Marcador de contenido 4">
            <a:extLst>
              <a:ext uri="{FF2B5EF4-FFF2-40B4-BE49-F238E27FC236}">
                <a16:creationId xmlns:a16="http://schemas.microsoft.com/office/drawing/2014/main" id="{E2D68EE3-0A8B-4B49-A9F7-77C588153B9B}"/>
              </a:ext>
            </a:extLst>
          </p:cNvPr>
          <p:cNvSpPr txBox="1">
            <a:spLocks/>
          </p:cNvSpPr>
          <p:nvPr/>
        </p:nvSpPr>
        <p:spPr>
          <a:xfrm>
            <a:off x="244184" y="2658762"/>
            <a:ext cx="8065315" cy="258532"/>
          </a:xfrm>
          <a:prstGeom prst="rect">
            <a:avLst/>
          </a:prstGeom>
          <a:noFill/>
        </p:spPr>
        <p:txBody>
          <a:bodyPr vert="horz" wrap="square" lIns="91440" tIns="45720" rIns="91440" bIns="45720" rtlCol="0">
            <a:spAutoFit/>
          </a:bodyPr>
          <a:lstStyle>
            <a:lvl1pPr marL="0" indent="0" algn="just"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1" i="0" u="none" strike="noStrike" kern="1200" cap="none" spc="-50" normalizeH="0" baseline="0" noProof="0" dirty="0">
                <a:ln>
                  <a:noFill/>
                </a:ln>
                <a:solidFill>
                  <a:prstClr val="black"/>
                </a:solidFill>
                <a:effectLst/>
                <a:uLnTx/>
                <a:uFillTx/>
                <a:latin typeface="Calibri" panose="020F0502020204030204"/>
                <a:ea typeface="+mn-ea"/>
                <a:cs typeface="+mn-cs"/>
              </a:rPr>
              <a:t>Cuadro 3: </a:t>
            </a:r>
            <a:r>
              <a:rPr kumimoji="0" lang="es-ES" sz="1200" b="0" i="0" u="none" strike="noStrike" kern="1200" cap="none" spc="-50" normalizeH="0" baseline="0" noProof="0" dirty="0">
                <a:ln>
                  <a:noFill/>
                </a:ln>
                <a:solidFill>
                  <a:prstClr val="black"/>
                </a:solidFill>
                <a:effectLst/>
                <a:uLnTx/>
                <a:uFillTx/>
                <a:latin typeface="Calibri" panose="020F0502020204030204"/>
                <a:ea typeface="+mn-ea"/>
                <a:cs typeface="+mn-cs"/>
              </a:rPr>
              <a:t>Distribución de ocupados por grupo ocupacional en la Región del Maule, julio- septiembre 2019 – 2023.</a:t>
            </a:r>
            <a:endParaRPr kumimoji="0" lang="es-CL" sz="12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graphicFrame>
        <p:nvGraphicFramePr>
          <p:cNvPr id="10" name="Tabla 9">
            <a:extLst>
              <a:ext uri="{FF2B5EF4-FFF2-40B4-BE49-F238E27FC236}">
                <a16:creationId xmlns:a16="http://schemas.microsoft.com/office/drawing/2014/main" id="{56A20326-A505-4A6A-8820-C87271FB26DA}"/>
              </a:ext>
            </a:extLst>
          </p:cNvPr>
          <p:cNvGraphicFramePr>
            <a:graphicFrameLocks noGrp="1"/>
          </p:cNvGraphicFramePr>
          <p:nvPr>
            <p:extLst>
              <p:ext uri="{D42A27DB-BD31-4B8C-83A1-F6EECF244321}">
                <p14:modId xmlns:p14="http://schemas.microsoft.com/office/powerpoint/2010/main" val="727424783"/>
              </p:ext>
            </p:extLst>
          </p:nvPr>
        </p:nvGraphicFramePr>
        <p:xfrm>
          <a:off x="244184" y="2908020"/>
          <a:ext cx="8645239" cy="3396456"/>
        </p:xfrm>
        <a:graphic>
          <a:graphicData uri="http://schemas.openxmlformats.org/drawingml/2006/table">
            <a:tbl>
              <a:tblPr/>
              <a:tblGrid>
                <a:gridCol w="1762541">
                  <a:extLst>
                    <a:ext uri="{9D8B030D-6E8A-4147-A177-3AD203B41FA5}">
                      <a16:colId xmlns:a16="http://schemas.microsoft.com/office/drawing/2014/main" val="4291398395"/>
                    </a:ext>
                  </a:extLst>
                </a:gridCol>
                <a:gridCol w="782057">
                  <a:extLst>
                    <a:ext uri="{9D8B030D-6E8A-4147-A177-3AD203B41FA5}">
                      <a16:colId xmlns:a16="http://schemas.microsoft.com/office/drawing/2014/main" val="1566200975"/>
                    </a:ext>
                  </a:extLst>
                </a:gridCol>
                <a:gridCol w="777029">
                  <a:extLst>
                    <a:ext uri="{9D8B030D-6E8A-4147-A177-3AD203B41FA5}">
                      <a16:colId xmlns:a16="http://schemas.microsoft.com/office/drawing/2014/main" val="3852656583"/>
                    </a:ext>
                  </a:extLst>
                </a:gridCol>
                <a:gridCol w="835583">
                  <a:extLst>
                    <a:ext uri="{9D8B030D-6E8A-4147-A177-3AD203B41FA5}">
                      <a16:colId xmlns:a16="http://schemas.microsoft.com/office/drawing/2014/main" val="2552955295"/>
                    </a:ext>
                  </a:extLst>
                </a:gridCol>
                <a:gridCol w="736844">
                  <a:extLst>
                    <a:ext uri="{9D8B030D-6E8A-4147-A177-3AD203B41FA5}">
                      <a16:colId xmlns:a16="http://schemas.microsoft.com/office/drawing/2014/main" val="4190806279"/>
                    </a:ext>
                  </a:extLst>
                </a:gridCol>
                <a:gridCol w="750237">
                  <a:extLst>
                    <a:ext uri="{9D8B030D-6E8A-4147-A177-3AD203B41FA5}">
                      <a16:colId xmlns:a16="http://schemas.microsoft.com/office/drawing/2014/main" val="4071684699"/>
                    </a:ext>
                  </a:extLst>
                </a:gridCol>
                <a:gridCol w="750237">
                  <a:extLst>
                    <a:ext uri="{9D8B030D-6E8A-4147-A177-3AD203B41FA5}">
                      <a16:colId xmlns:a16="http://schemas.microsoft.com/office/drawing/2014/main" val="4190124711"/>
                    </a:ext>
                  </a:extLst>
                </a:gridCol>
                <a:gridCol w="750237">
                  <a:extLst>
                    <a:ext uri="{9D8B030D-6E8A-4147-A177-3AD203B41FA5}">
                      <a16:colId xmlns:a16="http://schemas.microsoft.com/office/drawing/2014/main" val="1805675853"/>
                    </a:ext>
                  </a:extLst>
                </a:gridCol>
                <a:gridCol w="750237">
                  <a:extLst>
                    <a:ext uri="{9D8B030D-6E8A-4147-A177-3AD203B41FA5}">
                      <a16:colId xmlns:a16="http://schemas.microsoft.com/office/drawing/2014/main" val="901015267"/>
                    </a:ext>
                  </a:extLst>
                </a:gridCol>
                <a:gridCol w="750237">
                  <a:extLst>
                    <a:ext uri="{9D8B030D-6E8A-4147-A177-3AD203B41FA5}">
                      <a16:colId xmlns:a16="http://schemas.microsoft.com/office/drawing/2014/main" val="2481848515"/>
                    </a:ext>
                  </a:extLst>
                </a:gridCol>
              </a:tblGrid>
              <a:tr h="4202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s-CL" sz="1000" b="1" i="0" u="none" strike="noStrike" dirty="0">
                          <a:solidFill>
                            <a:schemeClr val="bg1"/>
                          </a:solidFill>
                          <a:effectLst/>
                          <a:latin typeface="Calibri Light" panose="020F0302020204030204" pitchFamily="34" charset="0"/>
                        </a:rPr>
                        <a:t>Grupo ocupacional</a:t>
                      </a:r>
                    </a:p>
                  </a:txBody>
                  <a:tcPr marL="3419" marR="3419" marT="341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i="0" u="none" strike="noStrike" dirty="0">
                          <a:solidFill>
                            <a:schemeClr val="bg2"/>
                          </a:solidFill>
                          <a:effectLst/>
                          <a:latin typeface="Calibri Light" panose="020F0302020204030204" pitchFamily="34" charset="0"/>
                        </a:rPr>
                        <a:t>Trimestre JAS 2019</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i="0" u="none" strike="noStrike" dirty="0">
                          <a:solidFill>
                            <a:schemeClr val="bg2"/>
                          </a:solidFill>
                          <a:effectLst/>
                          <a:latin typeface="Calibri Light" panose="020F0302020204030204" pitchFamily="34" charset="0"/>
                        </a:rPr>
                        <a:t>Trimestre JAS 2020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i="0" u="none" strike="noStrike" dirty="0">
                          <a:solidFill>
                            <a:schemeClr val="bg2"/>
                          </a:solidFill>
                          <a:effectLst/>
                          <a:latin typeface="Calibri Light" panose="020F0302020204030204" pitchFamily="34" charset="0"/>
                        </a:rPr>
                        <a:t>Trimestre JAS 2021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i="0" u="none" strike="noStrike" dirty="0">
                          <a:solidFill>
                            <a:schemeClr val="bg2"/>
                          </a:solidFill>
                          <a:effectLst/>
                          <a:latin typeface="Calibri Light" panose="020F0302020204030204" pitchFamily="34" charset="0"/>
                        </a:rPr>
                        <a:t>Trimestre JAS 2022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i="0" u="none" strike="noStrike" dirty="0">
                          <a:solidFill>
                            <a:schemeClr val="bg2"/>
                          </a:solidFill>
                          <a:effectLst/>
                          <a:latin typeface="Calibri Light" panose="020F0302020204030204" pitchFamily="34" charset="0"/>
                        </a:rPr>
                        <a:t>Trimestre JAS 2023</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i="0" u="none" strike="noStrike" dirty="0">
                          <a:solidFill>
                            <a:schemeClr val="bg2"/>
                          </a:solidFill>
                          <a:effectLst/>
                          <a:latin typeface="Calibri Light" panose="020F0302020204030204" pitchFamily="34" charset="0"/>
                        </a:rPr>
                        <a:t>Diferencia 2023 - 2019</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i="0" u="none" strike="noStrike" dirty="0">
                          <a:solidFill>
                            <a:schemeClr val="bg2"/>
                          </a:solidFill>
                          <a:effectLst/>
                          <a:latin typeface="Calibri Light" panose="020F0302020204030204" pitchFamily="34" charset="0"/>
                        </a:rPr>
                        <a:t>Diferencia 2023 - 2020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i="0" u="none" strike="noStrike" dirty="0">
                          <a:solidFill>
                            <a:schemeClr val="bg2"/>
                          </a:solidFill>
                          <a:effectLst/>
                          <a:latin typeface="Calibri Light" panose="020F0302020204030204" pitchFamily="34" charset="0"/>
                        </a:rPr>
                        <a:t>Diferencia 2023 - 2021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i="0" u="none" strike="noStrike" dirty="0">
                          <a:solidFill>
                            <a:schemeClr val="bg2"/>
                          </a:solidFill>
                          <a:effectLst/>
                          <a:latin typeface="Calibri Light" panose="020F0302020204030204" pitchFamily="34" charset="0"/>
                        </a:rPr>
                        <a:t>Diferencia 2023 - 2022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CB4"/>
                    </a:solidFill>
                  </a:tcPr>
                </a:tc>
                <a:extLst>
                  <a:ext uri="{0D108BD9-81ED-4DB2-BD59-A6C34878D82A}">
                    <a16:rowId xmlns:a16="http://schemas.microsoft.com/office/drawing/2014/main" val="2126012450"/>
                  </a:ext>
                </a:extLst>
              </a:tr>
              <a:tr h="2510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s-CL" sz="1000" u="none" strike="noStrike" dirty="0">
                          <a:solidFill>
                            <a:srgbClr val="BB8108"/>
                          </a:solidFill>
                          <a:effectLst/>
                        </a:rPr>
                        <a:t>Directores, gerentes y administradores</a:t>
                      </a:r>
                      <a:endParaRPr lang="es-CL" sz="1000" b="0" i="0" u="none" strike="noStrike" dirty="0">
                        <a:solidFill>
                          <a:srgbClr val="BB8108"/>
                        </a:solidFill>
                        <a:effectLst/>
                        <a:latin typeface="Calibri Light" panose="020F0302020204030204" pitchFamily="34" charset="0"/>
                      </a:endParaRPr>
                    </a:p>
                  </a:txBody>
                  <a:tcPr marL="3419" marR="3419" marT="3419"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dirty="0">
                          <a:solidFill>
                            <a:srgbClr val="000000"/>
                          </a:solidFill>
                          <a:effectLst/>
                          <a:latin typeface="Calibri Light" panose="020F0302020204030204" pitchFamily="34" charset="0"/>
                        </a:rPr>
                        <a:t>9.269**</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dirty="0">
                          <a:solidFill>
                            <a:srgbClr val="000000"/>
                          </a:solidFill>
                          <a:effectLst/>
                          <a:latin typeface="Calibri Light" panose="020F0302020204030204" pitchFamily="34" charset="0"/>
                        </a:rPr>
                        <a:t>6.300**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dirty="0">
                          <a:solidFill>
                            <a:srgbClr val="000000"/>
                          </a:solidFill>
                          <a:effectLst/>
                          <a:latin typeface="Calibri Light" panose="020F0302020204030204" pitchFamily="34" charset="0"/>
                        </a:rPr>
                        <a:t>9.591**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dirty="0">
                          <a:solidFill>
                            <a:srgbClr val="000000"/>
                          </a:solidFill>
                          <a:effectLst/>
                          <a:latin typeface="Calibri Light" panose="020F0302020204030204" pitchFamily="34" charset="0"/>
                        </a:rPr>
                        <a:t>11.766**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dirty="0">
                          <a:solidFill>
                            <a:srgbClr val="000000"/>
                          </a:solidFill>
                          <a:effectLst/>
                          <a:latin typeface="Calibri Light" panose="020F0302020204030204" pitchFamily="34" charset="0"/>
                        </a:rPr>
                        <a:t>10.333**</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1.064</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4.033</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742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-1.434</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26851441"/>
                  </a:ext>
                </a:extLst>
              </a:tr>
              <a:tr h="2510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s-CL" sz="1000" u="none" strike="noStrike" dirty="0">
                          <a:solidFill>
                            <a:srgbClr val="BB8108"/>
                          </a:solidFill>
                          <a:effectLst/>
                        </a:rPr>
                        <a:t>Profesionales, científicos e intelectuales </a:t>
                      </a:r>
                      <a:endParaRPr lang="es-CL" sz="1000" b="0" i="0" u="none" strike="noStrike" dirty="0">
                        <a:solidFill>
                          <a:srgbClr val="BB8108"/>
                        </a:solidFill>
                        <a:effectLst/>
                        <a:latin typeface="Calibri Light" panose="020F0302020204030204" pitchFamily="34" charset="0"/>
                      </a:endParaRPr>
                    </a:p>
                  </a:txBody>
                  <a:tcPr marL="3419" marR="3419" marT="3419"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47.402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38.505</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53.571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50.598</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60.202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12.801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21.698</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6.632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9.605</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898275297"/>
                  </a:ext>
                </a:extLst>
              </a:tr>
              <a:tr h="2641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s-CL" sz="1000" u="none" strike="noStrike" dirty="0">
                          <a:solidFill>
                            <a:srgbClr val="BB8108"/>
                          </a:solidFill>
                          <a:effectLst/>
                        </a:rPr>
                        <a:t>Técnicos y profesionales de nivel medio </a:t>
                      </a:r>
                      <a:endParaRPr lang="es-CL" sz="1000" b="0" i="0" u="none" strike="noStrike" dirty="0">
                        <a:solidFill>
                          <a:srgbClr val="BB8108"/>
                        </a:solidFill>
                        <a:effectLst/>
                        <a:latin typeface="Calibri Light" panose="020F0302020204030204" pitchFamily="34" charset="0"/>
                      </a:endParaRPr>
                    </a:p>
                  </a:txBody>
                  <a:tcPr marL="3419" marR="3419" marT="3419"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51.757</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52.465</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49.921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44.517</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49.740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-2.017</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-2.725</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-182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5.223</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717552326"/>
                  </a:ext>
                </a:extLst>
              </a:tr>
              <a:tr h="29258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s-CL" sz="1000" u="none" strike="noStrike" dirty="0">
                          <a:solidFill>
                            <a:srgbClr val="BB8108"/>
                          </a:solidFill>
                          <a:effectLst/>
                        </a:rPr>
                        <a:t>Personal de apoyo administrativo</a:t>
                      </a:r>
                      <a:endParaRPr lang="es-CL" sz="1000" b="0" i="0" u="none" strike="noStrike" dirty="0">
                        <a:solidFill>
                          <a:srgbClr val="BB8108"/>
                        </a:solidFill>
                        <a:effectLst/>
                        <a:latin typeface="Calibri Light" panose="020F0302020204030204" pitchFamily="34" charset="0"/>
                      </a:endParaRPr>
                    </a:p>
                  </a:txBody>
                  <a:tcPr marL="3419" marR="3419" marT="3419"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17.363</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16.672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17.234</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20.179</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19.299</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1.937</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2.627</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2.066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-879</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691494978"/>
                  </a:ext>
                </a:extLst>
              </a:tr>
              <a:tr h="40851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s-CL" sz="1000" u="none" strike="noStrike" dirty="0">
                          <a:solidFill>
                            <a:srgbClr val="BB8108"/>
                          </a:solidFill>
                          <a:effectLst/>
                        </a:rPr>
                        <a:t>Trabajadores de los servicios y vendedores de comercios y mercados</a:t>
                      </a:r>
                      <a:endParaRPr lang="es-CL" sz="1000" b="0" i="0" u="none" strike="noStrike" dirty="0">
                        <a:solidFill>
                          <a:srgbClr val="BB8108"/>
                        </a:solidFill>
                        <a:effectLst/>
                        <a:latin typeface="Calibri Light" panose="020F0302020204030204" pitchFamily="34" charset="0"/>
                      </a:endParaRPr>
                    </a:p>
                  </a:txBody>
                  <a:tcPr marL="3419" marR="3419" marT="3419"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105.961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80.534</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88.854</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94.658</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104.310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-1.650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23.776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15.457</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9.652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054827976"/>
                  </a:ext>
                </a:extLst>
              </a:tr>
              <a:tr h="41403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s-CL" sz="1000" u="none" strike="noStrike" dirty="0">
                          <a:solidFill>
                            <a:srgbClr val="BB8108"/>
                          </a:solidFill>
                          <a:effectLst/>
                        </a:rPr>
                        <a:t>Agricultores y trabajadores calificados agropecuarios, forestales y pesqueros</a:t>
                      </a:r>
                      <a:endParaRPr lang="es-CL" sz="1000" b="0" i="0" u="none" strike="noStrike" dirty="0">
                        <a:solidFill>
                          <a:srgbClr val="BB8108"/>
                        </a:solidFill>
                        <a:effectLst/>
                        <a:latin typeface="Calibri Light" panose="020F0302020204030204" pitchFamily="34" charset="0"/>
                      </a:endParaRPr>
                    </a:p>
                  </a:txBody>
                  <a:tcPr marL="3419" marR="3419" marT="3419"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26.220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20.865</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18.054</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23.191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22.426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-3.794</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1.561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4.372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-765</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414937567"/>
                  </a:ext>
                </a:extLst>
              </a:tr>
              <a:tr h="25946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s-CL" sz="1000" u="none" strike="noStrike" dirty="0">
                          <a:solidFill>
                            <a:srgbClr val="BB8108"/>
                          </a:solidFill>
                          <a:effectLst/>
                        </a:rPr>
                        <a:t>Artesanos y operarios de oficios </a:t>
                      </a:r>
                      <a:endParaRPr lang="es-CL" sz="1000" b="0" i="0" u="none" strike="noStrike" dirty="0">
                        <a:solidFill>
                          <a:srgbClr val="BB8108"/>
                        </a:solidFill>
                        <a:effectLst/>
                        <a:latin typeface="Calibri Light" panose="020F0302020204030204" pitchFamily="34" charset="0"/>
                      </a:endParaRPr>
                    </a:p>
                  </a:txBody>
                  <a:tcPr marL="3419" marR="3419" marT="3419"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60.906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51.521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63.166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68.052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70.261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9.354</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18.740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7.094</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2.209</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900225785"/>
                  </a:ext>
                </a:extLst>
              </a:tr>
              <a:tr h="4029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s-CL" sz="1000" u="none" strike="noStrike" dirty="0">
                          <a:solidFill>
                            <a:srgbClr val="BB8108"/>
                          </a:solidFill>
                          <a:effectLst/>
                        </a:rPr>
                        <a:t>Operadores de instalaciones, máquinas y ensambladores</a:t>
                      </a:r>
                      <a:endParaRPr lang="es-CL" sz="1000" b="0" i="0" u="none" strike="noStrike" dirty="0">
                        <a:solidFill>
                          <a:srgbClr val="BB8108"/>
                        </a:solidFill>
                        <a:effectLst/>
                        <a:latin typeface="Calibri Light" panose="020F0302020204030204" pitchFamily="34" charset="0"/>
                      </a:endParaRPr>
                    </a:p>
                  </a:txBody>
                  <a:tcPr marL="3419" marR="3419" marT="3419"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41.882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32.647</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38.345</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37.043</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39.616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-2.266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6.968</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1.271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2.572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288752099"/>
                  </a:ext>
                </a:extLst>
              </a:tr>
              <a:tr h="16438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s-CL" sz="1000" u="none" strike="noStrike" dirty="0">
                          <a:solidFill>
                            <a:srgbClr val="BB8108"/>
                          </a:solidFill>
                          <a:effectLst/>
                        </a:rPr>
                        <a:t>Ocupaciones elementales</a:t>
                      </a:r>
                      <a:endParaRPr lang="es-CL" sz="1000" b="0" i="0" u="none" strike="noStrike" dirty="0">
                        <a:solidFill>
                          <a:srgbClr val="BB8108"/>
                        </a:solidFill>
                        <a:effectLst/>
                        <a:latin typeface="Calibri Light" panose="020F0302020204030204" pitchFamily="34" charset="0"/>
                      </a:endParaRPr>
                    </a:p>
                  </a:txBody>
                  <a:tcPr marL="3419" marR="3419" marT="3419"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132.703</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122.936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111.845</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121.983</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122.173</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-10.529</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-762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10.328</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100" b="0" i="0" u="none" strike="noStrike" dirty="0">
                          <a:solidFill>
                            <a:srgbClr val="000000"/>
                          </a:solidFill>
                          <a:effectLst/>
                          <a:latin typeface="Calibri Light" panose="020F0302020204030204" pitchFamily="34" charset="0"/>
                        </a:rPr>
                        <a:t>190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7054696"/>
                  </a:ext>
                </a:extLst>
              </a:tr>
            </a:tbl>
          </a:graphicData>
        </a:graphic>
      </p:graphicFrame>
    </p:spTree>
    <p:extLst>
      <p:ext uri="{BB962C8B-B14F-4D97-AF65-F5344CB8AC3E}">
        <p14:creationId xmlns:p14="http://schemas.microsoft.com/office/powerpoint/2010/main" val="4195199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B652B71-CCF4-2040-5B28-89BFDB41F52E}"/>
              </a:ext>
            </a:extLst>
          </p:cNvPr>
          <p:cNvSpPr>
            <a:spLocks noGrp="1"/>
          </p:cNvSpPr>
          <p:nvPr>
            <p:ph type="sldNum" sz="quarter" idx="12"/>
          </p:nvPr>
        </p:nvSpPr>
        <p:spPr/>
        <p:txBody>
          <a:bodyPr/>
          <a:lstStyle/>
          <a:p>
            <a:fld id="{5EC4A061-B169-4D25-BA3A-0616D805CB68}" type="slidenum">
              <a:rPr lang="es-CL" smtClean="0"/>
              <a:t>11</a:t>
            </a:fld>
            <a:endParaRPr lang="es-CL" dirty="0"/>
          </a:p>
        </p:txBody>
      </p:sp>
      <p:sp>
        <p:nvSpPr>
          <p:cNvPr id="4" name="Marcador de contenido 3">
            <a:extLst>
              <a:ext uri="{FF2B5EF4-FFF2-40B4-BE49-F238E27FC236}">
                <a16:creationId xmlns:a16="http://schemas.microsoft.com/office/drawing/2014/main" id="{40A30312-57B0-8E3A-C367-37E2FC029399}"/>
              </a:ext>
            </a:extLst>
          </p:cNvPr>
          <p:cNvSpPr>
            <a:spLocks noGrp="1"/>
          </p:cNvSpPr>
          <p:nvPr>
            <p:ph idx="1"/>
          </p:nvPr>
        </p:nvSpPr>
        <p:spPr>
          <a:xfrm>
            <a:off x="292213" y="887767"/>
            <a:ext cx="3649472" cy="5468584"/>
          </a:xfrm>
          <a:prstGeom prst="roundRect">
            <a:avLst/>
          </a:prstGeom>
        </p:spPr>
        <p:txBody>
          <a:bodyPr anchor="ctr">
            <a:noAutofit/>
          </a:bodyPr>
          <a:lstStyle/>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white"/>
                </a:solidFill>
                <a:effectLst/>
                <a:uLnTx/>
                <a:uFillTx/>
                <a:latin typeface="Calibri" panose="020F0502020204030204"/>
                <a:ea typeface="+mn-ea"/>
                <a:cs typeface="+mn-cs"/>
              </a:rPr>
              <a:t>La tasa de ocupación informal llega a un 32,5% </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lang="es-ES" sz="1200" b="1" dirty="0">
                <a:solidFill>
                  <a:prstClr val="white"/>
                </a:solidFill>
                <a:latin typeface="Calibri" panose="020F0502020204030204"/>
              </a:rPr>
              <a:t>Ésta disminuyó 0</a:t>
            </a:r>
            <a:r>
              <a:rPr kumimoji="0" lang="es-ES" sz="1200" b="1" i="0" u="none" strike="noStrike" kern="1200" cap="none" spc="0" normalizeH="0" baseline="0" noProof="0" dirty="0">
                <a:ln>
                  <a:noFill/>
                </a:ln>
                <a:solidFill>
                  <a:prstClr val="white"/>
                </a:solidFill>
                <a:effectLst/>
                <a:uLnTx/>
                <a:uFillTx/>
                <a:latin typeface="Calibri" panose="020F0502020204030204"/>
                <a:ea typeface="+mn-ea"/>
                <a:cs typeface="+mn-cs"/>
              </a:rPr>
              <a:t>,9 p.p</a:t>
            </a: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 A nivel nacional, la tasa se mantuvo en comparación al trimestre anterior, quedando en un 26,7%. En comparación al 2019, la región del Maule en el trimestre julio – septiembre contaba con un 30,5% de informalidad; 2</a:t>
            </a:r>
            <a:r>
              <a:rPr lang="es-ES" sz="1200" dirty="0">
                <a:solidFill>
                  <a:prstClr val="white"/>
                </a:solidFill>
                <a:latin typeface="Calibri" panose="020F0502020204030204"/>
              </a:rPr>
              <a:t>,0 </a:t>
            </a: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p.p. menos que el último período expuesto.</a:t>
            </a:r>
            <a:endPar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rPr>
              <a:t>Es importante destacar que de los aumentos en la tasa de ocupación, en parte se explican por una generación de empleo informal, reflejado en el aumento de la tasa recién expuesta.</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Distinguiendo por sexo, el Gráfico 12 muestra la tasa de ocupación informal desde el 2019 al 2023.  </a:t>
            </a:r>
            <a:r>
              <a:rPr kumimoji="0" lang="es-ES" sz="1200" b="1" i="0" u="none" strike="noStrike" kern="1200" cap="none" spc="0" normalizeH="0" baseline="0" noProof="0" dirty="0">
                <a:ln>
                  <a:noFill/>
                </a:ln>
                <a:solidFill>
                  <a:prstClr val="white"/>
                </a:solidFill>
                <a:effectLst/>
                <a:uLnTx/>
                <a:uFillTx/>
                <a:latin typeface="Calibri" panose="020F0502020204030204"/>
                <a:ea typeface="+mn-ea"/>
                <a:cs typeface="+mn-cs"/>
              </a:rPr>
              <a:t>En el caso de las mujeres, poseen una tasa de ocupación informal de un </a:t>
            </a:r>
            <a:r>
              <a:rPr lang="es-ES" sz="1200" b="1" dirty="0">
                <a:solidFill>
                  <a:prstClr val="white"/>
                </a:solidFill>
                <a:latin typeface="Calibri" panose="020F0502020204030204"/>
              </a:rPr>
              <a:t>33,2</a:t>
            </a:r>
            <a:r>
              <a:rPr kumimoji="0" lang="es-ES" sz="1200" b="1" i="0" u="none" strike="noStrike" kern="1200" cap="none" spc="0" normalizeH="0" baseline="0" noProof="0" dirty="0">
                <a:ln>
                  <a:noFill/>
                </a:ln>
                <a:solidFill>
                  <a:prstClr val="white"/>
                </a:solidFill>
                <a:effectLst/>
                <a:uLnTx/>
                <a:uFillTx/>
                <a:latin typeface="Calibri" panose="020F0502020204030204"/>
                <a:ea typeface="+mn-ea"/>
                <a:cs typeface="+mn-cs"/>
              </a:rPr>
              <a:t>%, correspondiente a </a:t>
            </a:r>
            <a:r>
              <a:rPr lang="es-ES" sz="1200" b="1" dirty="0">
                <a:solidFill>
                  <a:prstClr val="white"/>
                </a:solidFill>
                <a:latin typeface="Calibri" panose="020F0502020204030204"/>
              </a:rPr>
              <a:t>69</a:t>
            </a:r>
            <a:r>
              <a:rPr kumimoji="0" lang="es-ES" sz="1200" b="1" i="0" u="none" strike="noStrike" kern="1200" cap="none" spc="0" normalizeH="0" baseline="0" noProof="0" dirty="0">
                <a:ln>
                  <a:noFill/>
                </a:ln>
                <a:solidFill>
                  <a:prstClr val="white"/>
                </a:solidFill>
                <a:effectLst/>
                <a:uLnTx/>
                <a:uFillTx/>
                <a:latin typeface="Calibri" panose="020F0502020204030204"/>
                <a:ea typeface="+mn-ea"/>
                <a:cs typeface="+mn-cs"/>
              </a:rPr>
              <a:t>.811 personas con ocupación informal</a:t>
            </a: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 registrando un alza de 1,8 puntos respecto al año 2022. En comparación al año 2019, la tasa de informalidad es de 1,5 p.p. menos que el último trimestre expuesto.</a:t>
            </a:r>
            <a:endPar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Marcador de pie de página 3">
            <a:extLst>
              <a:ext uri="{FF2B5EF4-FFF2-40B4-BE49-F238E27FC236}">
                <a16:creationId xmlns:a16="http://schemas.microsoft.com/office/drawing/2014/main" id="{D95458FD-8BF9-565E-B459-72B60997432F}"/>
              </a:ext>
            </a:extLst>
          </p:cNvPr>
          <p:cNvSpPr>
            <a:spLocks noGrp="1"/>
          </p:cNvSpPr>
          <p:nvPr>
            <p:ph type="ftr" sz="quarter" idx="11"/>
          </p:nvPr>
        </p:nvSpPr>
        <p:spPr>
          <a:xfrm>
            <a:off x="254574" y="6357431"/>
            <a:ext cx="30861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dirty="0">
                <a:ln>
                  <a:noFill/>
                </a:ln>
                <a:solidFill>
                  <a:srgbClr val="339CB4"/>
                </a:solidFill>
                <a:effectLst/>
                <a:uLnTx/>
                <a:uFillTx/>
                <a:latin typeface="Calibri" panose="020F0502020204030204"/>
                <a:ea typeface="+mn-ea"/>
                <a:cs typeface="+mn-cs"/>
              </a:rPr>
              <a:t>Termómetro Laboral </a:t>
            </a:r>
            <a:r>
              <a:rPr lang="es-MX" dirty="0">
                <a:solidFill>
                  <a:srgbClr val="339CB4"/>
                </a:solidFill>
                <a:latin typeface="Calibri" panose="020F0502020204030204"/>
              </a:rPr>
              <a:t>Maule</a:t>
            </a:r>
            <a:r>
              <a:rPr kumimoji="0" lang="es-MX" sz="900" b="0" i="0" u="none" strike="noStrike" kern="1200" cap="none" spc="0" normalizeH="0" baseline="0" noProof="0" dirty="0">
                <a:ln>
                  <a:noFill/>
                </a:ln>
                <a:solidFill>
                  <a:srgbClr val="339CB4"/>
                </a:solidFill>
                <a:effectLst/>
                <a:uLnTx/>
                <a:uFillTx/>
                <a:latin typeface="Calibri" panose="020F0502020204030204"/>
                <a:ea typeface="+mn-ea"/>
                <a:cs typeface="+mn-cs"/>
              </a:rPr>
              <a:t> – Noviembre 2023</a:t>
            </a:r>
            <a:endParaRPr kumimoji="0" lang="es-CL" sz="900" b="0" i="0" u="none" strike="noStrike" kern="1200" cap="none" spc="0" normalizeH="0" baseline="0" noProof="0" dirty="0">
              <a:ln>
                <a:noFill/>
              </a:ln>
              <a:solidFill>
                <a:srgbClr val="339CB4"/>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0B3D1AE6-E5BB-4D69-956F-0ED30C7D3B70}"/>
              </a:ext>
            </a:extLst>
          </p:cNvPr>
          <p:cNvSpPr txBox="1"/>
          <p:nvPr/>
        </p:nvSpPr>
        <p:spPr>
          <a:xfrm>
            <a:off x="4027532" y="3775362"/>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sp>
        <p:nvSpPr>
          <p:cNvPr id="12" name="Título 7">
            <a:extLst>
              <a:ext uri="{FF2B5EF4-FFF2-40B4-BE49-F238E27FC236}">
                <a16:creationId xmlns:a16="http://schemas.microsoft.com/office/drawing/2014/main" id="{AEABA917-02A0-491D-A6D5-1FDC2FC15278}"/>
              </a:ext>
            </a:extLst>
          </p:cNvPr>
          <p:cNvSpPr txBox="1">
            <a:spLocks/>
          </p:cNvSpPr>
          <p:nvPr/>
        </p:nvSpPr>
        <p:spPr>
          <a:xfrm>
            <a:off x="2667000" y="250129"/>
            <a:ext cx="3810000" cy="424732"/>
          </a:xfrm>
          <a:prstGeom prst="rect">
            <a:avLst/>
          </a:prstGeom>
        </p:spPr>
        <p:txBody>
          <a:bodyPr vert="horz" lIns="91440" tIns="45720" rIns="91440" bIns="45720" rtlCol="0" anchor="ctr">
            <a:normAutofit/>
          </a:bodyPr>
          <a:lstStyle>
            <a:lvl1pPr algn="l" defTabSz="685866" rtl="0" eaLnBrk="1" latinLnBrk="0" hangingPunct="1">
              <a:lnSpc>
                <a:spcPct val="90000"/>
              </a:lnSpc>
              <a:spcBef>
                <a:spcPct val="0"/>
              </a:spcBef>
              <a:buNone/>
              <a:defRPr sz="2000" b="1" kern="1200" spc="100" baseline="0">
                <a:solidFill>
                  <a:schemeClr val="accent1"/>
                </a:solidFill>
                <a:latin typeface="+mn-lt"/>
                <a:ea typeface="+mj-ea"/>
                <a:cs typeface="+mj-cs"/>
              </a:defRPr>
            </a:lvl1pPr>
          </a:lstStyle>
          <a:p>
            <a:pPr marL="0" marR="0" lvl="0" indent="0" algn="l" defTabSz="685866" rtl="0" eaLnBrk="1" fontAlgn="auto" latinLnBrk="0" hangingPunct="1">
              <a:lnSpc>
                <a:spcPct val="90000"/>
              </a:lnSpc>
              <a:spcBef>
                <a:spcPct val="0"/>
              </a:spcBef>
              <a:spcAft>
                <a:spcPts val="0"/>
              </a:spcAft>
              <a:buClrTx/>
              <a:buSzTx/>
              <a:buFontTx/>
              <a:buNone/>
              <a:tabLst/>
              <a:defRPr/>
            </a:pPr>
            <a:r>
              <a:rPr kumimoji="0" lang="es-CL" sz="2000" b="1" i="0" u="none" strike="noStrike" kern="1200" cap="none" spc="100" normalizeH="0" baseline="0" noProof="0" dirty="0">
                <a:ln>
                  <a:noFill/>
                </a:ln>
                <a:solidFill>
                  <a:srgbClr val="339CB4"/>
                </a:solidFill>
                <a:effectLst/>
                <a:uLnTx/>
                <a:uFillTx/>
                <a:latin typeface="Calibri" panose="020F0502020204030204"/>
                <a:ea typeface="+mj-ea"/>
                <a:cs typeface="+mj-cs"/>
              </a:rPr>
              <a:t>III. Ocupación Informal</a:t>
            </a:r>
          </a:p>
        </p:txBody>
      </p:sp>
      <p:sp>
        <p:nvSpPr>
          <p:cNvPr id="13" name="Marcador de contenido 3">
            <a:extLst>
              <a:ext uri="{FF2B5EF4-FFF2-40B4-BE49-F238E27FC236}">
                <a16:creationId xmlns:a16="http://schemas.microsoft.com/office/drawing/2014/main" id="{DB956040-56C0-4136-B36B-816150A8CB01}"/>
              </a:ext>
            </a:extLst>
          </p:cNvPr>
          <p:cNvSpPr txBox="1">
            <a:spLocks/>
          </p:cNvSpPr>
          <p:nvPr/>
        </p:nvSpPr>
        <p:spPr>
          <a:xfrm>
            <a:off x="4018393" y="816211"/>
            <a:ext cx="4833394" cy="424732"/>
          </a:xfrm>
          <a:prstGeom prst="rect">
            <a:avLst/>
          </a:prstGeom>
        </p:spPr>
        <p:txBody>
          <a:bodyPr/>
          <a:lstStyle>
            <a:lvl1pPr marL="171450" indent="-171450" algn="just" defTabSz="6858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1" i="0" u="none" strike="noStrike" kern="1200" cap="none" spc="-50" normalizeH="0" baseline="0" noProof="0" dirty="0">
                <a:ln>
                  <a:noFill/>
                </a:ln>
                <a:solidFill>
                  <a:prstClr val="black"/>
                </a:solidFill>
                <a:effectLst/>
                <a:uLnTx/>
                <a:uFillTx/>
                <a:latin typeface="Calibri" panose="020F0502020204030204"/>
                <a:ea typeface="+mn-ea"/>
                <a:cs typeface="+mn-cs"/>
              </a:rPr>
              <a:t>Gráfico 11: </a:t>
            </a:r>
            <a:r>
              <a:rPr kumimoji="0" lang="es-ES" sz="1200" b="0" i="0" u="none" strike="noStrike" kern="1200" cap="none" spc="-50" normalizeH="0" baseline="0" noProof="0" dirty="0">
                <a:ln>
                  <a:noFill/>
                </a:ln>
                <a:solidFill>
                  <a:prstClr val="black"/>
                </a:solidFill>
                <a:effectLst/>
                <a:uLnTx/>
                <a:uFillTx/>
                <a:latin typeface="Calibri" panose="020F0502020204030204"/>
                <a:ea typeface="+mn-ea"/>
                <a:cs typeface="+mn-cs"/>
              </a:rPr>
              <a:t>Tasa de ocupación informal (%) en Región del Maule y a nivel nacional, 2019 – 2023.</a:t>
            </a:r>
            <a:endParaRPr kumimoji="0" lang="es-CL" sz="12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14" name="Marcador de contenido 3">
            <a:extLst>
              <a:ext uri="{FF2B5EF4-FFF2-40B4-BE49-F238E27FC236}">
                <a16:creationId xmlns:a16="http://schemas.microsoft.com/office/drawing/2014/main" id="{1AC89DFF-440C-495A-BD76-047AA681BFFF}"/>
              </a:ext>
            </a:extLst>
          </p:cNvPr>
          <p:cNvSpPr txBox="1">
            <a:spLocks/>
          </p:cNvSpPr>
          <p:nvPr/>
        </p:nvSpPr>
        <p:spPr>
          <a:xfrm>
            <a:off x="4027532" y="3883084"/>
            <a:ext cx="4815116" cy="424732"/>
          </a:xfrm>
          <a:prstGeom prst="rect">
            <a:avLst/>
          </a:prstGeom>
        </p:spPr>
        <p:txBody>
          <a:bodyPr/>
          <a:lstStyle>
            <a:lvl1pPr marL="171450" indent="-171450" algn="just" defTabSz="6858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1" i="0" u="none" strike="noStrike" kern="1200" cap="none" spc="-50" normalizeH="0" baseline="0" noProof="0" dirty="0">
                <a:ln>
                  <a:noFill/>
                </a:ln>
                <a:solidFill>
                  <a:prstClr val="black"/>
                </a:solidFill>
                <a:effectLst/>
                <a:uLnTx/>
                <a:uFillTx/>
                <a:latin typeface="Calibri" panose="020F0502020204030204"/>
                <a:ea typeface="+mn-ea"/>
                <a:cs typeface="+mn-cs"/>
              </a:rPr>
              <a:t>Gráfico 12: </a:t>
            </a:r>
            <a:r>
              <a:rPr kumimoji="0" lang="es-ES" sz="1200" b="0" i="0" u="none" strike="noStrike" kern="1200" cap="none" spc="-50" normalizeH="0" baseline="0" noProof="0" dirty="0">
                <a:ln>
                  <a:noFill/>
                </a:ln>
                <a:solidFill>
                  <a:prstClr val="black"/>
                </a:solidFill>
                <a:effectLst/>
                <a:uLnTx/>
                <a:uFillTx/>
                <a:latin typeface="Calibri" panose="020F0502020204030204"/>
                <a:ea typeface="+mn-ea"/>
                <a:cs typeface="+mn-cs"/>
              </a:rPr>
              <a:t>Tasa de ocupación informal (%), según sexo en la Región del Maule, 2020 -2023.</a:t>
            </a:r>
            <a:endParaRPr kumimoji="0" lang="es-CL" sz="12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11" name="CuadroTexto 10">
            <a:extLst>
              <a:ext uri="{FF2B5EF4-FFF2-40B4-BE49-F238E27FC236}">
                <a16:creationId xmlns:a16="http://schemas.microsoft.com/office/drawing/2014/main" id="{539A95AF-F154-46AE-B43D-22ACEF6D08AD}"/>
              </a:ext>
            </a:extLst>
          </p:cNvPr>
          <p:cNvSpPr txBox="1"/>
          <p:nvPr/>
        </p:nvSpPr>
        <p:spPr>
          <a:xfrm>
            <a:off x="4252403" y="6354699"/>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graphicFrame>
        <p:nvGraphicFramePr>
          <p:cNvPr id="18" name="Chart 1">
            <a:extLst>
              <a:ext uri="{FF2B5EF4-FFF2-40B4-BE49-F238E27FC236}">
                <a16:creationId xmlns:a16="http://schemas.microsoft.com/office/drawing/2014/main" id="{68757ECB-B2DE-4A23-8FCC-5BB6B3FFCA68}"/>
              </a:ext>
            </a:extLst>
          </p:cNvPr>
          <p:cNvGraphicFramePr>
            <a:graphicFrameLocks/>
          </p:cNvGraphicFramePr>
          <p:nvPr>
            <p:extLst>
              <p:ext uri="{D42A27DB-BD31-4B8C-83A1-F6EECF244321}">
                <p14:modId xmlns:p14="http://schemas.microsoft.com/office/powerpoint/2010/main" val="3188811829"/>
              </p:ext>
            </p:extLst>
          </p:nvPr>
        </p:nvGraphicFramePr>
        <p:xfrm>
          <a:off x="3876645" y="1112118"/>
          <a:ext cx="4966001" cy="28752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áfico 18">
            <a:extLst>
              <a:ext uri="{FF2B5EF4-FFF2-40B4-BE49-F238E27FC236}">
                <a16:creationId xmlns:a16="http://schemas.microsoft.com/office/drawing/2014/main" id="{05DDA0D5-B123-43E0-B7B4-BBA2ED868D96}"/>
              </a:ext>
            </a:extLst>
          </p:cNvPr>
          <p:cNvGraphicFramePr>
            <a:graphicFrameLocks/>
          </p:cNvGraphicFramePr>
          <p:nvPr>
            <p:extLst>
              <p:ext uri="{D42A27DB-BD31-4B8C-83A1-F6EECF244321}">
                <p14:modId xmlns:p14="http://schemas.microsoft.com/office/powerpoint/2010/main" val="1575654562"/>
              </p:ext>
            </p:extLst>
          </p:nvPr>
        </p:nvGraphicFramePr>
        <p:xfrm>
          <a:off x="3941685" y="4104804"/>
          <a:ext cx="4815115" cy="26166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9620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B652B71-CCF4-2040-5B28-89BFDB41F52E}"/>
              </a:ext>
            </a:extLst>
          </p:cNvPr>
          <p:cNvSpPr>
            <a:spLocks noGrp="1"/>
          </p:cNvSpPr>
          <p:nvPr>
            <p:ph type="sldNum" sz="quarter" idx="12"/>
          </p:nvPr>
        </p:nvSpPr>
        <p:spPr/>
        <p:txBody>
          <a:bodyPr/>
          <a:lstStyle/>
          <a:p>
            <a:fld id="{5EC4A061-B169-4D25-BA3A-0616D805CB68}" type="slidenum">
              <a:rPr lang="es-CL" smtClean="0"/>
              <a:t>12</a:t>
            </a:fld>
            <a:endParaRPr lang="es-CL" dirty="0"/>
          </a:p>
        </p:txBody>
      </p:sp>
      <p:sp>
        <p:nvSpPr>
          <p:cNvPr id="4" name="Marcador de contenido 3">
            <a:extLst>
              <a:ext uri="{FF2B5EF4-FFF2-40B4-BE49-F238E27FC236}">
                <a16:creationId xmlns:a16="http://schemas.microsoft.com/office/drawing/2014/main" id="{40A30312-57B0-8E3A-C367-37E2FC029399}"/>
              </a:ext>
            </a:extLst>
          </p:cNvPr>
          <p:cNvSpPr>
            <a:spLocks noGrp="1"/>
          </p:cNvSpPr>
          <p:nvPr>
            <p:ph idx="1"/>
          </p:nvPr>
        </p:nvSpPr>
        <p:spPr>
          <a:xfrm>
            <a:off x="292213" y="887767"/>
            <a:ext cx="3649472" cy="5468584"/>
          </a:xfrm>
          <a:prstGeom prst="roundRect">
            <a:avLst/>
          </a:prstGeom>
        </p:spPr>
        <p:txBody>
          <a:bodyPr anchor="ctr">
            <a:noAutofit/>
          </a:bodyPr>
          <a:lstStyle/>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Se presenta los ocupados por categoría ocupacional para el 2022 y 2023 (Cuadro 4), donde </a:t>
            </a:r>
            <a:r>
              <a:rPr kumimoji="0" lang="es-ES" sz="1200" b="1" i="0" u="none" strike="noStrike" kern="1200" cap="none" spc="0" normalizeH="0" baseline="0" noProof="0" dirty="0">
                <a:ln>
                  <a:noFill/>
                </a:ln>
                <a:solidFill>
                  <a:prstClr val="white"/>
                </a:solidFill>
                <a:effectLst/>
                <a:uLnTx/>
                <a:uFillTx/>
                <a:latin typeface="Calibri" panose="020F0502020204030204"/>
                <a:ea typeface="+mn-ea"/>
                <a:cs typeface="+mn-cs"/>
              </a:rPr>
              <a:t>67,8%</a:t>
            </a: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s-ES" sz="1200" b="1" i="0" u="none" strike="noStrike" kern="1200" cap="none" spc="0" normalizeH="0" baseline="0" noProof="0" dirty="0">
                <a:ln>
                  <a:noFill/>
                </a:ln>
                <a:solidFill>
                  <a:prstClr val="white"/>
                </a:solidFill>
                <a:effectLst/>
                <a:uLnTx/>
                <a:uFillTx/>
                <a:latin typeface="Calibri" panose="020F0502020204030204"/>
                <a:ea typeface="+mn-ea"/>
                <a:cs typeface="+mn-cs"/>
              </a:rPr>
              <a:t>que trabajan por cuenta propia son informales, </a:t>
            </a: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los que representa un aumento de 0</a:t>
            </a:r>
            <a:r>
              <a:rPr lang="es-ES" sz="1200" dirty="0">
                <a:solidFill>
                  <a:prstClr val="white"/>
                </a:solidFill>
                <a:latin typeface="Calibri" panose="020F0502020204030204"/>
              </a:rPr>
              <a:t>,9</a:t>
            </a: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 p.p. en comparación con el mismo trimestre del año 2022. </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Para el caso de los asalariados privados, la tasa informal llega a un 21,7%, que representa un aumento de 1,9 p.p. con respecto al 2022.</a:t>
            </a:r>
            <a:endPar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s-CL"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1" i="0" u="none" strike="noStrike" kern="1200" cap="none" spc="0" normalizeH="0" baseline="0" noProof="0" dirty="0">
                <a:ln>
                  <a:noFill/>
                </a:ln>
                <a:solidFill>
                  <a:prstClr val="white"/>
                </a:solidFill>
                <a:effectLst/>
                <a:uLnTx/>
                <a:uFillTx/>
                <a:latin typeface="Calibri" panose="020F0502020204030204"/>
                <a:ea typeface="+mn-ea"/>
                <a:cs typeface="+mn-cs"/>
              </a:rPr>
              <a:t>En la región del Maule, el </a:t>
            </a:r>
            <a:r>
              <a:rPr lang="es-CL" sz="1200" b="1" dirty="0">
                <a:solidFill>
                  <a:prstClr val="white"/>
                </a:solidFill>
                <a:latin typeface="Calibri" panose="020F0502020204030204"/>
              </a:rPr>
              <a:t>45,6</a:t>
            </a:r>
            <a:r>
              <a:rPr kumimoji="0" lang="es-CL" sz="1200" b="1" i="0" u="none" strike="noStrike" kern="1200" cap="none" spc="0" normalizeH="0" baseline="0" noProof="0" dirty="0">
                <a:ln>
                  <a:noFill/>
                </a:ln>
                <a:solidFill>
                  <a:prstClr val="white"/>
                </a:solidFill>
                <a:effectLst/>
                <a:uLnTx/>
                <a:uFillTx/>
                <a:latin typeface="Calibri" panose="020F0502020204030204"/>
                <a:ea typeface="+mn-ea"/>
                <a:cs typeface="+mn-cs"/>
              </a:rPr>
              <a:t>% de los adultos mayores tiene una ocupación informal.</a:t>
            </a:r>
            <a:endPar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La tasa de ocupación informal, según tramo etario, de los años 2022 y 2023 (Cuadro 5), nos muestra que </a:t>
            </a:r>
            <a:r>
              <a:rPr kumimoji="0" lang="es-ES" sz="1200" b="1" i="0" u="none" strike="noStrike" kern="1200" cap="none" spc="0" normalizeH="0" baseline="0" noProof="0" dirty="0">
                <a:ln>
                  <a:noFill/>
                </a:ln>
                <a:solidFill>
                  <a:prstClr val="white"/>
                </a:solidFill>
                <a:effectLst/>
                <a:uLnTx/>
                <a:uFillTx/>
                <a:latin typeface="Calibri" panose="020F0502020204030204"/>
                <a:ea typeface="+mn-ea"/>
                <a:cs typeface="+mn-cs"/>
              </a:rPr>
              <a:t>un 34,9% de jóvenes tienen una ocupación informal, lo que equivale a </a:t>
            </a:r>
            <a:r>
              <a:rPr lang="es-ES" sz="1200" b="1" dirty="0">
                <a:solidFill>
                  <a:prstClr val="white"/>
                </a:solidFill>
                <a:latin typeface="Calibri" panose="020F0502020204030204"/>
              </a:rPr>
              <a:t>28</a:t>
            </a:r>
            <a:r>
              <a:rPr kumimoji="0" lang="es-ES" sz="1200" b="1" i="0" u="none" strike="noStrike" kern="1200" cap="none" spc="0" normalizeH="0" baseline="0" noProof="0" dirty="0">
                <a:ln>
                  <a:noFill/>
                </a:ln>
                <a:solidFill>
                  <a:prstClr val="white"/>
                </a:solidFill>
                <a:effectLst/>
                <a:uLnTx/>
                <a:uFillTx/>
                <a:latin typeface="Calibri" panose="020F0502020204030204"/>
                <a:ea typeface="+mn-ea"/>
                <a:cs typeface="+mn-cs"/>
              </a:rPr>
              <a:t>.113 personas.</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Para el caso de los ocupados entre 45 a 59 años del Maule, la tasa de informalidad llega a 30,8% para el trimestre julio – septiembre 2023, que representa una diferencia de 5,7 p.p. más que el 2022.</a:t>
            </a:r>
            <a:endPar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Marcador de pie de página 3">
            <a:extLst>
              <a:ext uri="{FF2B5EF4-FFF2-40B4-BE49-F238E27FC236}">
                <a16:creationId xmlns:a16="http://schemas.microsoft.com/office/drawing/2014/main" id="{D95458FD-8BF9-565E-B459-72B60997432F}"/>
              </a:ext>
            </a:extLst>
          </p:cNvPr>
          <p:cNvSpPr>
            <a:spLocks noGrp="1"/>
          </p:cNvSpPr>
          <p:nvPr>
            <p:ph type="ftr" sz="quarter" idx="11"/>
          </p:nvPr>
        </p:nvSpPr>
        <p:spPr>
          <a:xfrm>
            <a:off x="423249" y="319086"/>
            <a:ext cx="30861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dirty="0">
                <a:ln>
                  <a:noFill/>
                </a:ln>
                <a:solidFill>
                  <a:srgbClr val="339CB4"/>
                </a:solidFill>
                <a:effectLst/>
                <a:uLnTx/>
                <a:uFillTx/>
                <a:latin typeface="Calibri" panose="020F0502020204030204"/>
                <a:ea typeface="+mn-ea"/>
                <a:cs typeface="+mn-cs"/>
              </a:rPr>
              <a:t>Termómetro Laboral </a:t>
            </a:r>
            <a:r>
              <a:rPr lang="es-MX" dirty="0">
                <a:solidFill>
                  <a:srgbClr val="339CB4"/>
                </a:solidFill>
                <a:latin typeface="Calibri" panose="020F0502020204030204"/>
              </a:rPr>
              <a:t>Maule</a:t>
            </a:r>
            <a:r>
              <a:rPr kumimoji="0" lang="es-MX" sz="900" b="0" i="0" u="none" strike="noStrike" kern="1200" cap="none" spc="0" normalizeH="0" baseline="0" noProof="0" dirty="0">
                <a:ln>
                  <a:noFill/>
                </a:ln>
                <a:solidFill>
                  <a:srgbClr val="339CB4"/>
                </a:solidFill>
                <a:effectLst/>
                <a:uLnTx/>
                <a:uFillTx/>
                <a:latin typeface="Calibri" panose="020F0502020204030204"/>
                <a:ea typeface="+mn-ea"/>
                <a:cs typeface="+mn-cs"/>
              </a:rPr>
              <a:t> – Noviembre 2023</a:t>
            </a:r>
            <a:endParaRPr kumimoji="0" lang="es-CL" sz="900" b="0" i="0" u="none" strike="noStrike" kern="1200" cap="none" spc="0" normalizeH="0" baseline="0" noProof="0" dirty="0">
              <a:ln>
                <a:noFill/>
              </a:ln>
              <a:solidFill>
                <a:srgbClr val="339CB4"/>
              </a:solidFill>
              <a:effectLst/>
              <a:uLnTx/>
              <a:uFillTx/>
              <a:latin typeface="Calibri" panose="020F0502020204030204"/>
              <a:ea typeface="+mn-ea"/>
              <a:cs typeface="+mn-cs"/>
            </a:endParaRPr>
          </a:p>
        </p:txBody>
      </p:sp>
      <p:sp>
        <p:nvSpPr>
          <p:cNvPr id="12" name="Marcador de contenido 4">
            <a:extLst>
              <a:ext uri="{FF2B5EF4-FFF2-40B4-BE49-F238E27FC236}">
                <a16:creationId xmlns:a16="http://schemas.microsoft.com/office/drawing/2014/main" id="{EC3DD040-960D-4B68-8F12-61F713B93BEC}"/>
              </a:ext>
            </a:extLst>
          </p:cNvPr>
          <p:cNvSpPr txBox="1">
            <a:spLocks/>
          </p:cNvSpPr>
          <p:nvPr/>
        </p:nvSpPr>
        <p:spPr>
          <a:xfrm>
            <a:off x="4252404" y="887767"/>
            <a:ext cx="4338346" cy="424732"/>
          </a:xfrm>
          <a:prstGeom prst="rect">
            <a:avLst/>
          </a:prstGeom>
          <a:noFill/>
        </p:spPr>
        <p:txBody>
          <a:bodyPr vert="horz" wrap="square" lIns="91440" tIns="45720" rIns="91440" bIns="45720" rtlCol="0">
            <a:spAutoFit/>
          </a:bodyPr>
          <a:lstStyle>
            <a:lvl1pPr marL="0" indent="0" algn="just"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1" i="0" u="none" strike="noStrike" kern="1200" cap="none" spc="-50" normalizeH="0" baseline="0" noProof="0" dirty="0">
                <a:ln>
                  <a:noFill/>
                </a:ln>
                <a:solidFill>
                  <a:prstClr val="black"/>
                </a:solidFill>
                <a:effectLst/>
                <a:uLnTx/>
                <a:uFillTx/>
                <a:latin typeface="Calibri" panose="020F0502020204030204"/>
                <a:ea typeface="+mn-ea"/>
                <a:cs typeface="+mn-cs"/>
              </a:rPr>
              <a:t>Cuadro 4: </a:t>
            </a:r>
            <a:r>
              <a:rPr kumimoji="0" lang="es-ES" sz="1200" b="0" i="0" u="none" strike="noStrike" kern="1200" cap="none" spc="-50" normalizeH="0" baseline="0" noProof="0" dirty="0">
                <a:ln>
                  <a:noFill/>
                </a:ln>
                <a:solidFill>
                  <a:prstClr val="black"/>
                </a:solidFill>
                <a:effectLst/>
                <a:uLnTx/>
                <a:uFillTx/>
                <a:latin typeface="Calibri" panose="020F0502020204030204"/>
                <a:ea typeface="+mn-ea"/>
                <a:cs typeface="+mn-cs"/>
              </a:rPr>
              <a:t> Tasa de ocupación informal (%), según categoría ocupacional en la Región del Maule, 2022 – 2023.</a:t>
            </a:r>
            <a:endParaRPr kumimoji="0" lang="es-CL" sz="12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13" name="Marcador de contenido 4">
            <a:extLst>
              <a:ext uri="{FF2B5EF4-FFF2-40B4-BE49-F238E27FC236}">
                <a16:creationId xmlns:a16="http://schemas.microsoft.com/office/drawing/2014/main" id="{19AE029A-CC49-41AE-8B18-6D69C50CCC57}"/>
              </a:ext>
            </a:extLst>
          </p:cNvPr>
          <p:cNvSpPr txBox="1">
            <a:spLocks/>
          </p:cNvSpPr>
          <p:nvPr/>
        </p:nvSpPr>
        <p:spPr>
          <a:xfrm>
            <a:off x="4252400" y="4016967"/>
            <a:ext cx="4338349" cy="424732"/>
          </a:xfrm>
          <a:prstGeom prst="rect">
            <a:avLst/>
          </a:prstGeom>
          <a:noFill/>
        </p:spPr>
        <p:txBody>
          <a:bodyPr vert="horz" wrap="square" lIns="91440" tIns="45720" rIns="91440" bIns="45720" rtlCol="0">
            <a:spAutoFit/>
          </a:bodyPr>
          <a:lstStyle>
            <a:lvl1pPr marL="0" indent="0" algn="just"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1" i="0" u="none" strike="noStrike" kern="1200" cap="none" spc="-50" normalizeH="0" baseline="0" noProof="0" dirty="0">
                <a:ln>
                  <a:noFill/>
                </a:ln>
                <a:solidFill>
                  <a:prstClr val="black"/>
                </a:solidFill>
                <a:effectLst/>
                <a:uLnTx/>
                <a:uFillTx/>
                <a:latin typeface="Calibri" panose="020F0502020204030204"/>
                <a:ea typeface="+mn-ea"/>
                <a:cs typeface="+mn-cs"/>
              </a:rPr>
              <a:t>Cuadro 5: </a:t>
            </a:r>
            <a:r>
              <a:rPr kumimoji="0" lang="es-ES" sz="1200" b="0" i="0" u="none" strike="noStrike" kern="1200" cap="none" spc="-50" normalizeH="0" baseline="0" noProof="0" dirty="0">
                <a:ln>
                  <a:noFill/>
                </a:ln>
                <a:solidFill>
                  <a:prstClr val="black"/>
                </a:solidFill>
                <a:effectLst/>
                <a:uLnTx/>
                <a:uFillTx/>
                <a:latin typeface="Calibri" panose="020F0502020204030204"/>
                <a:ea typeface="+mn-ea"/>
                <a:cs typeface="+mn-cs"/>
              </a:rPr>
              <a:t> Tasa de ocupación informal (%) según tramo etario en la Región del Maule, 2022 - 2023.</a:t>
            </a:r>
            <a:endParaRPr kumimoji="0" lang="es-CL" sz="12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graphicFrame>
        <p:nvGraphicFramePr>
          <p:cNvPr id="14" name="Tabla 13">
            <a:extLst>
              <a:ext uri="{FF2B5EF4-FFF2-40B4-BE49-F238E27FC236}">
                <a16:creationId xmlns:a16="http://schemas.microsoft.com/office/drawing/2014/main" id="{9CD8D706-B3D8-470A-A657-C98785566211}"/>
              </a:ext>
            </a:extLst>
          </p:cNvPr>
          <p:cNvGraphicFramePr>
            <a:graphicFrameLocks noGrp="1"/>
          </p:cNvGraphicFramePr>
          <p:nvPr>
            <p:extLst>
              <p:ext uri="{D42A27DB-BD31-4B8C-83A1-F6EECF244321}">
                <p14:modId xmlns:p14="http://schemas.microsoft.com/office/powerpoint/2010/main" val="394155823"/>
              </p:ext>
            </p:extLst>
          </p:nvPr>
        </p:nvGraphicFramePr>
        <p:xfrm>
          <a:off x="4279558" y="1274924"/>
          <a:ext cx="4257855" cy="1767191"/>
        </p:xfrm>
        <a:graphic>
          <a:graphicData uri="http://schemas.openxmlformats.org/drawingml/2006/table">
            <a:tbl>
              <a:tblPr/>
              <a:tblGrid>
                <a:gridCol w="733654">
                  <a:extLst>
                    <a:ext uri="{9D8B030D-6E8A-4147-A177-3AD203B41FA5}">
                      <a16:colId xmlns:a16="http://schemas.microsoft.com/office/drawing/2014/main" val="2019678713"/>
                    </a:ext>
                  </a:extLst>
                </a:gridCol>
                <a:gridCol w="733654">
                  <a:extLst>
                    <a:ext uri="{9D8B030D-6E8A-4147-A177-3AD203B41FA5}">
                      <a16:colId xmlns:a16="http://schemas.microsoft.com/office/drawing/2014/main" val="3201902010"/>
                    </a:ext>
                  </a:extLst>
                </a:gridCol>
                <a:gridCol w="589585">
                  <a:extLst>
                    <a:ext uri="{9D8B030D-6E8A-4147-A177-3AD203B41FA5}">
                      <a16:colId xmlns:a16="http://schemas.microsoft.com/office/drawing/2014/main" val="3202279106"/>
                    </a:ext>
                  </a:extLst>
                </a:gridCol>
                <a:gridCol w="733654">
                  <a:extLst>
                    <a:ext uri="{9D8B030D-6E8A-4147-A177-3AD203B41FA5}">
                      <a16:colId xmlns:a16="http://schemas.microsoft.com/office/drawing/2014/main" val="3181731131"/>
                    </a:ext>
                  </a:extLst>
                </a:gridCol>
                <a:gridCol w="733654">
                  <a:extLst>
                    <a:ext uri="{9D8B030D-6E8A-4147-A177-3AD203B41FA5}">
                      <a16:colId xmlns:a16="http://schemas.microsoft.com/office/drawing/2014/main" val="854409078"/>
                    </a:ext>
                  </a:extLst>
                </a:gridCol>
                <a:gridCol w="733654">
                  <a:extLst>
                    <a:ext uri="{9D8B030D-6E8A-4147-A177-3AD203B41FA5}">
                      <a16:colId xmlns:a16="http://schemas.microsoft.com/office/drawing/2014/main" val="1562677241"/>
                    </a:ext>
                  </a:extLst>
                </a:gridCol>
              </a:tblGrid>
              <a:tr h="243207">
                <a:tc gridSpan="6">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u="none" strike="noStrike" dirty="0">
                          <a:solidFill>
                            <a:srgbClr val="FFFFFF"/>
                          </a:solidFill>
                          <a:effectLst/>
                          <a:latin typeface="Calibri  "/>
                        </a:rPr>
                        <a:t>Trimestre julio</a:t>
                      </a:r>
                      <a:r>
                        <a:rPr lang="es-CL" sz="1000" b="1" u="none" strike="noStrike" baseline="0" dirty="0">
                          <a:solidFill>
                            <a:srgbClr val="FFFFFF"/>
                          </a:solidFill>
                          <a:effectLst/>
                          <a:latin typeface="Calibri  "/>
                        </a:rPr>
                        <a:t> </a:t>
                      </a:r>
                      <a:r>
                        <a:rPr lang="es-CL" sz="1000" b="1" u="none" strike="noStrike" dirty="0">
                          <a:solidFill>
                            <a:srgbClr val="FFFFFF"/>
                          </a:solidFill>
                          <a:effectLst/>
                          <a:latin typeface="Calibri  "/>
                        </a:rPr>
                        <a:t>- septiembre </a:t>
                      </a:r>
                      <a:endParaRPr lang="es-CL" sz="1000" b="1" i="0" u="none" strike="noStrike" dirty="0">
                        <a:solidFill>
                          <a:srgbClr val="FFFFFF"/>
                        </a:solidFill>
                        <a:effectLst/>
                        <a:latin typeface="Calibri  "/>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488057752"/>
                  </a:ext>
                </a:extLst>
              </a:tr>
              <a:tr h="37409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s-CL" sz="1000" b="1" u="none" strike="noStrike" dirty="0">
                          <a:solidFill>
                            <a:srgbClr val="FFFFFF"/>
                          </a:solidFill>
                          <a:effectLst/>
                        </a:rPr>
                        <a:t> Tasa de ocupación informal</a:t>
                      </a:r>
                      <a:endParaRPr lang="es-CL" sz="1000" b="1" i="0" u="none" strike="noStrike" dirty="0">
                        <a:solidFill>
                          <a:srgbClr val="FFFFFF"/>
                        </a:solidFill>
                        <a:effectLst/>
                        <a:latin typeface="Calibri" panose="020F0502020204030204" pitchFamily="34" charset="0"/>
                      </a:endParaRPr>
                    </a:p>
                  </a:txBody>
                  <a:tcPr marL="7620" marR="7620" marT="7620" marB="0" anchor="ctr">
                    <a:lnL w="12700" cmpd="sng">
                      <a:solidFill>
                        <a:sysClr val="window" lastClr="FFFFFF"/>
                      </a:solidFill>
                    </a:lnL>
                    <a:lnR w="12700" cmpd="sng">
                      <a:noFill/>
                    </a:lnR>
                    <a:lnT w="12700" cmpd="sng">
                      <a:noFill/>
                    </a:lnT>
                    <a:lnB w="12700" cmpd="sng">
                      <a:solidFill>
                        <a:sysClr val="window" lastClr="FFFFFF"/>
                      </a:solidFill>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u="none" strike="noStrike" dirty="0">
                          <a:solidFill>
                            <a:srgbClr val="FFFFFF"/>
                          </a:solidFill>
                          <a:effectLst/>
                        </a:rPr>
                        <a:t>Empleadores</a:t>
                      </a:r>
                      <a:endParaRPr lang="es-CL" sz="1000" b="1" i="0" u="none" strike="noStrike" dirty="0">
                        <a:solidFill>
                          <a:srgbClr val="FFFFFF"/>
                        </a:solidFill>
                        <a:effectLst/>
                        <a:latin typeface="Calibri" panose="020F050202020403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u="none" strike="noStrike" dirty="0">
                          <a:solidFill>
                            <a:srgbClr val="FFFFFF"/>
                          </a:solidFill>
                          <a:effectLst/>
                        </a:rPr>
                        <a:t>Cuenta propia</a:t>
                      </a:r>
                      <a:endParaRPr lang="es-CL" sz="1000" b="1" i="0" u="none" strike="noStrike" dirty="0">
                        <a:solidFill>
                          <a:srgbClr val="FFFFFF"/>
                        </a:solidFill>
                        <a:effectLst/>
                        <a:latin typeface="Calibri" panose="020F050202020403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u="none" strike="noStrike" dirty="0">
                          <a:solidFill>
                            <a:srgbClr val="FFFFFF"/>
                          </a:solidFill>
                          <a:effectLst/>
                        </a:rPr>
                        <a:t>Asalariados privados</a:t>
                      </a:r>
                      <a:endParaRPr lang="es-CL" sz="1000" b="1" i="0" u="none" strike="noStrike" dirty="0">
                        <a:solidFill>
                          <a:srgbClr val="FFFFFF"/>
                        </a:solidFill>
                        <a:effectLst/>
                        <a:latin typeface="Calibri" panose="020F050202020403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u="none" strike="noStrike" dirty="0">
                          <a:solidFill>
                            <a:srgbClr val="FFFFFF"/>
                          </a:solidFill>
                          <a:effectLst/>
                        </a:rPr>
                        <a:t>Asalariados públicos</a:t>
                      </a:r>
                      <a:endParaRPr lang="es-CL" sz="1000" b="1" i="0" u="none" strike="noStrike" dirty="0">
                        <a:solidFill>
                          <a:srgbClr val="FFFFFF"/>
                        </a:solidFill>
                        <a:effectLst/>
                        <a:latin typeface="Calibri" panose="020F0502020204030204" pitchFamily="34" charset="0"/>
                      </a:endParaRPr>
                    </a:p>
                  </a:txBody>
                  <a:tcPr marL="7620" marR="7620" marT="7620" marB="0" anchor="ctr">
                    <a:lnL w="12700" cmpd="sng">
                      <a:noFill/>
                    </a:lnL>
                    <a:lnR w="12700" cmpd="sng">
                      <a:noFill/>
                    </a:lnR>
                    <a:lnT w="12700" cmpd="sng">
                      <a:noFill/>
                    </a:lnT>
                    <a:lnB w="12700" cmpd="sng">
                      <a:solidFill>
                        <a:sysClr val="window" lastClr="FFFFFF"/>
                      </a:solidFill>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u="none" strike="noStrike" dirty="0">
                          <a:solidFill>
                            <a:srgbClr val="FFFFFF"/>
                          </a:solidFill>
                          <a:effectLst/>
                        </a:rPr>
                        <a:t>Servicio doméstico</a:t>
                      </a:r>
                      <a:endParaRPr lang="es-CL" sz="1000" b="1" i="0" u="none" strike="noStrike" dirty="0">
                        <a:solidFill>
                          <a:srgbClr val="FFFFFF"/>
                        </a:solidFill>
                        <a:effectLst/>
                        <a:latin typeface="Calibri" panose="020F050202020403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extLst>
                  <a:ext uri="{0D108BD9-81ED-4DB2-BD59-A6C34878D82A}">
                    <a16:rowId xmlns:a16="http://schemas.microsoft.com/office/drawing/2014/main" val="2262839127"/>
                  </a:ext>
                </a:extLst>
              </a:tr>
              <a:tr h="23300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s-CL" sz="1000" b="1" i="0" u="none" strike="noStrike" dirty="0">
                          <a:solidFill>
                            <a:srgbClr val="BB8108"/>
                          </a:solidFill>
                          <a:effectLst/>
                          <a:latin typeface="Calibri" panose="020F0502020204030204" pitchFamily="34" charset="0"/>
                        </a:rPr>
                        <a:t>2022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i="0" u="none" strike="noStrike" dirty="0">
                          <a:solidFill>
                            <a:srgbClr val="000000"/>
                          </a:solidFill>
                          <a:effectLst/>
                          <a:latin typeface="Calibri" panose="020F0502020204030204" pitchFamily="34" charset="0"/>
                        </a:rPr>
                        <a:t>24,0</a:t>
                      </a:r>
                    </a:p>
                  </a:txBody>
                  <a:tcPr marL="9525" marR="9525" marT="9525" marB="0" anchor="ctr">
                    <a:lnL w="12700" cmpd="sng">
                      <a:solidFill>
                        <a:sysClr val="window" lastClr="FFFFFF"/>
                      </a:solidFill>
                    </a:lnL>
                    <a:lnR w="12700" cmpd="sng">
                      <a:solidFill>
                        <a:sysClr val="window" lastClr="FFFFFF"/>
                      </a:solidFill>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i="0" u="none" strike="noStrike" dirty="0">
                          <a:solidFill>
                            <a:srgbClr val="000000"/>
                          </a:solidFill>
                          <a:effectLst/>
                          <a:latin typeface="Calibri" panose="020F0502020204030204" pitchFamily="34" charset="0"/>
                        </a:rPr>
                        <a:t>66,9</a:t>
                      </a:r>
                    </a:p>
                  </a:txBody>
                  <a:tcPr marL="9525" marR="9525" marT="9525" marB="0" anchor="ctr">
                    <a:lnL w="12700" cmpd="sng">
                      <a:solidFill>
                        <a:sysClr val="window" lastClr="FFFFFF"/>
                      </a:solidFill>
                    </a:lnL>
                    <a:lnR w="12700" cmpd="sng">
                      <a:solidFill>
                        <a:sysClr val="window" lastClr="FFFFFF"/>
                      </a:solidFill>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i="0" u="none" strike="noStrike" dirty="0">
                          <a:solidFill>
                            <a:srgbClr val="000000"/>
                          </a:solidFill>
                          <a:effectLst/>
                          <a:latin typeface="Calibri" panose="020F0502020204030204" pitchFamily="34" charset="0"/>
                        </a:rPr>
                        <a:t>19,8</a:t>
                      </a:r>
                    </a:p>
                  </a:txBody>
                  <a:tcPr marL="9525" marR="9525" marT="9525" marB="0" anchor="ctr">
                    <a:lnL w="12700" cmpd="sng">
                      <a:solidFill>
                        <a:sysClr val="window" lastClr="FFFFFF"/>
                      </a:solidFill>
                    </a:lnL>
                    <a:lnR w="12700" cmpd="sng">
                      <a:solidFill>
                        <a:sysClr val="window" lastClr="FFFFFF"/>
                      </a:solidFill>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i="0" u="none" strike="noStrike" dirty="0">
                          <a:solidFill>
                            <a:srgbClr val="000000"/>
                          </a:solidFill>
                          <a:effectLst/>
                          <a:latin typeface="Calibri" panose="020F0502020204030204" pitchFamily="34" charset="0"/>
                        </a:rPr>
                        <a:t>13,6</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i="0" u="none" strike="noStrike" dirty="0">
                          <a:solidFill>
                            <a:srgbClr val="000000"/>
                          </a:solidFill>
                          <a:effectLst/>
                          <a:latin typeface="Calibri" panose="020F0502020204030204" pitchFamily="34" charset="0"/>
                        </a:rPr>
                        <a:t>65,2</a:t>
                      </a:r>
                    </a:p>
                  </a:txBody>
                  <a:tcPr marL="9525" marR="9525" marT="9525" marB="0" anchor="ctr">
                    <a:lnL w="12700" cmpd="sng">
                      <a:solidFill>
                        <a:sysClr val="window" lastClr="FFFFFF"/>
                      </a:solidFill>
                    </a:lnL>
                    <a:lnR w="12700" cmpd="sng">
                      <a:solidFill>
                        <a:sysClr val="window" lastClr="FFFFFF"/>
                      </a:solidFill>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7439923"/>
                  </a:ext>
                </a:extLst>
              </a:tr>
              <a:tr h="36133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s-CL" sz="1000" b="1" u="none" strike="noStrike" dirty="0">
                          <a:solidFill>
                            <a:srgbClr val="BB8108"/>
                          </a:solidFill>
                          <a:effectLst/>
                        </a:rPr>
                        <a:t>2023</a:t>
                      </a:r>
                      <a:endParaRPr lang="es-CL" sz="1000" b="1" i="0" u="none" strike="noStrike" dirty="0">
                        <a:solidFill>
                          <a:srgbClr val="BB8108"/>
                        </a:solidFill>
                        <a:effectLst/>
                        <a:latin typeface="Calibri" panose="020F0502020204030204" pitchFamily="34" charset="0"/>
                      </a:endParaRP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000" b="1" i="0" u="none" strike="noStrike" dirty="0">
                          <a:solidFill>
                            <a:srgbClr val="000000"/>
                          </a:solidFill>
                          <a:effectLst/>
                          <a:latin typeface="Calibri" panose="020F0502020204030204" pitchFamily="34" charset="0"/>
                        </a:rPr>
                        <a:t>18,7</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000" b="1" i="0" u="none" strike="noStrike">
                          <a:solidFill>
                            <a:srgbClr val="000000"/>
                          </a:solidFill>
                          <a:effectLst/>
                          <a:latin typeface="Calibri" panose="020F0502020204030204" pitchFamily="34" charset="0"/>
                        </a:rPr>
                        <a:t>67,8</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000" b="1" i="0" u="none" strike="noStrike">
                          <a:solidFill>
                            <a:srgbClr val="000000"/>
                          </a:solidFill>
                          <a:effectLst/>
                          <a:latin typeface="Calibri" panose="020F0502020204030204" pitchFamily="34" charset="0"/>
                        </a:rPr>
                        <a:t>21,7</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000" b="1" i="0" u="none" strike="noStrike">
                          <a:solidFill>
                            <a:srgbClr val="000000"/>
                          </a:solidFill>
                          <a:effectLst/>
                          <a:latin typeface="Calibri" panose="020F0502020204030204" pitchFamily="34" charset="0"/>
                        </a:rPr>
                        <a:t>11,1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noFill/>
                    </a:lnB>
                    <a:lnTlToBr w="12700" cmpd="sng">
                      <a:noFill/>
                      <a:prstDash val="solid"/>
                    </a:lnTlToBr>
                    <a:lnBlToTr w="12700" cmpd="sng">
                      <a:noFill/>
                      <a:prstDash val="solid"/>
                    </a:lnBlToTr>
                    <a:noFill/>
                  </a:tcPr>
                </a:tc>
                <a:tc>
                  <a:txBody>
                    <a:bodyPr/>
                    <a:lstStyle/>
                    <a:p>
                      <a:pPr algn="ctr" fontAlgn="ctr"/>
                      <a:r>
                        <a:rPr lang="es-CL" sz="1000" b="1" i="0" u="none" strike="noStrike">
                          <a:solidFill>
                            <a:srgbClr val="000000"/>
                          </a:solidFill>
                          <a:effectLst/>
                          <a:latin typeface="Calibri" panose="020F0502020204030204" pitchFamily="34" charset="0"/>
                        </a:rPr>
                        <a:t>66,4</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707700819"/>
                  </a:ext>
                </a:extLst>
              </a:tr>
              <a:tr h="4383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s-CL" sz="1000" b="0" u="none" strike="noStrike" dirty="0">
                          <a:solidFill>
                            <a:srgbClr val="BB8108"/>
                          </a:solidFill>
                          <a:effectLst/>
                        </a:rPr>
                        <a:t>Diferencia anual 23-22</a:t>
                      </a:r>
                      <a:r>
                        <a:rPr lang="es-CL" sz="1000" b="0" u="none" strike="noStrike" baseline="0" dirty="0">
                          <a:solidFill>
                            <a:srgbClr val="BB8108"/>
                          </a:solidFill>
                          <a:effectLst/>
                        </a:rPr>
                        <a:t> </a:t>
                      </a:r>
                      <a:r>
                        <a:rPr lang="es-CL" sz="1000" b="0" u="none" strike="noStrike" dirty="0">
                          <a:solidFill>
                            <a:srgbClr val="BB8108"/>
                          </a:solidFill>
                          <a:effectLst/>
                        </a:rPr>
                        <a:t>(pp)</a:t>
                      </a:r>
                      <a:endParaRPr lang="es-CL" sz="1000" b="0" i="0" u="none" strike="noStrike" dirty="0">
                        <a:solidFill>
                          <a:srgbClr val="BB8108"/>
                        </a:solidFill>
                        <a:effectLst/>
                        <a:latin typeface="Calibri" panose="020F0502020204030204" pitchFamily="34" charset="0"/>
                      </a:endParaRP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00" b="0" i="0" u="none" strike="noStrike">
                          <a:solidFill>
                            <a:srgbClr val="000000"/>
                          </a:solidFill>
                          <a:effectLst/>
                          <a:latin typeface="Calibri" panose="020F0502020204030204" pitchFamily="34" charset="0"/>
                        </a:rPr>
                        <a:t>-5,3</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00" b="0" i="0" u="none" strike="noStrike">
                          <a:solidFill>
                            <a:srgbClr val="000000"/>
                          </a:solidFill>
                          <a:effectLst/>
                          <a:latin typeface="Calibri" panose="020F0502020204030204" pitchFamily="34" charset="0"/>
                        </a:rPr>
                        <a:t>0,9</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00" b="0" i="0" u="none" strike="noStrike">
                          <a:solidFill>
                            <a:srgbClr val="000000"/>
                          </a:solidFill>
                          <a:effectLst/>
                          <a:latin typeface="Calibri" panose="020F0502020204030204" pitchFamily="34" charset="0"/>
                        </a:rPr>
                        <a:t>1,9</a:t>
                      </a:r>
                    </a:p>
                  </a:txBody>
                  <a:tcPr marL="7620" marR="7620" marT="7620" marB="0" anchor="ctr">
                    <a:lnL w="12700" cmpd="sng">
                      <a:solidFill>
                        <a:sysClr val="window" lastClr="FFFFFF"/>
                      </a:solidFill>
                    </a:lnL>
                    <a:lnR w="12700" cmpd="sng">
                      <a:no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00" b="0" i="0" u="none" strike="noStrike">
                          <a:solidFill>
                            <a:srgbClr val="000000"/>
                          </a:solidFill>
                          <a:effectLst/>
                          <a:latin typeface="Calibri" panose="020F0502020204030204" pitchFamily="34" charset="0"/>
                        </a:rPr>
                        <a:t>-2,5</a:t>
                      </a:r>
                    </a:p>
                  </a:txBody>
                  <a:tcPr marL="7620" marR="7620" marT="7620" marB="0" anchor="ctr">
                    <a:lnL w="12700" cmpd="sng">
                      <a:noFill/>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000" b="0" i="0" u="none" strike="noStrike" dirty="0">
                          <a:solidFill>
                            <a:srgbClr val="000000"/>
                          </a:solidFill>
                          <a:effectLst/>
                          <a:latin typeface="Calibri" panose="020F0502020204030204" pitchFamily="34" charset="0"/>
                        </a:rPr>
                        <a:t>1,2</a:t>
                      </a:r>
                    </a:p>
                  </a:txBody>
                  <a:tcPr marL="7620" marR="7620" marT="7620" marB="0" anchor="ctr">
                    <a:lnL w="12700" cmpd="sng">
                      <a:no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892523"/>
                  </a:ext>
                </a:extLst>
              </a:tr>
            </a:tbl>
          </a:graphicData>
        </a:graphic>
      </p:graphicFrame>
      <p:graphicFrame>
        <p:nvGraphicFramePr>
          <p:cNvPr id="16" name="Tabla 15">
            <a:extLst>
              <a:ext uri="{FF2B5EF4-FFF2-40B4-BE49-F238E27FC236}">
                <a16:creationId xmlns:a16="http://schemas.microsoft.com/office/drawing/2014/main" id="{D140D796-8C46-4BE3-B71B-5AE6FF0BB3FB}"/>
              </a:ext>
            </a:extLst>
          </p:cNvPr>
          <p:cNvGraphicFramePr>
            <a:graphicFrameLocks noGrp="1"/>
          </p:cNvGraphicFramePr>
          <p:nvPr>
            <p:extLst>
              <p:ext uri="{D42A27DB-BD31-4B8C-83A1-F6EECF244321}">
                <p14:modId xmlns:p14="http://schemas.microsoft.com/office/powerpoint/2010/main" val="3258600032"/>
              </p:ext>
            </p:extLst>
          </p:nvPr>
        </p:nvGraphicFramePr>
        <p:xfrm>
          <a:off x="4317727" y="4381019"/>
          <a:ext cx="4262830" cy="1500592"/>
        </p:xfrm>
        <a:graphic>
          <a:graphicData uri="http://schemas.openxmlformats.org/drawingml/2006/table">
            <a:tbl>
              <a:tblPr/>
              <a:tblGrid>
                <a:gridCol w="852566">
                  <a:extLst>
                    <a:ext uri="{9D8B030D-6E8A-4147-A177-3AD203B41FA5}">
                      <a16:colId xmlns:a16="http://schemas.microsoft.com/office/drawing/2014/main" val="1432056601"/>
                    </a:ext>
                  </a:extLst>
                </a:gridCol>
                <a:gridCol w="852566">
                  <a:extLst>
                    <a:ext uri="{9D8B030D-6E8A-4147-A177-3AD203B41FA5}">
                      <a16:colId xmlns:a16="http://schemas.microsoft.com/office/drawing/2014/main" val="3046835607"/>
                    </a:ext>
                  </a:extLst>
                </a:gridCol>
                <a:gridCol w="852566">
                  <a:extLst>
                    <a:ext uri="{9D8B030D-6E8A-4147-A177-3AD203B41FA5}">
                      <a16:colId xmlns:a16="http://schemas.microsoft.com/office/drawing/2014/main" val="2730559811"/>
                    </a:ext>
                  </a:extLst>
                </a:gridCol>
                <a:gridCol w="852566">
                  <a:extLst>
                    <a:ext uri="{9D8B030D-6E8A-4147-A177-3AD203B41FA5}">
                      <a16:colId xmlns:a16="http://schemas.microsoft.com/office/drawing/2014/main" val="2170159789"/>
                    </a:ext>
                  </a:extLst>
                </a:gridCol>
                <a:gridCol w="852566">
                  <a:extLst>
                    <a:ext uri="{9D8B030D-6E8A-4147-A177-3AD203B41FA5}">
                      <a16:colId xmlns:a16="http://schemas.microsoft.com/office/drawing/2014/main" val="271119367"/>
                    </a:ext>
                  </a:extLst>
                </a:gridCol>
              </a:tblGrid>
              <a:tr h="196047">
                <a:tc gridSpan="5">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u="none" strike="noStrike" dirty="0">
                          <a:solidFill>
                            <a:srgbClr val="FFFFFF"/>
                          </a:solidFill>
                          <a:effectLst/>
                        </a:rPr>
                        <a:t>Trimestre julio - septiembre </a:t>
                      </a:r>
                      <a:endParaRPr lang="es-CL" sz="1000" b="1" i="0" u="none" strike="noStrike" dirty="0">
                        <a:solidFill>
                          <a:srgbClr val="FFFFFF"/>
                        </a:solidFill>
                        <a:effectLst/>
                        <a:latin typeface="Calibri Light" panose="020F030202020403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577543067"/>
                  </a:ext>
                </a:extLst>
              </a:tr>
              <a:tr h="47735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s-CL" sz="1000" b="1" u="none" strike="noStrike" dirty="0">
                          <a:solidFill>
                            <a:srgbClr val="FFFFFF"/>
                          </a:solidFill>
                          <a:effectLst/>
                        </a:rPr>
                        <a:t> Tasa</a:t>
                      </a:r>
                      <a:r>
                        <a:rPr lang="es-CL" sz="1000" b="1" u="none" strike="noStrike" baseline="0" dirty="0">
                          <a:solidFill>
                            <a:srgbClr val="FFFFFF"/>
                          </a:solidFill>
                          <a:effectLst/>
                        </a:rPr>
                        <a:t> de ocupación informal</a:t>
                      </a:r>
                      <a:endParaRPr lang="es-CL" sz="1000" b="1" i="0" u="none" strike="noStrike" dirty="0">
                        <a:solidFill>
                          <a:srgbClr val="FFFFFF"/>
                        </a:solidFill>
                        <a:effectLst/>
                        <a:latin typeface="Calibri Light" panose="020F030202020403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u="none" strike="noStrike" dirty="0">
                          <a:solidFill>
                            <a:srgbClr val="FFFFFF"/>
                          </a:solidFill>
                          <a:effectLst/>
                        </a:rPr>
                        <a:t>15 – 29 años</a:t>
                      </a:r>
                      <a:endParaRPr lang="es-CL" sz="1000" b="1" i="0" u="none" strike="noStrike" dirty="0">
                        <a:solidFill>
                          <a:srgbClr val="FFFFFF"/>
                        </a:solidFill>
                        <a:effectLst/>
                        <a:latin typeface="Calibri Light" panose="020F030202020403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u="none" strike="noStrike" dirty="0">
                          <a:solidFill>
                            <a:srgbClr val="FFFFFF"/>
                          </a:solidFill>
                          <a:effectLst/>
                        </a:rPr>
                        <a:t>30 – 44 años</a:t>
                      </a:r>
                      <a:endParaRPr lang="es-CL" sz="1000" b="1" i="0" u="none" strike="noStrike" dirty="0">
                        <a:solidFill>
                          <a:srgbClr val="FFFFFF"/>
                        </a:solidFill>
                        <a:effectLst/>
                        <a:latin typeface="Calibri Light" panose="020F030202020403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u="none" strike="noStrike" dirty="0">
                          <a:solidFill>
                            <a:srgbClr val="FFFFFF"/>
                          </a:solidFill>
                          <a:effectLst/>
                        </a:rPr>
                        <a:t>45- 59 años</a:t>
                      </a:r>
                      <a:endParaRPr lang="es-CL" sz="1000" b="1" i="0" u="none" strike="noStrike" dirty="0">
                        <a:solidFill>
                          <a:srgbClr val="FFFFFF"/>
                        </a:solidFill>
                        <a:effectLst/>
                        <a:latin typeface="Calibri Light" panose="020F030202020403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u="none" strike="noStrike" dirty="0">
                          <a:solidFill>
                            <a:srgbClr val="FFFFFF"/>
                          </a:solidFill>
                          <a:effectLst/>
                        </a:rPr>
                        <a:t>60 años y más</a:t>
                      </a:r>
                      <a:endParaRPr lang="es-CL" sz="1000" b="1" i="0" u="none" strike="noStrike" dirty="0">
                        <a:solidFill>
                          <a:srgbClr val="FFFFFF"/>
                        </a:solidFill>
                        <a:effectLst/>
                        <a:latin typeface="Calibri Light" panose="020F030202020403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CB4"/>
                    </a:solidFill>
                  </a:tcPr>
                </a:tc>
                <a:extLst>
                  <a:ext uri="{0D108BD9-81ED-4DB2-BD59-A6C34878D82A}">
                    <a16:rowId xmlns:a16="http://schemas.microsoft.com/office/drawing/2014/main" val="2140232847"/>
                  </a:ext>
                </a:extLst>
              </a:tr>
              <a:tr h="2023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s-CL" sz="1000" b="1" i="0" u="none" strike="noStrike" dirty="0">
                          <a:solidFill>
                            <a:srgbClr val="BB8108"/>
                          </a:solidFill>
                          <a:effectLst/>
                          <a:latin typeface="Calibri Light" panose="020F0302020204030204" pitchFamily="34" charset="0"/>
                        </a:rPr>
                        <a:t>2022</a:t>
                      </a:r>
                    </a:p>
                  </a:txBody>
                  <a:tcPr marL="7620" marR="7620" marT="7620" marB="0" anchor="ctr">
                    <a:lnL w="12700" cmpd="sng">
                      <a:solidFill>
                        <a:sysClr val="window" lastClr="FFFFFF"/>
                      </a:solidFill>
                    </a:lnL>
                    <a:lnR w="12700" cmpd="sng">
                      <a:solidFill>
                        <a:sysClr val="window" lastClr="FFFFFF"/>
                      </a:solidFill>
                    </a:lnR>
                    <a:lnT w="12700" cmpd="sng">
                      <a:no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i="0" u="none" strike="noStrike" dirty="0">
                          <a:solidFill>
                            <a:srgbClr val="000000"/>
                          </a:solidFill>
                          <a:effectLst/>
                          <a:latin typeface="Calibri" panose="020F0502020204030204" pitchFamily="34" charset="0"/>
                        </a:rPr>
                        <a:t>31,3</a:t>
                      </a:r>
                    </a:p>
                  </a:txBody>
                  <a:tcPr marL="9525" marR="9525" marT="9525" marB="0" anchor="ctr">
                    <a:lnL w="12700" cmpd="sng">
                      <a:solidFill>
                        <a:sysClr val="window" lastClr="FFFFFF"/>
                      </a:solidFill>
                    </a:lnL>
                    <a:lnR w="12700" cmpd="sng">
                      <a:solidFill>
                        <a:sysClr val="window" lastClr="FFFFFF"/>
                      </a:solidFill>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i="0" u="none" strike="noStrike" dirty="0">
                          <a:solidFill>
                            <a:srgbClr val="000000"/>
                          </a:solidFill>
                          <a:effectLst/>
                          <a:latin typeface="Calibri" panose="020F0502020204030204" pitchFamily="34" charset="0"/>
                        </a:rPr>
                        <a:t>27,2</a:t>
                      </a:r>
                    </a:p>
                  </a:txBody>
                  <a:tcPr marL="9525" marR="9525" marT="9525" marB="0" anchor="ctr">
                    <a:lnL w="12700" cmpd="sng">
                      <a:solidFill>
                        <a:sysClr val="window" lastClr="FFFFFF"/>
                      </a:solidFill>
                    </a:lnL>
                    <a:lnR w="12700" cmpd="sng">
                      <a:solidFill>
                        <a:sysClr val="window" lastClr="FFFFFF"/>
                      </a:solidFill>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i="0" u="none" strike="noStrike" dirty="0">
                          <a:solidFill>
                            <a:srgbClr val="000000"/>
                          </a:solidFill>
                          <a:effectLst/>
                          <a:latin typeface="Calibri" panose="020F0502020204030204" pitchFamily="34" charset="0"/>
                        </a:rPr>
                        <a:t>28,0</a:t>
                      </a:r>
                    </a:p>
                  </a:txBody>
                  <a:tcPr marL="9525" marR="9525" marT="9525" marB="0" anchor="ctr">
                    <a:lnL w="12700" cmpd="sng">
                      <a:solidFill>
                        <a:sysClr val="window" lastClr="FFFFFF"/>
                      </a:solidFill>
                    </a:lnL>
                    <a:lnR w="12700" cmpd="sng">
                      <a:solidFill>
                        <a:sysClr val="window" lastClr="FFFFFF"/>
                      </a:solidFill>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1000" b="1" i="0" u="none" strike="noStrike" dirty="0">
                          <a:solidFill>
                            <a:srgbClr val="000000"/>
                          </a:solidFill>
                          <a:effectLst/>
                          <a:latin typeface="Calibri" panose="020F0502020204030204" pitchFamily="34" charset="0"/>
                        </a:rPr>
                        <a:t>45,7</a:t>
                      </a:r>
                    </a:p>
                  </a:txBody>
                  <a:tcPr marL="9525" marR="9525" marT="9525" marB="0" anchor="ctr">
                    <a:lnL w="12700" cmpd="sng">
                      <a:solidFill>
                        <a:sysClr val="window" lastClr="FFFFFF"/>
                      </a:solidFill>
                    </a:lnL>
                    <a:lnR w="12700" cmpd="sng">
                      <a:solidFill>
                        <a:sysClr val="window" lastClr="FFFFFF"/>
                      </a:solidFill>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28796525"/>
                  </a:ext>
                </a:extLst>
              </a:tr>
              <a:tr h="1468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s-CL" sz="1000" b="1" i="0" u="none" strike="noStrike" dirty="0">
                          <a:solidFill>
                            <a:srgbClr val="BB8108"/>
                          </a:solidFill>
                          <a:effectLst/>
                          <a:latin typeface="Calibri Light" panose="020F0302020204030204" pitchFamily="34" charset="0"/>
                        </a:rPr>
                        <a:t>2023</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p>
                      <a:pPr algn="ctr" fontAlgn="ctr"/>
                      <a:r>
                        <a:rPr lang="es-CL" sz="1000" b="1" i="0" u="none" strike="noStrike" dirty="0">
                          <a:solidFill>
                            <a:srgbClr val="000000"/>
                          </a:solidFill>
                          <a:effectLst/>
                          <a:latin typeface="Calibri" panose="020F0502020204030204" pitchFamily="34" charset="0"/>
                        </a:rPr>
                        <a:t>34,9</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p>
                      <a:pPr algn="ctr" fontAlgn="ctr"/>
                      <a:r>
                        <a:rPr lang="es-CL" sz="1000" b="1" i="0" u="none" strike="noStrike">
                          <a:solidFill>
                            <a:srgbClr val="000000"/>
                          </a:solidFill>
                          <a:effectLst/>
                          <a:latin typeface="Calibri" panose="020F0502020204030204" pitchFamily="34" charset="0"/>
                        </a:rPr>
                        <a:t>28,0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p>
                      <a:pPr algn="ctr" fontAlgn="ctr"/>
                      <a:r>
                        <a:rPr lang="es-CL" sz="1000" b="1" i="0" u="none" strike="noStrike">
                          <a:solidFill>
                            <a:srgbClr val="000000"/>
                          </a:solidFill>
                          <a:effectLst/>
                          <a:latin typeface="Calibri" panose="020F0502020204030204" pitchFamily="34" charset="0"/>
                        </a:rPr>
                        <a:t>30,8</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p>
                      <a:pPr algn="ctr" fontAlgn="ctr"/>
                      <a:r>
                        <a:rPr lang="es-CL" sz="1000" b="1" i="0" u="none" strike="noStrike">
                          <a:solidFill>
                            <a:srgbClr val="000000"/>
                          </a:solidFill>
                          <a:effectLst/>
                          <a:latin typeface="Calibri" panose="020F0502020204030204" pitchFamily="34" charset="0"/>
                        </a:rPr>
                        <a:t>45,6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105389579"/>
                  </a:ext>
                </a:extLst>
              </a:tr>
              <a:tr h="4251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s-CL" sz="1000" u="none" strike="noStrike" dirty="0">
                          <a:solidFill>
                            <a:srgbClr val="BB8108"/>
                          </a:solidFill>
                          <a:effectLst/>
                        </a:rPr>
                        <a:t>Diferencia</a:t>
                      </a:r>
                      <a:r>
                        <a:rPr lang="es-CL" sz="1000" u="none" strike="noStrike" baseline="0" dirty="0">
                          <a:solidFill>
                            <a:srgbClr val="BB8108"/>
                          </a:solidFill>
                          <a:effectLst/>
                        </a:rPr>
                        <a:t> </a:t>
                      </a:r>
                      <a:r>
                        <a:rPr lang="es-CL" sz="1000" u="none" strike="noStrike" dirty="0">
                          <a:solidFill>
                            <a:srgbClr val="BB8108"/>
                          </a:solidFill>
                          <a:effectLst/>
                        </a:rPr>
                        <a:t> anual  23-22</a:t>
                      </a:r>
                    </a:p>
                    <a:p>
                      <a:pPr algn="l" fontAlgn="ctr"/>
                      <a:r>
                        <a:rPr lang="es-CL" sz="1000" u="none" strike="noStrike" dirty="0">
                          <a:solidFill>
                            <a:srgbClr val="BB8108"/>
                          </a:solidFill>
                          <a:effectLst/>
                        </a:rPr>
                        <a:t>(pp)</a:t>
                      </a:r>
                      <a:endParaRPr lang="es-CL" sz="1000" b="0" i="0" u="none" strike="noStrike" dirty="0">
                        <a:solidFill>
                          <a:srgbClr val="BB8108"/>
                        </a:solidFill>
                        <a:effectLst/>
                        <a:latin typeface="Calibri Light" panose="020F0302020204030204" pitchFamily="34" charset="0"/>
                      </a:endParaRP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ctr"/>
                      <a:r>
                        <a:rPr lang="es-CL" sz="1000" b="0" i="0" u="none" strike="noStrike">
                          <a:solidFill>
                            <a:srgbClr val="000000"/>
                          </a:solidFill>
                          <a:effectLst/>
                          <a:latin typeface="Calibri" panose="020F0502020204030204" pitchFamily="34" charset="0"/>
                        </a:rPr>
                        <a:t>3,6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ctr"/>
                      <a:r>
                        <a:rPr lang="es-CL" sz="1000" b="0" i="0" u="none" strike="noStrike">
                          <a:solidFill>
                            <a:srgbClr val="000000"/>
                          </a:solidFill>
                          <a:effectLst/>
                          <a:latin typeface="Calibri" panose="020F0502020204030204" pitchFamily="34" charset="0"/>
                        </a:rPr>
                        <a:t>0,8</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ctr"/>
                      <a:r>
                        <a:rPr lang="es-CL" sz="1000" b="0" i="0" u="none" strike="noStrike">
                          <a:solidFill>
                            <a:srgbClr val="000000"/>
                          </a:solidFill>
                          <a:effectLst/>
                          <a:latin typeface="Calibri" panose="020F0502020204030204" pitchFamily="34" charset="0"/>
                        </a:rPr>
                        <a:t>2,8</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ctr"/>
                      <a:r>
                        <a:rPr lang="es-CL" sz="1000" b="0" i="0" u="none" strike="noStrike" dirty="0">
                          <a:solidFill>
                            <a:srgbClr val="000000"/>
                          </a:solidFill>
                          <a:effectLst/>
                          <a:latin typeface="Calibri" panose="020F0502020204030204" pitchFamily="34" charset="0"/>
                        </a:rPr>
                        <a:t>-0,1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357080385"/>
                  </a:ext>
                </a:extLst>
              </a:tr>
            </a:tbl>
          </a:graphicData>
        </a:graphic>
      </p:graphicFrame>
      <p:sp>
        <p:nvSpPr>
          <p:cNvPr id="17" name="CuadroTexto 16">
            <a:extLst>
              <a:ext uri="{FF2B5EF4-FFF2-40B4-BE49-F238E27FC236}">
                <a16:creationId xmlns:a16="http://schemas.microsoft.com/office/drawing/2014/main" id="{F1A8B09E-C546-4C23-9256-29030001A79F}"/>
              </a:ext>
            </a:extLst>
          </p:cNvPr>
          <p:cNvSpPr txBox="1"/>
          <p:nvPr/>
        </p:nvSpPr>
        <p:spPr>
          <a:xfrm>
            <a:off x="4279558" y="2919374"/>
            <a:ext cx="393507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L" sz="700" b="0" i="0" u="none" strike="noStrike" kern="0" cap="none" spc="0" normalizeH="0" baseline="0" noProof="0" dirty="0">
                <a:ln>
                  <a:noFill/>
                </a:ln>
                <a:solidFill>
                  <a:srgbClr val="A5A5A5">
                    <a:lumMod val="50000"/>
                  </a:srgbClr>
                </a:solidFill>
                <a:effectLst/>
                <a:uLnTx/>
                <a:uFillTx/>
              </a:rPr>
              <a:t>Fuente: ENE, INE</a:t>
            </a:r>
          </a:p>
          <a:p>
            <a:pPr marL="0" marR="0" lvl="0" indent="0" defTabSz="914400" eaLnBrk="1" fontAlgn="auto" latinLnBrk="0" hangingPunct="1">
              <a:lnSpc>
                <a:spcPct val="100000"/>
              </a:lnSpc>
              <a:spcBef>
                <a:spcPts val="0"/>
              </a:spcBef>
              <a:spcAft>
                <a:spcPts val="0"/>
              </a:spcAft>
              <a:buClrTx/>
              <a:buSzTx/>
              <a:buFontTx/>
              <a:buNone/>
              <a:tabLst/>
              <a:defRPr/>
            </a:pPr>
            <a:r>
              <a:rPr kumimoji="0" lang="es-CL" sz="700" b="0" i="0" u="none" strike="noStrike" kern="0" cap="none" spc="0" normalizeH="0" baseline="0" noProof="0" dirty="0">
                <a:ln>
                  <a:noFill/>
                </a:ln>
                <a:solidFill>
                  <a:srgbClr val="A5A5A5">
                    <a:lumMod val="50000"/>
                  </a:srgbClr>
                </a:solidFill>
                <a:effectLst/>
                <a:uLnTx/>
                <a:uFillTx/>
              </a:rPr>
              <a:t>**: cifras no fiables estadísticamente. *: cifra poco fiable estadísticamente.</a:t>
            </a:r>
          </a:p>
        </p:txBody>
      </p:sp>
      <p:sp>
        <p:nvSpPr>
          <p:cNvPr id="18" name="CuadroTexto 17">
            <a:extLst>
              <a:ext uri="{FF2B5EF4-FFF2-40B4-BE49-F238E27FC236}">
                <a16:creationId xmlns:a16="http://schemas.microsoft.com/office/drawing/2014/main" id="{47F1C2C4-CB29-4ACB-8481-545CD76E5F97}"/>
              </a:ext>
            </a:extLst>
          </p:cNvPr>
          <p:cNvSpPr txBox="1"/>
          <p:nvPr/>
        </p:nvSpPr>
        <p:spPr>
          <a:xfrm>
            <a:off x="4279558" y="5823897"/>
            <a:ext cx="146785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L" sz="800" b="0" i="0" u="none" strike="noStrike" kern="0" cap="none" spc="0" normalizeH="0" baseline="0" noProof="0" dirty="0">
                <a:ln>
                  <a:noFill/>
                </a:ln>
                <a:solidFill>
                  <a:srgbClr val="A5A5A5">
                    <a:lumMod val="50000"/>
                  </a:srgbClr>
                </a:solidFill>
                <a:effectLst/>
                <a:uLnTx/>
                <a:uFillTx/>
              </a:rPr>
              <a:t>Fuente: ENE, INE</a:t>
            </a:r>
          </a:p>
        </p:txBody>
      </p:sp>
    </p:spTree>
    <p:extLst>
      <p:ext uri="{BB962C8B-B14F-4D97-AF65-F5344CB8AC3E}">
        <p14:creationId xmlns:p14="http://schemas.microsoft.com/office/powerpoint/2010/main" val="361733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B652B71-CCF4-2040-5B28-89BFDB41F5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C4A061-B169-4D25-BA3A-0616D805CB68}" type="slidenum">
              <a:rPr kumimoji="0" lang="es-CL" sz="1000" b="1" i="0" u="none" strike="noStrike" kern="1200" cap="none" spc="0" normalizeH="0" baseline="0" noProof="0" smtClean="0">
                <a:ln>
                  <a:noFill/>
                </a:ln>
                <a:solidFill>
                  <a:srgbClr val="339CB4"/>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s-CL" sz="1000" b="1" i="0" u="none" strike="noStrike" kern="1200" cap="none" spc="0" normalizeH="0" baseline="0" noProof="0" dirty="0">
              <a:ln>
                <a:noFill/>
              </a:ln>
              <a:solidFill>
                <a:srgbClr val="339CB4"/>
              </a:solidFill>
              <a:effectLst/>
              <a:uLnTx/>
              <a:uFillTx/>
              <a:latin typeface="Calibri" panose="020F0502020204030204"/>
              <a:ea typeface="+mn-ea"/>
              <a:cs typeface="+mn-cs"/>
            </a:endParaRPr>
          </a:p>
        </p:txBody>
      </p:sp>
      <p:sp>
        <p:nvSpPr>
          <p:cNvPr id="4" name="Marcador de contenido 3">
            <a:extLst>
              <a:ext uri="{FF2B5EF4-FFF2-40B4-BE49-F238E27FC236}">
                <a16:creationId xmlns:a16="http://schemas.microsoft.com/office/drawing/2014/main" id="{40A30312-57B0-8E3A-C367-37E2FC029399}"/>
              </a:ext>
            </a:extLst>
          </p:cNvPr>
          <p:cNvSpPr>
            <a:spLocks noGrp="1"/>
          </p:cNvSpPr>
          <p:nvPr>
            <p:ph idx="1"/>
          </p:nvPr>
        </p:nvSpPr>
        <p:spPr>
          <a:xfrm>
            <a:off x="292213" y="887767"/>
            <a:ext cx="3649472" cy="5468584"/>
          </a:xfrm>
          <a:prstGeom prst="roundRect">
            <a:avLst/>
          </a:prstGeom>
        </p:spPr>
        <p:txBody>
          <a:bodyPr anchor="ctr">
            <a:noAutofit/>
          </a:bodyPr>
          <a:lstStyle/>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400" b="1" i="0" u="none" strike="noStrike" kern="1200" cap="none" spc="0" normalizeH="0" baseline="0" noProof="0" dirty="0">
                <a:ln>
                  <a:noFill/>
                </a:ln>
                <a:solidFill>
                  <a:prstClr val="white"/>
                </a:solidFill>
                <a:effectLst/>
                <a:uLnTx/>
                <a:uFillTx/>
                <a:latin typeface="Calibri" panose="020F0502020204030204"/>
                <a:ea typeface="+mn-ea"/>
                <a:cs typeface="+mn-cs"/>
              </a:rPr>
              <a:t>En el Maule el promedio de horas habituales trabajadas es de 40,1 horas.</a:t>
            </a:r>
            <a:endParaRPr kumimoji="0" lang="es-CL"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A partir de la serie expuesta desde el 2019 al 2023 (Gráfico 13), se puede observar un aspecto estacional en las horas efectivas y habituales trabajadas, donde en los meses de verano aumentan las horas y en los de invierno disminuyen. Además, se puede observar cierta disminución de las horas trabajadas en el período de pandemia.</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rPr>
              <a:t>En el Gráfico 14 se observa la cantidad de las horas habituales trabajadas desde el 2019 al 2023, por sexo.  Para la totalidad de la serie, se observa que los hombres tienen mayor cantidad de horas habituales trabajadas, llegando a 42,1 horas para el trimestre julio - septiembre, donde las mujeres presentan solo 37,4 horas habituales, lo que representa una disminución al comparar con el año anterior</a:t>
            </a:r>
          </a:p>
        </p:txBody>
      </p:sp>
      <p:sp>
        <p:nvSpPr>
          <p:cNvPr id="6" name="Marcador de pie de página 3">
            <a:extLst>
              <a:ext uri="{FF2B5EF4-FFF2-40B4-BE49-F238E27FC236}">
                <a16:creationId xmlns:a16="http://schemas.microsoft.com/office/drawing/2014/main" id="{D95458FD-8BF9-565E-B459-72B60997432F}"/>
              </a:ext>
            </a:extLst>
          </p:cNvPr>
          <p:cNvSpPr>
            <a:spLocks noGrp="1"/>
          </p:cNvSpPr>
          <p:nvPr>
            <p:ph type="ftr" sz="quarter" idx="11"/>
          </p:nvPr>
        </p:nvSpPr>
        <p:spPr>
          <a:xfrm>
            <a:off x="254574" y="6357431"/>
            <a:ext cx="30861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dirty="0">
                <a:ln>
                  <a:noFill/>
                </a:ln>
                <a:solidFill>
                  <a:srgbClr val="339CB4"/>
                </a:solidFill>
                <a:effectLst/>
                <a:uLnTx/>
                <a:uFillTx/>
                <a:latin typeface="Calibri" panose="020F0502020204030204"/>
                <a:ea typeface="+mn-ea"/>
                <a:cs typeface="+mn-cs"/>
              </a:rPr>
              <a:t>Termómetro Laboral Maule – </a:t>
            </a:r>
            <a:r>
              <a:rPr lang="es-MX" dirty="0">
                <a:solidFill>
                  <a:srgbClr val="339CB4"/>
                </a:solidFill>
                <a:latin typeface="Calibri" panose="020F0502020204030204"/>
              </a:rPr>
              <a:t>Octu</a:t>
            </a:r>
            <a:r>
              <a:rPr kumimoji="0" lang="es-MX" sz="900" b="0" i="0" u="none" strike="noStrike" kern="1200" cap="none" spc="0" normalizeH="0" baseline="0" noProof="0" dirty="0">
                <a:ln>
                  <a:noFill/>
                </a:ln>
                <a:solidFill>
                  <a:srgbClr val="339CB4"/>
                </a:solidFill>
                <a:effectLst/>
                <a:uLnTx/>
                <a:uFillTx/>
                <a:latin typeface="Calibri" panose="020F0502020204030204"/>
                <a:ea typeface="+mn-ea"/>
                <a:cs typeface="+mn-cs"/>
              </a:rPr>
              <a:t>bre 2023</a:t>
            </a:r>
            <a:endParaRPr kumimoji="0" lang="es-CL" sz="900" b="0" i="0" u="none" strike="noStrike" kern="1200" cap="none" spc="0" normalizeH="0" baseline="0" noProof="0" dirty="0">
              <a:ln>
                <a:noFill/>
              </a:ln>
              <a:solidFill>
                <a:srgbClr val="339CB4"/>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0B3D1AE6-E5BB-4D69-956F-0ED30C7D3B70}"/>
              </a:ext>
            </a:extLst>
          </p:cNvPr>
          <p:cNvSpPr txBox="1"/>
          <p:nvPr/>
        </p:nvSpPr>
        <p:spPr>
          <a:xfrm>
            <a:off x="4252403" y="3588796"/>
            <a:ext cx="1467852"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Fuente: ENE, INE</a:t>
            </a:r>
          </a:p>
        </p:txBody>
      </p:sp>
      <p:sp>
        <p:nvSpPr>
          <p:cNvPr id="9" name="Título 1">
            <a:extLst>
              <a:ext uri="{FF2B5EF4-FFF2-40B4-BE49-F238E27FC236}">
                <a16:creationId xmlns:a16="http://schemas.microsoft.com/office/drawing/2014/main" id="{ADF30DF1-A9A7-4B20-AEA4-8DD52DBDE0C5}"/>
              </a:ext>
            </a:extLst>
          </p:cNvPr>
          <p:cNvSpPr>
            <a:spLocks noGrp="1"/>
          </p:cNvSpPr>
          <p:nvPr>
            <p:ph type="title"/>
          </p:nvPr>
        </p:nvSpPr>
        <p:spPr>
          <a:xfrm>
            <a:off x="1429003" y="194999"/>
            <a:ext cx="6112895" cy="745360"/>
          </a:xfrm>
        </p:spPr>
        <p:txBody>
          <a:bodyPr/>
          <a:lstStyle/>
          <a:p>
            <a:r>
              <a:rPr lang="es-CL" dirty="0"/>
              <a:t>IV. Horas efectivas y habituales</a:t>
            </a:r>
          </a:p>
        </p:txBody>
      </p:sp>
      <p:sp>
        <p:nvSpPr>
          <p:cNvPr id="10" name="Marcador de contenido 4">
            <a:extLst>
              <a:ext uri="{FF2B5EF4-FFF2-40B4-BE49-F238E27FC236}">
                <a16:creationId xmlns:a16="http://schemas.microsoft.com/office/drawing/2014/main" id="{10B22EE3-1ECF-42AF-ACBB-36924D4868D1}"/>
              </a:ext>
            </a:extLst>
          </p:cNvPr>
          <p:cNvSpPr txBox="1">
            <a:spLocks/>
          </p:cNvSpPr>
          <p:nvPr/>
        </p:nvSpPr>
        <p:spPr>
          <a:xfrm>
            <a:off x="3979324" y="887767"/>
            <a:ext cx="5164676" cy="258532"/>
          </a:xfrm>
          <a:prstGeom prst="rect">
            <a:avLst/>
          </a:prstGeom>
          <a:noFill/>
        </p:spPr>
        <p:txBody>
          <a:bodyPr vert="horz" wrap="square" lIns="91440" tIns="45720" rIns="91440" bIns="45720" rtlCol="0">
            <a:spAutoFit/>
          </a:bodyPr>
          <a:lstStyle>
            <a:lvl1pPr marL="0" indent="0" algn="just" defTabSz="685866" rtl="0" eaLnBrk="1" latinLnBrk="0" hangingPunct="1">
              <a:lnSpc>
                <a:spcPct val="90000"/>
              </a:lnSpc>
              <a:spcBef>
                <a:spcPts val="750"/>
              </a:spcBef>
              <a:buFont typeface="Arial" panose="020B0604020202020204" pitchFamily="34" charset="0"/>
              <a:buNone/>
              <a:defRPr sz="1200" kern="1200" spc="-50" baseline="0">
                <a:solidFill>
                  <a:schemeClr val="tx1"/>
                </a:solidFill>
                <a:latin typeface="+mn-lt"/>
                <a:ea typeface="+mn-ea"/>
                <a:cs typeface="+mn-cs"/>
              </a:defRPr>
            </a:lvl1pPr>
            <a:lvl2pPr marL="514400"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333"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266"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199"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6133"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66"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99"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932"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200" b="1" i="0" u="none" strike="noStrike" kern="1200" cap="none" spc="-50" normalizeH="0" baseline="0" noProof="0" dirty="0">
                <a:ln>
                  <a:noFill/>
                </a:ln>
                <a:solidFill>
                  <a:sysClr val="windowText" lastClr="000000"/>
                </a:solidFill>
                <a:effectLst/>
                <a:uLnTx/>
                <a:uFillTx/>
                <a:latin typeface="Calibri" panose="020F0502020204030204"/>
                <a:ea typeface="+mn-ea"/>
                <a:cs typeface="+mn-cs"/>
              </a:rPr>
              <a:t>Gráfico 13:</a:t>
            </a:r>
            <a:r>
              <a:rPr kumimoji="0" lang="es-ES"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rPr>
              <a:t> Horas efectivas y habituales trabajadas en la Región del Maule, 2019 – 2023.</a:t>
            </a:r>
            <a:endParaRPr kumimoji="0" lang="es-CL"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endParaRPr>
          </a:p>
        </p:txBody>
      </p:sp>
      <p:sp>
        <p:nvSpPr>
          <p:cNvPr id="11" name="Marcador de contenido 4">
            <a:extLst>
              <a:ext uri="{FF2B5EF4-FFF2-40B4-BE49-F238E27FC236}">
                <a16:creationId xmlns:a16="http://schemas.microsoft.com/office/drawing/2014/main" id="{569BBBA4-3029-432D-B0F7-043B67C0C2C3}"/>
              </a:ext>
            </a:extLst>
          </p:cNvPr>
          <p:cNvSpPr txBox="1">
            <a:spLocks/>
          </p:cNvSpPr>
          <p:nvPr/>
        </p:nvSpPr>
        <p:spPr>
          <a:xfrm>
            <a:off x="3979324" y="3702043"/>
            <a:ext cx="5004878" cy="258532"/>
          </a:xfrm>
          <a:prstGeom prst="rect">
            <a:avLst/>
          </a:prstGeom>
          <a:noFill/>
        </p:spPr>
        <p:txBody>
          <a:bodyPr vert="horz" wrap="square" lIns="91440" tIns="45720" rIns="91440" bIns="45720" rtlCol="0">
            <a:spAutoFit/>
          </a:bodyPr>
          <a:lstStyle>
            <a:lvl1pPr marL="0" indent="0" algn="just" defTabSz="685866" rtl="0" eaLnBrk="1" latinLnBrk="0" hangingPunct="1">
              <a:lnSpc>
                <a:spcPct val="90000"/>
              </a:lnSpc>
              <a:spcBef>
                <a:spcPts val="750"/>
              </a:spcBef>
              <a:buFont typeface="Arial" panose="020B0604020202020204" pitchFamily="34" charset="0"/>
              <a:buNone/>
              <a:defRPr sz="1200" kern="1200" spc="-50" baseline="0">
                <a:solidFill>
                  <a:schemeClr val="tx1"/>
                </a:solidFill>
                <a:latin typeface="+mn-lt"/>
                <a:ea typeface="+mn-ea"/>
                <a:cs typeface="+mn-cs"/>
              </a:defRPr>
            </a:lvl1pPr>
            <a:lvl2pPr marL="514400"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333"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266"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199"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6133"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66"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99"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932"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200" b="1" i="0" u="none" strike="noStrike" kern="1200" cap="none" spc="-50" normalizeH="0" baseline="0" noProof="0" dirty="0">
                <a:ln>
                  <a:noFill/>
                </a:ln>
                <a:solidFill>
                  <a:sysClr val="windowText" lastClr="000000"/>
                </a:solidFill>
                <a:effectLst/>
                <a:uLnTx/>
                <a:uFillTx/>
                <a:latin typeface="Calibri" panose="020F0502020204030204"/>
                <a:ea typeface="+mn-ea"/>
                <a:cs typeface="+mn-cs"/>
              </a:rPr>
              <a:t>Gráfico 14:</a:t>
            </a:r>
            <a:r>
              <a:rPr kumimoji="0" lang="es-ES"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rPr>
              <a:t> Horas habituales trabajadas por sexo en la Región del Maule, 2019 – 2023.</a:t>
            </a:r>
            <a:endParaRPr kumimoji="0" lang="es-CL"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4BAEEFA2-2692-478D-A24A-C3EA7848005D}"/>
              </a:ext>
            </a:extLst>
          </p:cNvPr>
          <p:cNvSpPr txBox="1"/>
          <p:nvPr/>
        </p:nvSpPr>
        <p:spPr>
          <a:xfrm>
            <a:off x="4252403" y="6354699"/>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graphicFrame>
        <p:nvGraphicFramePr>
          <p:cNvPr id="12" name="Gráfico 11">
            <a:extLst>
              <a:ext uri="{FF2B5EF4-FFF2-40B4-BE49-F238E27FC236}">
                <a16:creationId xmlns:a16="http://schemas.microsoft.com/office/drawing/2014/main" id="{51D54095-9BB0-4FE2-9891-944A453B8BD2}"/>
              </a:ext>
            </a:extLst>
          </p:cNvPr>
          <p:cNvGraphicFramePr>
            <a:graphicFrameLocks/>
          </p:cNvGraphicFramePr>
          <p:nvPr>
            <p:extLst>
              <p:ext uri="{D42A27DB-BD31-4B8C-83A1-F6EECF244321}">
                <p14:modId xmlns:p14="http://schemas.microsoft.com/office/powerpoint/2010/main" val="1656154598"/>
              </p:ext>
            </p:extLst>
          </p:nvPr>
        </p:nvGraphicFramePr>
        <p:xfrm>
          <a:off x="3877598" y="1017033"/>
          <a:ext cx="5078789" cy="27376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a:extLst>
              <a:ext uri="{FF2B5EF4-FFF2-40B4-BE49-F238E27FC236}">
                <a16:creationId xmlns:a16="http://schemas.microsoft.com/office/drawing/2014/main" id="{C38ACB20-CF8B-42BC-AD98-E580415CC09B}"/>
              </a:ext>
            </a:extLst>
          </p:cNvPr>
          <p:cNvGraphicFramePr>
            <a:graphicFrameLocks/>
          </p:cNvGraphicFramePr>
          <p:nvPr>
            <p:extLst>
              <p:ext uri="{D42A27DB-BD31-4B8C-83A1-F6EECF244321}">
                <p14:modId xmlns:p14="http://schemas.microsoft.com/office/powerpoint/2010/main" val="3754564410"/>
              </p:ext>
            </p:extLst>
          </p:nvPr>
        </p:nvGraphicFramePr>
        <p:xfrm>
          <a:off x="3941685" y="3960575"/>
          <a:ext cx="4910102" cy="27024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7149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A9FB22FC-B6A9-4662-985A-5F8BFB1F7521}"/>
              </a:ext>
            </a:extLst>
          </p:cNvPr>
          <p:cNvSpPr>
            <a:spLocks noGrp="1"/>
          </p:cNvSpPr>
          <p:nvPr>
            <p:ph type="ftr" sz="quarter" idx="11"/>
          </p:nvPr>
        </p:nvSpPr>
        <p:spPr/>
        <p:txBody>
          <a:bodyPr/>
          <a:lstStyle/>
          <a:p>
            <a:r>
              <a:rPr lang="es-MX" dirty="0"/>
              <a:t>Termómetro Laboral Nacional - Mayo 2023</a:t>
            </a:r>
            <a:endParaRPr lang="es-CL" dirty="0"/>
          </a:p>
        </p:txBody>
      </p:sp>
      <p:sp>
        <p:nvSpPr>
          <p:cNvPr id="3" name="Marcador de número de diapositiva 2">
            <a:extLst>
              <a:ext uri="{FF2B5EF4-FFF2-40B4-BE49-F238E27FC236}">
                <a16:creationId xmlns:a16="http://schemas.microsoft.com/office/drawing/2014/main" id="{DCC651B1-17A6-4094-990A-0CB73EFC5028}"/>
              </a:ext>
            </a:extLst>
          </p:cNvPr>
          <p:cNvSpPr>
            <a:spLocks noGrp="1"/>
          </p:cNvSpPr>
          <p:nvPr>
            <p:ph type="sldNum" sz="quarter" idx="12"/>
          </p:nvPr>
        </p:nvSpPr>
        <p:spPr/>
        <p:txBody>
          <a:bodyPr/>
          <a:lstStyle/>
          <a:p>
            <a:fld id="{5EC4A061-B169-4D25-BA3A-0616D805CB68}" type="slidenum">
              <a:rPr lang="es-CL" smtClean="0"/>
              <a:t>14</a:t>
            </a:fld>
            <a:endParaRPr lang="es-CL" dirty="0"/>
          </a:p>
        </p:txBody>
      </p:sp>
      <p:sp>
        <p:nvSpPr>
          <p:cNvPr id="5" name="Título 1">
            <a:extLst>
              <a:ext uri="{FF2B5EF4-FFF2-40B4-BE49-F238E27FC236}">
                <a16:creationId xmlns:a16="http://schemas.microsoft.com/office/drawing/2014/main" id="{FEC2A17A-8905-4F37-9D8C-8F7AEB590545}"/>
              </a:ext>
            </a:extLst>
          </p:cNvPr>
          <p:cNvSpPr>
            <a:spLocks noGrp="1"/>
          </p:cNvSpPr>
          <p:nvPr>
            <p:ph type="title"/>
          </p:nvPr>
        </p:nvSpPr>
        <p:spPr>
          <a:xfrm>
            <a:off x="0" y="275706"/>
            <a:ext cx="2322406" cy="772621"/>
          </a:xfrm>
        </p:spPr>
        <p:txBody>
          <a:bodyPr anchor="t">
            <a:normAutofit/>
          </a:bodyPr>
          <a:lstStyle/>
          <a:p>
            <a:r>
              <a:rPr lang="es-CL" dirty="0"/>
              <a:t>GLOSARIO</a:t>
            </a:r>
          </a:p>
        </p:txBody>
      </p:sp>
      <p:sp>
        <p:nvSpPr>
          <p:cNvPr id="6" name="Marcador de contenido 2">
            <a:extLst>
              <a:ext uri="{FF2B5EF4-FFF2-40B4-BE49-F238E27FC236}">
                <a16:creationId xmlns:a16="http://schemas.microsoft.com/office/drawing/2014/main" id="{838B3451-28D4-4466-9DFB-5ADDD7E54B9B}"/>
              </a:ext>
            </a:extLst>
          </p:cNvPr>
          <p:cNvSpPr txBox="1">
            <a:spLocks/>
          </p:cNvSpPr>
          <p:nvPr/>
        </p:nvSpPr>
        <p:spPr>
          <a:xfrm>
            <a:off x="386594" y="733037"/>
            <a:ext cx="8370811" cy="4770197"/>
          </a:xfrm>
          <a:prstGeom prst="rect">
            <a:avLst/>
          </a:prstGeom>
          <a:noFill/>
        </p:spPr>
        <p:txBody>
          <a:bodyPr vert="horz" lIns="91440" tIns="45720" rIns="91440" bIns="45720" rtlCol="0">
            <a:noAutofit/>
          </a:bodyPr>
          <a:lstStyle>
            <a:lvl1pPr marL="171466" indent="-171466" algn="just" defTabSz="685866"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1pPr>
            <a:lvl2pPr marL="514400" indent="-171466" algn="just" defTabSz="6858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333" indent="-171466" algn="just" defTabSz="6858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266" indent="-171466" algn="just" defTabSz="6858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199" indent="-171466" algn="just" defTabSz="6858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6133"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66"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99"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932"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000" b="1" i="0" u="none" strike="noStrike" kern="1200" cap="none" spc="0" normalizeH="0" baseline="0" noProof="0" dirty="0">
                <a:ln>
                  <a:noFill/>
                </a:ln>
                <a:solidFill>
                  <a:srgbClr val="339CB4"/>
                </a:solidFill>
                <a:effectLst/>
                <a:uLnTx/>
                <a:uFillTx/>
                <a:latin typeface="Calibri" panose="020F0502020204030204"/>
                <a:ea typeface="+mn-ea"/>
                <a:cs typeface="+mn-cs"/>
              </a:rPr>
              <a:t>Ocupados:</a:t>
            </a:r>
            <a:r>
              <a:rPr kumimoji="0" lang="es-E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personas en edad de trabajar que dedicaron al menos una hora a alguna actividad de bienes o servicios a cambio de remuneración o beneficios en la semana de referencia de la encuesta.</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000" b="1" i="0" u="none" strike="noStrike" kern="1200" cap="none" spc="0" normalizeH="0" baseline="0" noProof="0" dirty="0">
                <a:ln>
                  <a:noFill/>
                </a:ln>
                <a:solidFill>
                  <a:srgbClr val="339CB4"/>
                </a:solidFill>
                <a:effectLst/>
                <a:uLnTx/>
                <a:uFillTx/>
                <a:latin typeface="Calibri" panose="020F0502020204030204"/>
                <a:ea typeface="+mn-ea"/>
                <a:cs typeface="+mn-cs"/>
              </a:rPr>
              <a:t>Desocupados:</a:t>
            </a:r>
            <a:r>
              <a:rPr kumimoji="0" lang="es-E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personas que en la semana de referencia no estaban ocupadas, buscaron trabajo las últimas cuatro semanas y estaban disponibles para trabajar las dos semanas próximas a la semana de referencia. </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000" b="1" i="0" u="none" strike="noStrike" kern="1200" cap="none" spc="0" normalizeH="0" baseline="0" noProof="0" dirty="0">
                <a:ln>
                  <a:noFill/>
                </a:ln>
                <a:solidFill>
                  <a:srgbClr val="339CB4"/>
                </a:solidFill>
                <a:effectLst/>
                <a:uLnTx/>
                <a:uFillTx/>
                <a:latin typeface="Calibri" panose="020F0502020204030204"/>
                <a:ea typeface="+mn-ea"/>
                <a:cs typeface="+mn-cs"/>
              </a:rPr>
              <a:t>Inactivos:</a:t>
            </a:r>
            <a:r>
              <a:rPr kumimoji="0" lang="es-E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personas en edad de trabajar que en la semana de referencia no se encuentran ocupadas ni desocupadas.</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000" b="1" i="0" u="none" strike="noStrike" kern="1200" cap="none" spc="0" normalizeH="0" baseline="0" noProof="0" dirty="0">
                <a:ln>
                  <a:noFill/>
                </a:ln>
                <a:solidFill>
                  <a:srgbClr val="339CB4"/>
                </a:solidFill>
                <a:effectLst/>
                <a:uLnTx/>
                <a:uFillTx/>
                <a:latin typeface="Calibri" panose="020F0502020204030204"/>
                <a:ea typeface="+mn-ea"/>
                <a:cs typeface="+mn-cs"/>
              </a:rPr>
              <a:t>Inactivos potencialmente activos:</a:t>
            </a:r>
            <a:r>
              <a:rPr kumimoji="0" lang="es-E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personas en edad de trabajar que, durante la semana de referencia, no estaban ocupadas ni desocupadas y buscaron trabajo pero no estaban disponibles o bien, estaban disponibles para trabajar pero no buscaron trabajo.</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000" b="1" i="0" u="none" strike="noStrike" kern="1200" cap="none" spc="0" normalizeH="0" baseline="0" noProof="0" dirty="0">
                <a:ln>
                  <a:noFill/>
                </a:ln>
                <a:solidFill>
                  <a:srgbClr val="339CB4"/>
                </a:solidFill>
                <a:effectLst/>
                <a:uLnTx/>
                <a:uFillTx/>
                <a:latin typeface="Calibri" panose="020F0502020204030204"/>
                <a:ea typeface="+mn-ea"/>
                <a:cs typeface="+mn-cs"/>
              </a:rPr>
              <a:t>Iniciadores disponibles:</a:t>
            </a:r>
            <a:r>
              <a:rPr kumimoji="0" lang="es-E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personas Fuera de la Fuerza de Trabajo que esgrimen no haber buscado trabajo en las últimas cuatro semanas debido a que iniciarán pronto una actividad laboral y que al mismo tiempo, declaran disponibilidad</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000" b="1" i="0" u="none" strike="noStrike" kern="1200" cap="none" spc="0" normalizeH="0" baseline="0" noProof="0" dirty="0">
                <a:ln>
                  <a:noFill/>
                </a:ln>
                <a:solidFill>
                  <a:srgbClr val="339CB4"/>
                </a:solidFill>
                <a:effectLst/>
                <a:uLnTx/>
                <a:uFillTx/>
                <a:latin typeface="Calibri" panose="020F0502020204030204"/>
                <a:ea typeface="+mn-ea"/>
                <a:cs typeface="+mn-cs"/>
              </a:rPr>
              <a:t>Fuerza de trabajo:</a:t>
            </a:r>
            <a:r>
              <a:rPr kumimoji="0" lang="es-E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personas en edad de trabajar (de 15 años o más) que se pueden categorizar como ocupadas o desocupadas.</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000" b="1" i="0" u="none" strike="noStrike" kern="1200" cap="none" spc="0" normalizeH="0" baseline="0" noProof="0" dirty="0">
                <a:ln>
                  <a:noFill/>
                </a:ln>
                <a:solidFill>
                  <a:srgbClr val="339CB4"/>
                </a:solidFill>
                <a:effectLst/>
                <a:uLnTx/>
                <a:uFillTx/>
                <a:latin typeface="Calibri" panose="020F0502020204030204"/>
                <a:ea typeface="+mn-ea"/>
                <a:cs typeface="+mn-cs"/>
              </a:rPr>
              <a:t>Fuerza de trabajo ampliada: </a:t>
            </a:r>
            <a:r>
              <a:rPr kumimoji="0" lang="es-E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personas en edad de trabajar (de 15 años o más) que se pueden categorizar como ocupadas, desocupadas o inactivos potencialmente activos.</a:t>
            </a:r>
            <a:endParaRPr kumimoji="0" lang="es-ES" sz="1000" b="1" i="0" u="none" strike="noStrike" kern="1200" cap="none" spc="0" normalizeH="0" baseline="0" noProof="0" dirty="0">
              <a:ln>
                <a:noFill/>
              </a:ln>
              <a:solidFill>
                <a:srgbClr val="339CB4"/>
              </a:solidFill>
              <a:effectLst/>
              <a:uLnTx/>
              <a:uFillTx/>
              <a:latin typeface="Calibri" panose="020F0502020204030204"/>
              <a:ea typeface="+mn-ea"/>
              <a:cs typeface="+mn-cs"/>
            </a:endParaRP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000" b="1" i="0" u="none" strike="noStrike" kern="1200" cap="none" spc="0" normalizeH="0" baseline="0" noProof="0" dirty="0">
                <a:ln>
                  <a:noFill/>
                </a:ln>
                <a:solidFill>
                  <a:srgbClr val="339CB4"/>
                </a:solidFill>
                <a:effectLst/>
                <a:uLnTx/>
                <a:uFillTx/>
                <a:latin typeface="Calibri" panose="020F0502020204030204"/>
                <a:ea typeface="+mn-ea"/>
                <a:cs typeface="+mn-cs"/>
              </a:rPr>
              <a:t>Tasa de participación: </a:t>
            </a:r>
            <a:r>
              <a:rPr kumimoji="0" lang="es-C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número de personas ocupadas y desocupadas expresado como porcentaje del total de población en edad de trabajar.</a:t>
            </a:r>
            <a:endParaRPr kumimoji="0" lang="es-E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000" b="1" i="0" u="none" strike="noStrike" kern="1200" cap="none" spc="0" normalizeH="0" baseline="0" noProof="0" dirty="0">
                <a:ln>
                  <a:noFill/>
                </a:ln>
                <a:solidFill>
                  <a:srgbClr val="339CB4"/>
                </a:solidFill>
                <a:effectLst/>
                <a:uLnTx/>
                <a:uFillTx/>
                <a:latin typeface="Calibri" panose="020F0502020204030204"/>
                <a:ea typeface="+mn-ea"/>
                <a:cs typeface="+mn-cs"/>
              </a:rPr>
              <a:t>Tasa de ocupación:</a:t>
            </a:r>
            <a:r>
              <a:rPr kumimoji="0" lang="es-E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número de personas ocupadas expresado como porcentaje del total de población en edad de trabajar.</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000" b="1" i="0" u="none" strike="noStrike" kern="1200" cap="none" spc="0" normalizeH="0" baseline="0" noProof="0" dirty="0">
                <a:ln>
                  <a:noFill/>
                </a:ln>
                <a:solidFill>
                  <a:srgbClr val="339CB4"/>
                </a:solidFill>
                <a:effectLst/>
                <a:uLnTx/>
                <a:uFillTx/>
                <a:latin typeface="Calibri" panose="020F0502020204030204"/>
                <a:ea typeface="+mn-ea"/>
                <a:cs typeface="+mn-cs"/>
              </a:rPr>
              <a:t>Tasa de desocupación:</a:t>
            </a:r>
            <a:r>
              <a:rPr kumimoji="0" lang="es-E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número de personas desocupadas expresado como porcentaje del total de la fuerza de trabajo.</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000" b="1" i="0" u="none" strike="noStrike" kern="1200" cap="none" spc="0" normalizeH="0" baseline="0" noProof="0" dirty="0">
                <a:ln>
                  <a:noFill/>
                </a:ln>
                <a:solidFill>
                  <a:srgbClr val="339CB4"/>
                </a:solidFill>
                <a:effectLst/>
                <a:uLnTx/>
                <a:uFillTx/>
                <a:latin typeface="Calibri" panose="020F0502020204030204"/>
                <a:ea typeface="+mn-ea"/>
                <a:cs typeface="+mn-cs"/>
              </a:rPr>
              <a:t>Tasa de desocupación ampliada o US3:</a:t>
            </a:r>
            <a:r>
              <a:rPr kumimoji="0" lang="es-E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número de personas desocupadas, más inactivos potencialmente activos e iniciadores disponibles expresado como porcentaje del total de la fuerza de trabajo ampliada.</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000" b="1" i="0" u="none" strike="noStrike" kern="1200" cap="none" spc="0" normalizeH="0" baseline="0" noProof="0" dirty="0">
                <a:ln>
                  <a:noFill/>
                </a:ln>
                <a:solidFill>
                  <a:srgbClr val="339CB4"/>
                </a:solidFill>
                <a:effectLst/>
                <a:uLnTx/>
                <a:uFillTx/>
                <a:latin typeface="Calibri" panose="020F0502020204030204"/>
                <a:ea typeface="+mn-ea"/>
                <a:cs typeface="+mn-cs"/>
              </a:rPr>
              <a:t>Ocupados ausentes:</a:t>
            </a:r>
            <a:r>
              <a:rPr kumimoji="0" lang="es-E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ocupado que declara estar ausente de su trabajo en la semana de referencia de su empleo o actividad, pero mantenían un vínculo con él.</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000" b="1" i="0" u="none" strike="noStrike" kern="1200" cap="none" spc="0" normalizeH="0" baseline="0" noProof="0" dirty="0">
                <a:ln>
                  <a:noFill/>
                </a:ln>
                <a:solidFill>
                  <a:srgbClr val="339CB4"/>
                </a:solidFill>
                <a:effectLst/>
                <a:uLnTx/>
                <a:uFillTx/>
                <a:latin typeface="Calibri" panose="020F0502020204030204"/>
                <a:ea typeface="+mn-ea"/>
                <a:cs typeface="+mn-cs"/>
              </a:rPr>
              <a:t>Ocupación informal:</a:t>
            </a:r>
            <a:r>
              <a:rPr kumimoji="0" lang="es-E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los trabajadores dependientes tienen una ocupación informal si no cuentan con acceso a la seguridad social a través de su vínculo laboral, mientras que la ocupación de los trabajadores independientes será informal si su empresa, negocio o actividad es desarrollada en el sector informal.</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000" b="1" i="0" u="none" strike="noStrike" kern="1200" cap="none" spc="0" normalizeH="0" baseline="0" noProof="0" dirty="0">
                <a:ln>
                  <a:noFill/>
                </a:ln>
                <a:solidFill>
                  <a:srgbClr val="339CB4"/>
                </a:solidFill>
                <a:effectLst/>
                <a:uLnTx/>
                <a:uFillTx/>
                <a:latin typeface="Calibri" panose="020F0502020204030204"/>
                <a:ea typeface="+mn-ea"/>
                <a:cs typeface="+mn-cs"/>
              </a:rPr>
              <a:t>Ocupados nuevos:</a:t>
            </a:r>
            <a:r>
              <a:rPr kumimoji="0" lang="es-E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personas ocupadas, que estaban desocupadas el mes anterior a ser encuestadas, y comenzaron a estar ocupadas el mismo mes que fueron encuestadas.</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000" b="1" i="0" u="none" strike="noStrike" kern="1200" cap="none" spc="0" normalizeH="0" baseline="0" noProof="0" dirty="0">
                <a:ln>
                  <a:noFill/>
                </a:ln>
                <a:solidFill>
                  <a:srgbClr val="339CB4"/>
                </a:solidFill>
                <a:effectLst/>
                <a:uLnTx/>
                <a:uFillTx/>
                <a:latin typeface="Calibri" panose="020F0502020204030204"/>
                <a:ea typeface="+mn-ea"/>
                <a:cs typeface="+mn-cs"/>
              </a:rPr>
              <a:t>Sector primario</a:t>
            </a:r>
            <a:r>
              <a:rPr kumimoji="0" lang="es-E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agrupación de los sectores de Minería, Silvoagropecuario y pesca.</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000" b="1" i="0" u="none" strike="noStrike" kern="1200" cap="none" spc="0" normalizeH="0" baseline="0" noProof="0" dirty="0">
                <a:ln>
                  <a:noFill/>
                </a:ln>
                <a:solidFill>
                  <a:srgbClr val="339CB4"/>
                </a:solidFill>
                <a:effectLst/>
                <a:uLnTx/>
                <a:uFillTx/>
                <a:latin typeface="Calibri" panose="020F0502020204030204"/>
                <a:ea typeface="+mn-ea"/>
                <a:cs typeface="+mn-cs"/>
              </a:rPr>
              <a:t>Sector secundario o industrial:</a:t>
            </a:r>
            <a:r>
              <a:rPr kumimoji="0" lang="es-E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agrupación de los sectores Industria Manufacturera, Construcción y Electricidad, Gas, Agua y gestión de desechos.</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000" b="1" i="0" u="none" strike="noStrike" kern="1200" cap="none" spc="0" normalizeH="0" baseline="0" noProof="0" dirty="0">
                <a:ln>
                  <a:noFill/>
                </a:ln>
                <a:solidFill>
                  <a:srgbClr val="339CB4"/>
                </a:solidFill>
                <a:effectLst/>
                <a:uLnTx/>
                <a:uFillTx/>
                <a:latin typeface="Calibri" panose="020F0502020204030204"/>
                <a:ea typeface="+mn-ea"/>
                <a:cs typeface="+mn-cs"/>
              </a:rPr>
              <a:t>Sector terciario:</a:t>
            </a:r>
            <a:r>
              <a:rPr kumimoji="0" lang="es-E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agrupación de los sectores Servicios sociales y personales, Comercio, Hoteles y restaurantes, Transporte, información y comunicaciones, Actividades financieras e inmobiliarias y Administración pública.</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000" b="1" i="0" u="none" strike="noStrike" kern="1200" cap="none" spc="0" normalizeH="0" baseline="0" noProof="0" dirty="0">
                <a:ln>
                  <a:noFill/>
                </a:ln>
                <a:solidFill>
                  <a:srgbClr val="339CB4"/>
                </a:solidFill>
                <a:effectLst/>
                <a:uLnTx/>
                <a:uFillTx/>
                <a:latin typeface="Calibri" panose="020F0502020204030204"/>
                <a:ea typeface="+mn-ea"/>
                <a:cs typeface="+mn-cs"/>
              </a:rPr>
              <a:t>Trimestre móvil:</a:t>
            </a:r>
            <a:r>
              <a:rPr kumimoji="0" lang="es-E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período de tiempo que agrupa tres meses, los cuales cambian conforme avanzan los meses del año. Por ejemplo, al trimestre Enero – Febrero – Marzo le sigue el trimestre móvil Febrero – Marzo – Abril. </a:t>
            </a:r>
          </a:p>
        </p:txBody>
      </p:sp>
    </p:spTree>
    <p:extLst>
      <p:ext uri="{BB962C8B-B14F-4D97-AF65-F5344CB8AC3E}">
        <p14:creationId xmlns:p14="http://schemas.microsoft.com/office/powerpoint/2010/main" val="3147774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DCC651B1-17A6-4094-990A-0CB73EFC5028}"/>
              </a:ext>
            </a:extLst>
          </p:cNvPr>
          <p:cNvSpPr>
            <a:spLocks noGrp="1"/>
          </p:cNvSpPr>
          <p:nvPr>
            <p:ph type="sldNum" sz="quarter" idx="12"/>
          </p:nvPr>
        </p:nvSpPr>
        <p:spPr/>
        <p:txBody>
          <a:bodyPr/>
          <a:lstStyle/>
          <a:p>
            <a:fld id="{5EC4A061-B169-4D25-BA3A-0616D805CB68}" type="slidenum">
              <a:rPr lang="es-CL" smtClean="0"/>
              <a:t>15</a:t>
            </a:fld>
            <a:endParaRPr lang="es-CL" dirty="0"/>
          </a:p>
        </p:txBody>
      </p:sp>
      <p:sp>
        <p:nvSpPr>
          <p:cNvPr id="7" name="Título 1">
            <a:extLst>
              <a:ext uri="{FF2B5EF4-FFF2-40B4-BE49-F238E27FC236}">
                <a16:creationId xmlns:a16="http://schemas.microsoft.com/office/drawing/2014/main" id="{F3918DD0-2776-499F-B01E-363DEE2448B6}"/>
              </a:ext>
            </a:extLst>
          </p:cNvPr>
          <p:cNvSpPr txBox="1">
            <a:spLocks/>
          </p:cNvSpPr>
          <p:nvPr/>
        </p:nvSpPr>
        <p:spPr>
          <a:xfrm>
            <a:off x="-51851" y="274524"/>
            <a:ext cx="4623851" cy="772621"/>
          </a:xfrm>
          <a:prstGeom prst="rect">
            <a:avLst/>
          </a:prstGeom>
        </p:spPr>
        <p:txBody>
          <a:bodyPr anchor="t">
            <a:normAutofit/>
          </a:bodyPr>
          <a:lstStyle>
            <a:lvl1pPr algn="ctr" defTabSz="914400" rtl="0" eaLnBrk="1" latinLnBrk="0" hangingPunct="1">
              <a:lnSpc>
                <a:spcPct val="90000"/>
              </a:lnSpc>
              <a:spcBef>
                <a:spcPct val="0"/>
              </a:spcBef>
              <a:buNone/>
              <a:defRPr sz="1900" b="1" kern="1200" spc="100" baseline="0">
                <a:solidFill>
                  <a:schemeClr val="accent1"/>
                </a:solidFill>
                <a:latin typeface="+mn-lt"/>
                <a:ea typeface="+mj-ea"/>
                <a:cs typeface="+mj-cs"/>
              </a:defRPr>
            </a:lvl1pPr>
          </a:lstStyle>
          <a:p>
            <a:r>
              <a:rPr lang="es-CL" dirty="0"/>
              <a:t>Estándares de calidad estadística</a:t>
            </a:r>
          </a:p>
        </p:txBody>
      </p:sp>
      <p:sp>
        <p:nvSpPr>
          <p:cNvPr id="9" name="Marcador de contenido 2">
            <a:extLst>
              <a:ext uri="{FF2B5EF4-FFF2-40B4-BE49-F238E27FC236}">
                <a16:creationId xmlns:a16="http://schemas.microsoft.com/office/drawing/2014/main" id="{E4E7B569-D127-44EB-9277-09C18AC2E351}"/>
              </a:ext>
            </a:extLst>
          </p:cNvPr>
          <p:cNvSpPr txBox="1">
            <a:spLocks/>
          </p:cNvSpPr>
          <p:nvPr/>
        </p:nvSpPr>
        <p:spPr>
          <a:xfrm>
            <a:off x="410352" y="754299"/>
            <a:ext cx="8479074" cy="772621"/>
          </a:xfrm>
          <a:prstGeom prst="rect">
            <a:avLst/>
          </a:prstGeom>
          <a:noFill/>
        </p:spPr>
        <p:txBody>
          <a:bodyPr vert="horz" lIns="91440" tIns="45720" rIns="91440" bIns="45720" rtlCol="0">
            <a:normAutofit/>
          </a:bodyPr>
          <a:lstStyle>
            <a:lvl1pPr marL="171466" indent="-171466" algn="just" defTabSz="685866"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1pPr>
            <a:lvl2pPr marL="514400" indent="-171466" algn="just" defTabSz="6858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333" indent="-171466" algn="just" defTabSz="6858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266" indent="-171466" algn="just" defTabSz="6858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199" indent="-171466" algn="just" defTabSz="6858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6133"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66"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99"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932"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Para orientar el uso, análisis e interpretación de estadísticas oficiales basadas en encuestas de hogares por muestreo, el INE elaboró el documento “Estándar para la evaluación de la calidad de las estimaciones en encuestas de hogares”</a:t>
            </a:r>
            <a:r>
              <a:rPr kumimoji="0" lang="es-ES" sz="11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1</a:t>
            </a:r>
            <a:r>
              <a:rPr kumimoji="0" lang="es-ES"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el cual propone un flujograma para la evaluación de la calidad de las estimaciones, el cual se presenta a continuación:</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s-CL"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10" name="Imagen 9">
            <a:extLst>
              <a:ext uri="{FF2B5EF4-FFF2-40B4-BE49-F238E27FC236}">
                <a16:creationId xmlns:a16="http://schemas.microsoft.com/office/drawing/2014/main" id="{E8EEC8BA-4E34-4A80-80F6-12653D9ED973}"/>
              </a:ext>
            </a:extLst>
          </p:cNvPr>
          <p:cNvPicPr>
            <a:picLocks noChangeAspect="1"/>
          </p:cNvPicPr>
          <p:nvPr/>
        </p:nvPicPr>
        <p:blipFill>
          <a:blip r:embed="rId2"/>
          <a:stretch>
            <a:fillRect/>
          </a:stretch>
        </p:blipFill>
        <p:spPr>
          <a:xfrm>
            <a:off x="297732" y="1581340"/>
            <a:ext cx="5600111" cy="4226866"/>
          </a:xfrm>
          <a:prstGeom prst="rect">
            <a:avLst/>
          </a:prstGeom>
        </p:spPr>
      </p:pic>
      <p:sp>
        <p:nvSpPr>
          <p:cNvPr id="11" name="Marcador de contenido 9">
            <a:extLst>
              <a:ext uri="{FF2B5EF4-FFF2-40B4-BE49-F238E27FC236}">
                <a16:creationId xmlns:a16="http://schemas.microsoft.com/office/drawing/2014/main" id="{0491530B-0066-4656-A42D-32E9172549B7}"/>
              </a:ext>
            </a:extLst>
          </p:cNvPr>
          <p:cNvSpPr txBox="1">
            <a:spLocks/>
          </p:cNvSpPr>
          <p:nvPr/>
        </p:nvSpPr>
        <p:spPr>
          <a:xfrm>
            <a:off x="410352" y="1368974"/>
            <a:ext cx="6112895" cy="424732"/>
          </a:xfrm>
          <a:prstGeom prst="rect">
            <a:avLst/>
          </a:prstGeom>
        </p:spPr>
        <p:txBody>
          <a:bodyPr/>
          <a:lstStyle>
            <a:lvl1pPr marL="171450" indent="-171450" algn="just" defTabSz="6858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100" b="1" i="0" u="none" strike="noStrike" kern="1200" cap="none" spc="0" normalizeH="0" baseline="0" noProof="0" dirty="0">
                <a:ln>
                  <a:noFill/>
                </a:ln>
                <a:solidFill>
                  <a:prstClr val="black"/>
                </a:solidFill>
                <a:effectLst/>
                <a:uLnTx/>
                <a:uFillTx/>
                <a:latin typeface="Calibri" panose="020F0502020204030204"/>
                <a:ea typeface="+mn-ea"/>
                <a:cs typeface="+mn-cs"/>
              </a:rPr>
              <a:t>Figura 1: </a:t>
            </a:r>
            <a:r>
              <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rPr>
              <a:t>Flujograma para la evaluación de la calidad de las estimaciones</a:t>
            </a:r>
          </a:p>
        </p:txBody>
      </p:sp>
      <p:sp>
        <p:nvSpPr>
          <p:cNvPr id="13" name="object 23">
            <a:extLst>
              <a:ext uri="{FF2B5EF4-FFF2-40B4-BE49-F238E27FC236}">
                <a16:creationId xmlns:a16="http://schemas.microsoft.com/office/drawing/2014/main" id="{C184154B-EF4E-4F2D-A0F0-30AC39A46478}"/>
              </a:ext>
            </a:extLst>
          </p:cNvPr>
          <p:cNvSpPr txBox="1"/>
          <p:nvPr/>
        </p:nvSpPr>
        <p:spPr>
          <a:xfrm>
            <a:off x="398901" y="5719635"/>
            <a:ext cx="5707966" cy="987450"/>
          </a:xfrm>
          <a:prstGeom prst="rect">
            <a:avLst/>
          </a:prstGeom>
        </p:spPr>
        <p:txBody>
          <a:bodyPr vert="horz" wrap="square" lIns="0" tIns="12700" rIns="0" bIns="0" rtlCol="0">
            <a:spAutoFit/>
          </a:bodyPr>
          <a:lstStyle/>
          <a:p>
            <a:pPr marL="12701">
              <a:spcBef>
                <a:spcPts val="100"/>
              </a:spcBef>
            </a:pPr>
            <a:r>
              <a:rPr sz="1000" spc="-5" dirty="0">
                <a:solidFill>
                  <a:srgbClr val="707070"/>
                </a:solidFill>
                <a:latin typeface="Calibri Light"/>
                <a:cs typeface="Calibri Light"/>
              </a:rPr>
              <a:t>Fuente: </a:t>
            </a:r>
            <a:r>
              <a:rPr lang="es-ES" sz="1000" dirty="0">
                <a:solidFill>
                  <a:srgbClr val="707070"/>
                </a:solidFill>
                <a:latin typeface="Calibri Light"/>
                <a:cs typeface="Calibri Light"/>
              </a:rPr>
              <a:t>Estándar para la evaluación de la calidad de las estimaciones en encuestas de hogares</a:t>
            </a:r>
            <a:r>
              <a:rPr lang="es-ES" sz="1000" spc="-10" dirty="0">
                <a:solidFill>
                  <a:srgbClr val="707070"/>
                </a:solidFill>
                <a:latin typeface="Calibri Light"/>
                <a:cs typeface="Calibri Light"/>
              </a:rPr>
              <a:t>, INE, 2020.</a:t>
            </a:r>
          </a:p>
          <a:p>
            <a:pPr marL="12701">
              <a:spcBef>
                <a:spcPts val="100"/>
              </a:spcBef>
            </a:pPr>
            <a:endParaRPr lang="es-ES" sz="1000" spc="-10" dirty="0">
              <a:solidFill>
                <a:srgbClr val="707070"/>
              </a:solidFill>
              <a:latin typeface="Calibri Light"/>
              <a:cs typeface="Calibri Light"/>
            </a:endParaRPr>
          </a:p>
          <a:p>
            <a:pPr marL="12701">
              <a:spcBef>
                <a:spcPts val="100"/>
              </a:spcBef>
            </a:pPr>
            <a:r>
              <a:rPr lang="es-CL" sz="1000" dirty="0">
                <a:solidFill>
                  <a:prstClr val="black"/>
                </a:solidFill>
                <a:latin typeface="Calibri Light"/>
                <a:cs typeface="Calibri Light"/>
              </a:rPr>
              <a:t>1: </a:t>
            </a:r>
            <a:r>
              <a:rPr lang="es-CL" sz="1000" dirty="0">
                <a:solidFill>
                  <a:prstClr val="black"/>
                </a:solidFill>
                <a:latin typeface="Calibri Light"/>
                <a:cs typeface="Calibri Light"/>
                <a:hlinkClick r:id="rId3"/>
              </a:rPr>
              <a:t>https://www.ine.cl/docs/default-source/institucionalidad/buenas-pr%C3%A1cticas/clasificaciones-y-estandares/est%C3%A1ndar-evaluaci%C3%B3n-de-calidad-de-estimaciones-publicaci%C3%B3n-27022020.pdf</a:t>
            </a:r>
            <a:endParaRPr lang="es-CL" sz="1000" dirty="0">
              <a:solidFill>
                <a:prstClr val="black"/>
              </a:solidFill>
              <a:latin typeface="Calibri Light"/>
              <a:cs typeface="Calibri Light"/>
            </a:endParaRPr>
          </a:p>
          <a:p>
            <a:pPr marL="12701">
              <a:spcBef>
                <a:spcPts val="100"/>
              </a:spcBef>
            </a:pPr>
            <a:endParaRPr lang="es-CL" sz="1000" dirty="0">
              <a:solidFill>
                <a:prstClr val="black"/>
              </a:solidFill>
              <a:latin typeface="Calibri Light"/>
              <a:cs typeface="Calibri Light"/>
            </a:endParaRPr>
          </a:p>
          <a:p>
            <a:pPr marL="12701">
              <a:spcBef>
                <a:spcPts val="100"/>
              </a:spcBef>
            </a:pPr>
            <a:endParaRPr sz="1000" dirty="0">
              <a:solidFill>
                <a:prstClr val="black"/>
              </a:solidFill>
              <a:latin typeface="Calibri Light"/>
              <a:cs typeface="Calibri Light"/>
            </a:endParaRPr>
          </a:p>
        </p:txBody>
      </p:sp>
      <p:sp>
        <p:nvSpPr>
          <p:cNvPr id="14" name="object 3">
            <a:extLst>
              <a:ext uri="{FF2B5EF4-FFF2-40B4-BE49-F238E27FC236}">
                <a16:creationId xmlns:a16="http://schemas.microsoft.com/office/drawing/2014/main" id="{8E1E9496-E1CC-4DE4-B42B-A3988D08E734}"/>
              </a:ext>
            </a:extLst>
          </p:cNvPr>
          <p:cNvSpPr txBox="1"/>
          <p:nvPr/>
        </p:nvSpPr>
        <p:spPr>
          <a:xfrm>
            <a:off x="6315890" y="2108716"/>
            <a:ext cx="2573536" cy="3488006"/>
          </a:xfrm>
          <a:prstGeom prst="rect">
            <a:avLst/>
          </a:prstGeom>
          <a:noFill/>
        </p:spPr>
        <p:txBody>
          <a:bodyPr vert="horz" wrap="square" lIns="0" tIns="12700" rIns="0" bIns="0" numCol="1" rtlCol="0">
            <a:spAutoFit/>
          </a:bodyPr>
          <a:lstStyle/>
          <a:p>
            <a:pPr marR="5081" algn="just">
              <a:lnSpc>
                <a:spcPct val="111100"/>
              </a:lnSpc>
              <a:spcAft>
                <a:spcPts val="600"/>
              </a:spcAft>
            </a:pPr>
            <a:r>
              <a:rPr lang="es-ES" sz="1050" spc="-5" dirty="0">
                <a:solidFill>
                  <a:prstClr val="black"/>
                </a:solidFill>
                <a:cs typeface="Calibri"/>
              </a:rPr>
              <a:t>De este modo, el documento indica que una vez que se han evaluado todas las estimaciones que componen un tabulado, corresponde evaluar la calidad del tabulado en su conjunto con el fin de determinar si es publicable o no publicable. Se considera que un tabulado es publicable si más de 50% de las estimaciones presentes en él fueron clasificadas como estimaciones fiables. En cualquier otro caso, el tabulado no debe publicarse.</a:t>
            </a:r>
            <a:r>
              <a:rPr lang="es-CL" sz="1050" spc="-5" dirty="0">
                <a:solidFill>
                  <a:prstClr val="black"/>
                </a:solidFill>
                <a:cs typeface="Calibri"/>
              </a:rPr>
              <a:t> En cuanto a las series de datos mensuales, el documento no hace referencia, no obstante, se extrapoló el criterio de los tabulados, de manera que cada mes de la serie pasa a representar un tabulado individual. Así, para que la serie sea publicable, más del 50% de sus meses deben ser fiables.</a:t>
            </a:r>
          </a:p>
          <a:p>
            <a:pPr marR="5081" algn="just">
              <a:lnSpc>
                <a:spcPct val="111100"/>
              </a:lnSpc>
              <a:spcAft>
                <a:spcPts val="600"/>
              </a:spcAft>
            </a:pPr>
            <a:r>
              <a:rPr lang="es-CL" sz="1050" b="1" spc="-5" dirty="0">
                <a:solidFill>
                  <a:srgbClr val="339CB4"/>
                </a:solidFill>
                <a:cs typeface="Calibri"/>
              </a:rPr>
              <a:t>De acuerdo al anterior, todos los cálculos publicados en este informe respetan este estándar de calidad presentado.</a:t>
            </a:r>
            <a:endParaRPr lang="es-ES" sz="1050" b="1" spc="-5" dirty="0">
              <a:solidFill>
                <a:srgbClr val="339CB4"/>
              </a:solidFill>
              <a:cs typeface="Calibri"/>
            </a:endParaRPr>
          </a:p>
        </p:txBody>
      </p:sp>
    </p:spTree>
    <p:extLst>
      <p:ext uri="{BB962C8B-B14F-4D97-AF65-F5344CB8AC3E}">
        <p14:creationId xmlns:p14="http://schemas.microsoft.com/office/powerpoint/2010/main" val="803632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3ADB2A87-058F-4F7C-B215-C0C38145935C}"/>
              </a:ext>
            </a:extLst>
          </p:cNvPr>
          <p:cNvSpPr>
            <a:spLocks noGrp="1"/>
          </p:cNvSpPr>
          <p:nvPr>
            <p:ph type="ftr" sz="quarter" idx="11"/>
          </p:nvPr>
        </p:nvSpPr>
        <p:spPr/>
        <p:txBody>
          <a:bodyPr/>
          <a:lstStyle/>
          <a:p>
            <a:r>
              <a:rPr lang="es-MX" dirty="0"/>
              <a:t>Termómetro Laboral Maule - Septiembre 2023</a:t>
            </a:r>
            <a:endParaRPr lang="es-CL" dirty="0"/>
          </a:p>
        </p:txBody>
      </p:sp>
      <p:sp>
        <p:nvSpPr>
          <p:cNvPr id="3" name="Marcador de número de diapositiva 2">
            <a:extLst>
              <a:ext uri="{FF2B5EF4-FFF2-40B4-BE49-F238E27FC236}">
                <a16:creationId xmlns:a16="http://schemas.microsoft.com/office/drawing/2014/main" id="{EA30EBBE-3FF7-4ADD-9D41-CEF51746D095}"/>
              </a:ext>
            </a:extLst>
          </p:cNvPr>
          <p:cNvSpPr>
            <a:spLocks noGrp="1"/>
          </p:cNvSpPr>
          <p:nvPr>
            <p:ph type="sldNum" sz="quarter" idx="12"/>
          </p:nvPr>
        </p:nvSpPr>
        <p:spPr/>
        <p:txBody>
          <a:bodyPr/>
          <a:lstStyle/>
          <a:p>
            <a:fld id="{5EC4A061-B169-4D25-BA3A-0616D805CB68}" type="slidenum">
              <a:rPr lang="es-CL" smtClean="0"/>
              <a:t>2</a:t>
            </a:fld>
            <a:endParaRPr lang="es-CL" dirty="0"/>
          </a:p>
        </p:txBody>
      </p:sp>
      <p:sp>
        <p:nvSpPr>
          <p:cNvPr id="5" name="Título 1">
            <a:extLst>
              <a:ext uri="{FF2B5EF4-FFF2-40B4-BE49-F238E27FC236}">
                <a16:creationId xmlns:a16="http://schemas.microsoft.com/office/drawing/2014/main" id="{B5675897-B4E9-4E30-9F7D-1A9488B93769}"/>
              </a:ext>
            </a:extLst>
          </p:cNvPr>
          <p:cNvSpPr>
            <a:spLocks noGrp="1"/>
          </p:cNvSpPr>
          <p:nvPr>
            <p:ph type="title"/>
          </p:nvPr>
        </p:nvSpPr>
        <p:spPr>
          <a:xfrm>
            <a:off x="3410797" y="234520"/>
            <a:ext cx="2322406" cy="772621"/>
          </a:xfrm>
        </p:spPr>
        <p:txBody>
          <a:bodyPr anchor="t">
            <a:normAutofit/>
          </a:bodyPr>
          <a:lstStyle/>
          <a:p>
            <a:r>
              <a:rPr lang="es-CL" dirty="0"/>
              <a:t>INTRODUCCIÓN</a:t>
            </a:r>
          </a:p>
        </p:txBody>
      </p:sp>
      <p:sp>
        <p:nvSpPr>
          <p:cNvPr id="6" name="Marcador de contenido 2">
            <a:extLst>
              <a:ext uri="{FF2B5EF4-FFF2-40B4-BE49-F238E27FC236}">
                <a16:creationId xmlns:a16="http://schemas.microsoft.com/office/drawing/2014/main" id="{0A2EF379-37BD-4E4E-9402-411EC05D1F51}"/>
              </a:ext>
            </a:extLst>
          </p:cNvPr>
          <p:cNvSpPr txBox="1">
            <a:spLocks/>
          </p:cNvSpPr>
          <p:nvPr/>
        </p:nvSpPr>
        <p:spPr>
          <a:xfrm>
            <a:off x="2311975" y="1007141"/>
            <a:ext cx="4436215" cy="5118451"/>
          </a:xfrm>
          <a:prstGeom prst="rect">
            <a:avLst/>
          </a:prstGeom>
          <a:noFill/>
        </p:spPr>
        <p:txBody>
          <a:bodyPr vert="horz" lIns="91440" tIns="45720" rIns="91440" bIns="45720" rtlCol="0">
            <a:noAutofit/>
          </a:bodyPr>
          <a:lstStyle>
            <a:lvl1pPr marL="171466" indent="-171466" algn="just" defTabSz="685866"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1pPr>
            <a:lvl2pPr marL="514400" indent="-171466" algn="just" defTabSz="6858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333" indent="-171466" algn="just" defTabSz="6858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266" indent="-171466" algn="just" defTabSz="6858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199" indent="-171466" algn="just" defTabSz="6858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6133"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66"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99"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932"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66"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El presente boletín tiene como objetivo monitorear mensualmente indicadores del mercado laboral de la región del Maule, haciendo énfasis en aspectos relativos al desempleo, la ocupación y composición de la fuerza de trabajo, calidad del empleo y otros temas relevantes, utilizando los datos de la Encuesta Nacional de Empleo del Instituto Nacional de Estadísticas (INE) y cada uno de sus trimestres móviles. A partir de esta fuente de datos, se identifican cambios relevantes desde el estallido social de octubre de 2019, así como un seguimiento continuo de indicadores laborales en medio de la crisis sanitaria y económica asociada al Covid-19. </a:t>
            </a:r>
          </a:p>
          <a:p>
            <a:pPr marL="0" marR="0" lvl="0" indent="0" algn="just" defTabSz="685866"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El </a:t>
            </a:r>
            <a:r>
              <a:rPr kumimoji="0" lang="es-ES" sz="1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Observatorio Laboral de la región del Maule</a:t>
            </a:r>
            <a:r>
              <a:rPr kumimoji="0" lang="es-ES"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integra la red de Observatorios Laborales del Servicio Nacional de Capacitación y Empleo (SENCE), y es ejecutado por la </a:t>
            </a:r>
            <a:r>
              <a:rPr kumimoji="0" lang="es-ES" sz="1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Universidad Católica del Maule.</a:t>
            </a:r>
            <a:r>
              <a:rPr kumimoji="0" lang="es-ES"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Su misión es producir información sobre el mercado laboral de la región y sobre las brechas de capital humano, con el propósito de contribuir a las decisiones de las personas, empresas y grupos interesados, así como al diseño e implementación de políticas de capacitación, productividad y empleabilidad. </a:t>
            </a:r>
            <a:endParaRPr kumimoji="0" lang="es-CL"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just" defTabSz="685866"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En las siguientes secciones se presentan los resultados de ocupación, desocupación, inactividad, composición de la fuerza de trabajo e informalidad laboral.  Finalmente, se presenta un glosario de términos relevantes para la lectura de este boletín.</a:t>
            </a:r>
            <a:endParaRPr kumimoji="0" lang="es-CL"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just" defTabSz="685866"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cs typeface="+mn-cs"/>
              </a:rPr>
              <a:t>Como anexo se incorpora lo siguiente: tabla resumen con indicadores regionales del mercado laboral, un glosario de términos y una breve explicación de los criterios de calidad estadística utilizados en este reporte.</a:t>
            </a:r>
            <a:endParaRPr kumimoji="0" lang="es-CL"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8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B652B71-CCF4-2040-5B28-89BFDB41F52E}"/>
              </a:ext>
            </a:extLst>
          </p:cNvPr>
          <p:cNvSpPr>
            <a:spLocks noGrp="1"/>
          </p:cNvSpPr>
          <p:nvPr>
            <p:ph type="sldNum" sz="quarter" idx="12"/>
          </p:nvPr>
        </p:nvSpPr>
        <p:spPr/>
        <p:txBody>
          <a:bodyPr/>
          <a:lstStyle/>
          <a:p>
            <a:fld id="{5EC4A061-B169-4D25-BA3A-0616D805CB68}" type="slidenum">
              <a:rPr lang="es-CL" smtClean="0"/>
              <a:t>3</a:t>
            </a:fld>
            <a:endParaRPr lang="es-CL" dirty="0"/>
          </a:p>
        </p:txBody>
      </p:sp>
      <p:sp>
        <p:nvSpPr>
          <p:cNvPr id="4" name="Marcador de contenido 3">
            <a:extLst>
              <a:ext uri="{FF2B5EF4-FFF2-40B4-BE49-F238E27FC236}">
                <a16:creationId xmlns:a16="http://schemas.microsoft.com/office/drawing/2014/main" id="{40A30312-57B0-8E3A-C367-37E2FC029399}"/>
              </a:ext>
            </a:extLst>
          </p:cNvPr>
          <p:cNvSpPr>
            <a:spLocks noGrp="1"/>
          </p:cNvSpPr>
          <p:nvPr>
            <p:ph idx="1"/>
          </p:nvPr>
        </p:nvSpPr>
        <p:spPr>
          <a:xfrm>
            <a:off x="292213" y="710213"/>
            <a:ext cx="3649472" cy="5761607"/>
          </a:xfrm>
          <a:prstGeom prst="roundRect">
            <a:avLst/>
          </a:prstGeom>
        </p:spPr>
        <p:txBody>
          <a:bodyPr anchor="ctr">
            <a:noAutofit/>
          </a:bodyPr>
          <a:lstStyle/>
          <a:p>
            <a:r>
              <a:rPr lang="es-CL" sz="1200" b="1" dirty="0"/>
              <a:t>En la Región del Maule, la tasa de ocupación es de un 52,8%.</a:t>
            </a:r>
          </a:p>
          <a:p>
            <a:r>
              <a:rPr lang="es-CL" sz="1200" dirty="0"/>
              <a:t>La tasa aumentó a un 52,8% (Gráfico 1), lo que representa un total de 498.519 personas ocupadas. A nivel nacional, la tasa llega a un 55,5%, aumentando a nivel regional y nacional.</a:t>
            </a:r>
          </a:p>
          <a:p>
            <a:r>
              <a:rPr lang="es-CL" sz="1200" dirty="0"/>
              <a:t>En comparación al mismo período del 2020, la tasa regional alcanzaba un 46,3%, la cual es 6,5 puntos porcentuales (p.p.) menor que el último trimestre expuesto. En el año pre pandemia (2019) la tasa alcanzaba un 54,9%, 2,1 p.p. mayor al ultimo trimestre móvil 2023.</a:t>
            </a:r>
          </a:p>
          <a:p>
            <a:endParaRPr lang="es-CL" sz="1200" dirty="0"/>
          </a:p>
          <a:p>
            <a:r>
              <a:rPr lang="es-CL" sz="1200" b="1" dirty="0"/>
              <a:t>En la Región del Maule, la tasa de ocupación femenina es de un 43,4%.</a:t>
            </a:r>
            <a:endParaRPr lang="es-CL" sz="1200" dirty="0"/>
          </a:p>
          <a:p>
            <a:r>
              <a:rPr lang="es-ES" sz="1200" dirty="0"/>
              <a:t>Ésta aumentó 0,4 p.p., llegando a un 43,4% (Gráfico 2), mientras que los hombres alcanzaron un 62,8%. Aquello representa un total de 210.514 mujeres ocupadas, y 288.006 hombres. Respecto al 2022, la tasa femenina aumentó 3,1 p.p. En comparación al mismo período del 2019, la tasa femenina alcanzaba un 43,9%, es decir, 0,5 p.p. mayor que el último trimestre expuesto, existiendo aún una brecha en la tasa de ocupación de los hombres al comparar con el año pre pandemia (2019).</a:t>
            </a:r>
            <a:endParaRPr lang="es-CL" sz="1200" dirty="0"/>
          </a:p>
        </p:txBody>
      </p:sp>
      <p:sp>
        <p:nvSpPr>
          <p:cNvPr id="7" name="Título 6">
            <a:extLst>
              <a:ext uri="{FF2B5EF4-FFF2-40B4-BE49-F238E27FC236}">
                <a16:creationId xmlns:a16="http://schemas.microsoft.com/office/drawing/2014/main" id="{2D9194C3-D2E8-D121-78FC-A6D8AABAE43C}"/>
              </a:ext>
            </a:extLst>
          </p:cNvPr>
          <p:cNvSpPr>
            <a:spLocks noGrp="1"/>
          </p:cNvSpPr>
          <p:nvPr>
            <p:ph type="title"/>
          </p:nvPr>
        </p:nvSpPr>
        <p:spPr>
          <a:xfrm>
            <a:off x="1546962" y="259034"/>
            <a:ext cx="6050076" cy="306781"/>
          </a:xfrm>
        </p:spPr>
        <p:txBody>
          <a:bodyPr/>
          <a:lstStyle/>
          <a:p>
            <a:r>
              <a:rPr lang="es-CL" dirty="0"/>
              <a:t>I. Indicadores Generales</a:t>
            </a:r>
          </a:p>
        </p:txBody>
      </p:sp>
      <p:sp>
        <p:nvSpPr>
          <p:cNvPr id="6" name="Marcador de pie de página 3">
            <a:extLst>
              <a:ext uri="{FF2B5EF4-FFF2-40B4-BE49-F238E27FC236}">
                <a16:creationId xmlns:a16="http://schemas.microsoft.com/office/drawing/2014/main" id="{D95458FD-8BF9-565E-B459-72B60997432F}"/>
              </a:ext>
            </a:extLst>
          </p:cNvPr>
          <p:cNvSpPr>
            <a:spLocks noGrp="1"/>
          </p:cNvSpPr>
          <p:nvPr>
            <p:ph type="ftr" sz="quarter" idx="11"/>
          </p:nvPr>
        </p:nvSpPr>
        <p:spPr>
          <a:xfrm>
            <a:off x="254574" y="6416403"/>
            <a:ext cx="30861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dirty="0">
                <a:ln>
                  <a:noFill/>
                </a:ln>
                <a:solidFill>
                  <a:srgbClr val="339CB4"/>
                </a:solidFill>
                <a:effectLst/>
                <a:uLnTx/>
                <a:uFillTx/>
                <a:latin typeface="Calibri" panose="020F0502020204030204"/>
                <a:ea typeface="+mn-ea"/>
                <a:cs typeface="+mn-cs"/>
              </a:rPr>
              <a:t>Termómetro Laboral </a:t>
            </a:r>
            <a:r>
              <a:rPr lang="es-MX" dirty="0">
                <a:solidFill>
                  <a:srgbClr val="339CB4"/>
                </a:solidFill>
                <a:latin typeface="Calibri" panose="020F0502020204030204"/>
              </a:rPr>
              <a:t>Maule</a:t>
            </a:r>
            <a:r>
              <a:rPr kumimoji="0" lang="es-MX" sz="900" b="0" i="0" u="none" strike="noStrike" kern="1200" cap="none" spc="0" normalizeH="0" baseline="0" noProof="0" dirty="0">
                <a:ln>
                  <a:noFill/>
                </a:ln>
                <a:solidFill>
                  <a:srgbClr val="339CB4"/>
                </a:solidFill>
                <a:effectLst/>
                <a:uLnTx/>
                <a:uFillTx/>
                <a:latin typeface="Calibri" panose="020F0502020204030204"/>
                <a:ea typeface="+mn-ea"/>
                <a:cs typeface="+mn-cs"/>
              </a:rPr>
              <a:t> – Noviembre 2023</a:t>
            </a:r>
            <a:endParaRPr kumimoji="0" lang="es-CL" sz="900" b="0" i="0" u="none" strike="noStrike" kern="1200" cap="none" spc="0" normalizeH="0" baseline="0" noProof="0" dirty="0">
              <a:ln>
                <a:noFill/>
              </a:ln>
              <a:solidFill>
                <a:srgbClr val="339CB4"/>
              </a:solidFill>
              <a:effectLst/>
              <a:uLnTx/>
              <a:uFillTx/>
              <a:latin typeface="Calibri" panose="020F0502020204030204"/>
              <a:ea typeface="+mn-ea"/>
              <a:cs typeface="+mn-cs"/>
            </a:endParaRPr>
          </a:p>
        </p:txBody>
      </p:sp>
      <p:sp>
        <p:nvSpPr>
          <p:cNvPr id="13" name="Marcador de contenido 3">
            <a:extLst>
              <a:ext uri="{FF2B5EF4-FFF2-40B4-BE49-F238E27FC236}">
                <a16:creationId xmlns:a16="http://schemas.microsoft.com/office/drawing/2014/main" id="{1A12A55E-520E-4E0E-B24D-52B82EF1E3E8}"/>
              </a:ext>
            </a:extLst>
          </p:cNvPr>
          <p:cNvSpPr txBox="1">
            <a:spLocks/>
          </p:cNvSpPr>
          <p:nvPr/>
        </p:nvSpPr>
        <p:spPr>
          <a:xfrm>
            <a:off x="4190259" y="864156"/>
            <a:ext cx="4527612" cy="478052"/>
          </a:xfrm>
          <a:prstGeom prst="rect">
            <a:avLst/>
          </a:prstGeom>
          <a:noFill/>
        </p:spPr>
        <p:txBody>
          <a:bodyPr vert="horz" wrap="square" lIns="91440" tIns="45720" rIns="91440" bIns="45720" rtlCol="0">
            <a:normAutofit/>
          </a:bodyPr>
          <a:lstStyle>
            <a:lvl1pPr marL="0" indent="0" algn="just" defTabSz="685866" rtl="0" eaLnBrk="1" latinLnBrk="0" hangingPunct="1">
              <a:lnSpc>
                <a:spcPct val="90000"/>
              </a:lnSpc>
              <a:spcBef>
                <a:spcPts val="750"/>
              </a:spcBef>
              <a:buFont typeface="Arial" panose="020B0604020202020204" pitchFamily="34" charset="0"/>
              <a:buNone/>
              <a:defRPr sz="1200" kern="1200" spc="-50" baseline="0">
                <a:solidFill>
                  <a:schemeClr val="tx1"/>
                </a:solidFill>
                <a:latin typeface="+mn-lt"/>
                <a:ea typeface="+mn-ea"/>
                <a:cs typeface="+mn-cs"/>
              </a:defRPr>
            </a:lvl1pPr>
            <a:lvl2pPr marL="514400"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333"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266"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199"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6133"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66"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99"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932"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1" i="0" u="none" strike="noStrike" kern="1200" cap="none" spc="-50" normalizeH="0" baseline="0" noProof="0" dirty="0">
                <a:ln>
                  <a:noFill/>
                </a:ln>
                <a:solidFill>
                  <a:sysClr val="windowText" lastClr="000000"/>
                </a:solidFill>
                <a:effectLst/>
                <a:uLnTx/>
                <a:uFillTx/>
                <a:latin typeface="Calibri" panose="020F0502020204030204"/>
                <a:ea typeface="+mn-ea"/>
                <a:cs typeface="+mn-cs"/>
              </a:rPr>
              <a:t>Gráfico 1: </a:t>
            </a:r>
            <a:r>
              <a:rPr kumimoji="0" lang="es-CL"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rPr>
              <a:t> </a:t>
            </a:r>
            <a:r>
              <a:rPr kumimoji="0" lang="es-ES"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rPr>
              <a:t>Tasa de ocupación (%) a nivel regional y nacional, 2019 – 2023.</a:t>
            </a:r>
            <a:endParaRPr kumimoji="0" lang="es-CL"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5C52DC31-1C92-477E-9E89-986C83914801}"/>
              </a:ext>
            </a:extLst>
          </p:cNvPr>
          <p:cNvSpPr txBox="1"/>
          <p:nvPr/>
        </p:nvSpPr>
        <p:spPr>
          <a:xfrm>
            <a:off x="4705380" y="588868"/>
            <a:ext cx="3693428" cy="307777"/>
          </a:xfrm>
          <a:prstGeom prst="rect">
            <a:avLst/>
          </a:prstGeom>
          <a:noFill/>
        </p:spPr>
        <p:txBody>
          <a:bodyPr wrap="square" rtlCol="0">
            <a:spAutoFit/>
          </a:bodyPr>
          <a:lstStyle/>
          <a:p>
            <a:pPr algn="ctr"/>
            <a:r>
              <a:rPr lang="es-CL" sz="1400" b="1" dirty="0">
                <a:solidFill>
                  <a:schemeClr val="accent1"/>
                </a:solidFill>
              </a:rPr>
              <a:t>Ocupados</a:t>
            </a:r>
          </a:p>
        </p:txBody>
      </p:sp>
      <p:sp>
        <p:nvSpPr>
          <p:cNvPr id="15" name="CuadroTexto 14">
            <a:extLst>
              <a:ext uri="{FF2B5EF4-FFF2-40B4-BE49-F238E27FC236}">
                <a16:creationId xmlns:a16="http://schemas.microsoft.com/office/drawing/2014/main" id="{0B3D1AE6-E5BB-4D69-956F-0ED30C7D3B70}"/>
              </a:ext>
            </a:extLst>
          </p:cNvPr>
          <p:cNvSpPr txBox="1"/>
          <p:nvPr/>
        </p:nvSpPr>
        <p:spPr>
          <a:xfrm>
            <a:off x="4252403" y="3588796"/>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sp>
        <p:nvSpPr>
          <p:cNvPr id="16" name="Marcador de contenido 3">
            <a:extLst>
              <a:ext uri="{FF2B5EF4-FFF2-40B4-BE49-F238E27FC236}">
                <a16:creationId xmlns:a16="http://schemas.microsoft.com/office/drawing/2014/main" id="{79341A25-3797-45E7-A9B5-91ADCEF8DBF2}"/>
              </a:ext>
            </a:extLst>
          </p:cNvPr>
          <p:cNvSpPr txBox="1">
            <a:spLocks/>
          </p:cNvSpPr>
          <p:nvPr/>
        </p:nvSpPr>
        <p:spPr>
          <a:xfrm>
            <a:off x="4252403" y="3804240"/>
            <a:ext cx="4599383" cy="433003"/>
          </a:xfrm>
          <a:prstGeom prst="rect">
            <a:avLst/>
          </a:prstGeom>
          <a:noFill/>
        </p:spPr>
        <p:txBody>
          <a:bodyPr vert="horz" wrap="square" lIns="91440" tIns="45720" rIns="91440" bIns="45720" rtlCol="0">
            <a:normAutofit/>
          </a:bodyPr>
          <a:lstStyle>
            <a:lvl1pPr marL="0" indent="0" algn="just" defTabSz="685800" rtl="0" eaLnBrk="1" latinLnBrk="0" hangingPunct="1">
              <a:lnSpc>
                <a:spcPct val="90000"/>
              </a:lnSpc>
              <a:spcBef>
                <a:spcPts val="750"/>
              </a:spcBef>
              <a:buFont typeface="Arial" panose="020B0604020202020204" pitchFamily="34" charset="0"/>
              <a:buNone/>
              <a:defRPr sz="1200" kern="1200" spc="-50" baseline="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CL" b="1" dirty="0"/>
              <a:t>Gráfico 2: </a:t>
            </a:r>
            <a:r>
              <a:rPr lang="es-CL" dirty="0"/>
              <a:t> </a:t>
            </a:r>
            <a:r>
              <a:rPr lang="es-ES" dirty="0"/>
              <a:t>Tasa de ocupación (%) por sexo en la Región del Maule, 2019 -2023.</a:t>
            </a:r>
            <a:endParaRPr lang="es-CL" dirty="0"/>
          </a:p>
        </p:txBody>
      </p:sp>
      <p:sp>
        <p:nvSpPr>
          <p:cNvPr id="21" name="CuadroTexto 20">
            <a:extLst>
              <a:ext uri="{FF2B5EF4-FFF2-40B4-BE49-F238E27FC236}">
                <a16:creationId xmlns:a16="http://schemas.microsoft.com/office/drawing/2014/main" id="{80D3D666-2BA6-4F80-A6D2-1A9D2D8532FF}"/>
              </a:ext>
            </a:extLst>
          </p:cNvPr>
          <p:cNvSpPr txBox="1"/>
          <p:nvPr/>
        </p:nvSpPr>
        <p:spPr>
          <a:xfrm>
            <a:off x="4252403" y="6354699"/>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graphicFrame>
        <p:nvGraphicFramePr>
          <p:cNvPr id="17" name="Chart 1">
            <a:extLst>
              <a:ext uri="{FF2B5EF4-FFF2-40B4-BE49-F238E27FC236}">
                <a16:creationId xmlns:a16="http://schemas.microsoft.com/office/drawing/2014/main" id="{90C0D676-E836-456F-B470-3196F18255F1}"/>
              </a:ext>
            </a:extLst>
          </p:cNvPr>
          <p:cNvGraphicFramePr>
            <a:graphicFrameLocks/>
          </p:cNvGraphicFramePr>
          <p:nvPr>
            <p:extLst>
              <p:ext uri="{D42A27DB-BD31-4B8C-83A1-F6EECF244321}">
                <p14:modId xmlns:p14="http://schemas.microsoft.com/office/powerpoint/2010/main" val="2072650655"/>
              </p:ext>
            </p:extLst>
          </p:nvPr>
        </p:nvGraphicFramePr>
        <p:xfrm>
          <a:off x="3882507" y="967310"/>
          <a:ext cx="4835364" cy="287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áfico 18">
            <a:extLst>
              <a:ext uri="{FF2B5EF4-FFF2-40B4-BE49-F238E27FC236}">
                <a16:creationId xmlns:a16="http://schemas.microsoft.com/office/drawing/2014/main" id="{F8D54288-943E-4151-A9C7-D9A0A04AE0BA}"/>
              </a:ext>
            </a:extLst>
          </p:cNvPr>
          <p:cNvGraphicFramePr>
            <a:graphicFrameLocks/>
          </p:cNvGraphicFramePr>
          <p:nvPr>
            <p:extLst>
              <p:ext uri="{D42A27DB-BD31-4B8C-83A1-F6EECF244321}">
                <p14:modId xmlns:p14="http://schemas.microsoft.com/office/powerpoint/2010/main" val="1795779464"/>
              </p:ext>
            </p:extLst>
          </p:nvPr>
        </p:nvGraphicFramePr>
        <p:xfrm>
          <a:off x="3873379" y="3911975"/>
          <a:ext cx="4835363" cy="26869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256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B652B71-CCF4-2040-5B28-89BFDB41F52E}"/>
              </a:ext>
            </a:extLst>
          </p:cNvPr>
          <p:cNvSpPr>
            <a:spLocks noGrp="1"/>
          </p:cNvSpPr>
          <p:nvPr>
            <p:ph type="sldNum" sz="quarter" idx="12"/>
          </p:nvPr>
        </p:nvSpPr>
        <p:spPr/>
        <p:txBody>
          <a:bodyPr/>
          <a:lstStyle/>
          <a:p>
            <a:fld id="{5EC4A061-B169-4D25-BA3A-0616D805CB68}" type="slidenum">
              <a:rPr lang="es-CL" smtClean="0"/>
              <a:t>4</a:t>
            </a:fld>
            <a:endParaRPr lang="es-CL" dirty="0"/>
          </a:p>
        </p:txBody>
      </p:sp>
      <p:sp>
        <p:nvSpPr>
          <p:cNvPr id="4" name="Marcador de contenido 3">
            <a:extLst>
              <a:ext uri="{FF2B5EF4-FFF2-40B4-BE49-F238E27FC236}">
                <a16:creationId xmlns:a16="http://schemas.microsoft.com/office/drawing/2014/main" id="{40A30312-57B0-8E3A-C367-37E2FC029399}"/>
              </a:ext>
            </a:extLst>
          </p:cNvPr>
          <p:cNvSpPr>
            <a:spLocks noGrp="1"/>
          </p:cNvSpPr>
          <p:nvPr>
            <p:ph idx="1"/>
          </p:nvPr>
        </p:nvSpPr>
        <p:spPr>
          <a:xfrm>
            <a:off x="292213" y="887767"/>
            <a:ext cx="3649472" cy="5468584"/>
          </a:xfrm>
          <a:prstGeom prst="roundRect">
            <a:avLst/>
          </a:prstGeom>
        </p:spPr>
        <p:txBody>
          <a:bodyPr anchor="ctr">
            <a:noAutofit/>
          </a:bodyPr>
          <a:lstStyle/>
          <a:p>
            <a:pPr defTabSz="685866">
              <a:lnSpc>
                <a:spcPct val="90000"/>
              </a:lnSpc>
              <a:spcBef>
                <a:spcPts val="750"/>
              </a:spcBef>
              <a:spcAft>
                <a:spcPts val="0"/>
              </a:spcAft>
              <a:defRPr/>
            </a:pPr>
            <a:r>
              <a:rPr lang="es-CL" sz="1200" b="1" dirty="0"/>
              <a:t>La tasa de ocupación para las personas ocupadas con educación media completa es de un 62,5%.</a:t>
            </a:r>
            <a:endPar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defTabSz="685866">
              <a:lnSpc>
                <a:spcPct val="90000"/>
              </a:lnSpc>
              <a:spcBef>
                <a:spcPts val="750"/>
              </a:spcBef>
              <a:spcAft>
                <a:spcPts val="0"/>
              </a:spcAft>
              <a:defRPr/>
            </a:pPr>
            <a:r>
              <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rPr>
              <a:t>A modo general, se observa una correlación entre mayor tasas de ocupación a mayor nivel educativo. A nivel regional se observa que el mayor </a:t>
            </a:r>
            <a:r>
              <a:rPr lang="es-CL" sz="1200" dirty="0">
                <a:solidFill>
                  <a:prstClr val="white"/>
                </a:solidFill>
              </a:rPr>
              <a:t>aumento (Gráfico 3) </a:t>
            </a:r>
            <a:r>
              <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rPr>
              <a:t>con respecto al 2022, se da para los ocupados con estudios nivel </a:t>
            </a:r>
            <a:r>
              <a:rPr lang="es-CL" sz="1200" dirty="0">
                <a:solidFill>
                  <a:prstClr val="white"/>
                </a:solidFill>
                <a:latin typeface="Calibri" panose="020F0502020204030204"/>
              </a:rPr>
              <a:t>profesional completa y más</a:t>
            </a:r>
            <a:r>
              <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rPr>
              <a:t>, llegando a un 82,7%, 4,3 p.p. mayor en comparación al mismo trimestre móvil del 2022. En comparación al 2019, año pre pandemia, solos los ocupados con educación superior incompleta hacia arriba lograron tener tasa de ocupación mayor para julio - septiembre 2023.</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defTabSz="685866">
              <a:lnSpc>
                <a:spcPct val="90000"/>
              </a:lnSpc>
              <a:spcBef>
                <a:spcPts val="750"/>
              </a:spcBef>
              <a:spcAft>
                <a:spcPts val="0"/>
              </a:spcAft>
              <a:defRPr/>
            </a:pPr>
            <a:r>
              <a:rPr lang="es-CL" sz="1200" b="1" dirty="0"/>
              <a:t>La tasa de ocupación para las personas ocupadas de entre 30 a 44 años es de un 75,2%.</a:t>
            </a:r>
            <a:endPar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En relación a la tasa de ocupación según tramo de edad (Gráfico 4), se presenta una tasa de 29,4% para los ocupados con 60 años o más. Por otro lado, los jóvenes, entre 15 a 29 años, poseen una tasa de 36,6%.  La mayor tasa se observa para los ocupados entre 30 a 44 años, llegando a un 75,2%. Además, al comparar con el 2019, solo los ocupados entre 30 y 44 años tiene una tasa de ocupación mayor a la de ese año.</a:t>
            </a:r>
          </a:p>
        </p:txBody>
      </p:sp>
      <p:sp>
        <p:nvSpPr>
          <p:cNvPr id="6" name="Marcador de pie de página 3">
            <a:extLst>
              <a:ext uri="{FF2B5EF4-FFF2-40B4-BE49-F238E27FC236}">
                <a16:creationId xmlns:a16="http://schemas.microsoft.com/office/drawing/2014/main" id="{D95458FD-8BF9-565E-B459-72B60997432F}"/>
              </a:ext>
            </a:extLst>
          </p:cNvPr>
          <p:cNvSpPr>
            <a:spLocks noGrp="1"/>
          </p:cNvSpPr>
          <p:nvPr>
            <p:ph type="ftr" sz="quarter" idx="11"/>
          </p:nvPr>
        </p:nvSpPr>
        <p:spPr>
          <a:xfrm>
            <a:off x="405495" y="146482"/>
            <a:ext cx="30861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dirty="0">
                <a:ln>
                  <a:noFill/>
                </a:ln>
                <a:solidFill>
                  <a:srgbClr val="339CB4"/>
                </a:solidFill>
                <a:effectLst/>
                <a:uLnTx/>
                <a:uFillTx/>
                <a:latin typeface="Calibri" panose="020F0502020204030204"/>
                <a:ea typeface="+mn-ea"/>
                <a:cs typeface="+mn-cs"/>
              </a:rPr>
              <a:t>Termómetro Laboral </a:t>
            </a:r>
            <a:r>
              <a:rPr lang="es-MX" dirty="0">
                <a:solidFill>
                  <a:srgbClr val="339CB4"/>
                </a:solidFill>
                <a:latin typeface="Calibri" panose="020F0502020204030204"/>
              </a:rPr>
              <a:t>Maule</a:t>
            </a:r>
            <a:r>
              <a:rPr kumimoji="0" lang="es-MX" sz="900" b="0" i="0" u="none" strike="noStrike" kern="1200" cap="none" spc="0" normalizeH="0" baseline="0" noProof="0" dirty="0">
                <a:ln>
                  <a:noFill/>
                </a:ln>
                <a:solidFill>
                  <a:srgbClr val="339CB4"/>
                </a:solidFill>
                <a:effectLst/>
                <a:uLnTx/>
                <a:uFillTx/>
                <a:latin typeface="Calibri" panose="020F0502020204030204"/>
                <a:ea typeface="+mn-ea"/>
                <a:cs typeface="+mn-cs"/>
              </a:rPr>
              <a:t> – </a:t>
            </a:r>
            <a:r>
              <a:rPr kumimoji="0" lang="es-MX" sz="900" b="0" i="0" u="none" strike="noStrike" kern="1200" cap="none" spc="0" normalizeH="0" baseline="0" noProof="0" dirty="0" err="1">
                <a:ln>
                  <a:noFill/>
                </a:ln>
                <a:solidFill>
                  <a:srgbClr val="339CB4"/>
                </a:solidFill>
                <a:effectLst/>
                <a:uLnTx/>
                <a:uFillTx/>
                <a:latin typeface="Calibri" panose="020F0502020204030204"/>
                <a:ea typeface="+mn-ea"/>
                <a:cs typeface="+mn-cs"/>
              </a:rPr>
              <a:t>Noviem</a:t>
            </a:r>
            <a:r>
              <a:rPr lang="es-MX" dirty="0" err="1">
                <a:solidFill>
                  <a:srgbClr val="339CB4"/>
                </a:solidFill>
                <a:latin typeface="Calibri" panose="020F0502020204030204"/>
              </a:rPr>
              <a:t>bre</a:t>
            </a:r>
            <a:r>
              <a:rPr kumimoji="0" lang="es-MX" sz="900" b="0" i="0" u="none" strike="noStrike" kern="1200" cap="none" spc="0" normalizeH="0" baseline="0" noProof="0" dirty="0">
                <a:ln>
                  <a:noFill/>
                </a:ln>
                <a:solidFill>
                  <a:srgbClr val="339CB4"/>
                </a:solidFill>
                <a:effectLst/>
                <a:uLnTx/>
                <a:uFillTx/>
                <a:latin typeface="Calibri" panose="020F0502020204030204"/>
                <a:ea typeface="+mn-ea"/>
                <a:cs typeface="+mn-cs"/>
              </a:rPr>
              <a:t> 2023</a:t>
            </a:r>
            <a:endParaRPr kumimoji="0" lang="es-CL" sz="900" b="0" i="0" u="none" strike="noStrike" kern="1200" cap="none" spc="0" normalizeH="0" baseline="0" noProof="0" dirty="0">
              <a:ln>
                <a:noFill/>
              </a:ln>
              <a:solidFill>
                <a:srgbClr val="339CB4"/>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0B3D1AE6-E5BB-4D69-956F-0ED30C7D3B70}"/>
              </a:ext>
            </a:extLst>
          </p:cNvPr>
          <p:cNvSpPr txBox="1"/>
          <p:nvPr/>
        </p:nvSpPr>
        <p:spPr>
          <a:xfrm>
            <a:off x="4252403" y="3588796"/>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sp>
        <p:nvSpPr>
          <p:cNvPr id="12" name="Marcador de contenido 4">
            <a:extLst>
              <a:ext uri="{FF2B5EF4-FFF2-40B4-BE49-F238E27FC236}">
                <a16:creationId xmlns:a16="http://schemas.microsoft.com/office/drawing/2014/main" id="{29389F49-32D7-4CD7-82B2-09A9E27E4A65}"/>
              </a:ext>
            </a:extLst>
          </p:cNvPr>
          <p:cNvSpPr txBox="1">
            <a:spLocks/>
          </p:cNvSpPr>
          <p:nvPr/>
        </p:nvSpPr>
        <p:spPr>
          <a:xfrm>
            <a:off x="4153806" y="3829454"/>
            <a:ext cx="4492102" cy="424732"/>
          </a:xfrm>
          <a:prstGeom prst="rect">
            <a:avLst/>
          </a:prstGeom>
          <a:noFill/>
        </p:spPr>
        <p:txBody>
          <a:bodyPr vert="horz" wrap="square" lIns="91440" tIns="45720" rIns="91440" bIns="45720" rtlCol="0">
            <a:spAutoFit/>
          </a:bodyPr>
          <a:lstStyle>
            <a:lvl1pPr marL="0" indent="0" algn="just" defTabSz="685866" rtl="0" eaLnBrk="1" latinLnBrk="0" hangingPunct="1">
              <a:lnSpc>
                <a:spcPct val="90000"/>
              </a:lnSpc>
              <a:spcBef>
                <a:spcPts val="750"/>
              </a:spcBef>
              <a:buFont typeface="Arial" panose="020B0604020202020204" pitchFamily="34" charset="0"/>
              <a:buNone/>
              <a:defRPr sz="1200" kern="1200" spc="-50" baseline="0">
                <a:solidFill>
                  <a:schemeClr val="tx1"/>
                </a:solidFill>
                <a:latin typeface="+mn-lt"/>
                <a:ea typeface="+mn-ea"/>
                <a:cs typeface="+mn-cs"/>
              </a:defRPr>
            </a:lvl1pPr>
            <a:lvl2pPr marL="514400"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333"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266"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199"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6133"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66"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99"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932"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1" i="0" u="none" strike="noStrike" kern="1200" cap="none" spc="-50" normalizeH="0" baseline="0" noProof="0" dirty="0">
                <a:ln>
                  <a:noFill/>
                </a:ln>
                <a:solidFill>
                  <a:sysClr val="windowText" lastClr="000000"/>
                </a:solidFill>
                <a:effectLst/>
                <a:uLnTx/>
                <a:uFillTx/>
                <a:latin typeface="Calibri" panose="020F0502020204030204"/>
                <a:ea typeface="+mn-ea"/>
                <a:cs typeface="+mn-cs"/>
              </a:rPr>
              <a:t>Gráfico 4: </a:t>
            </a:r>
            <a:r>
              <a:rPr kumimoji="0" lang="es-ES"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rPr>
              <a:t> Tasa de ocupación (%) por tramo de edad en la Región del Maule, julio - septiembre 2019 -2023.</a:t>
            </a:r>
            <a:endParaRPr kumimoji="0" lang="es-CL"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endParaRPr>
          </a:p>
        </p:txBody>
      </p:sp>
      <p:sp>
        <p:nvSpPr>
          <p:cNvPr id="17" name="Marcador de contenido 4">
            <a:extLst>
              <a:ext uri="{FF2B5EF4-FFF2-40B4-BE49-F238E27FC236}">
                <a16:creationId xmlns:a16="http://schemas.microsoft.com/office/drawing/2014/main" id="{69C70132-6561-492D-A697-CD2D5A8F917E}"/>
              </a:ext>
            </a:extLst>
          </p:cNvPr>
          <p:cNvSpPr txBox="1">
            <a:spLocks/>
          </p:cNvSpPr>
          <p:nvPr/>
        </p:nvSpPr>
        <p:spPr>
          <a:xfrm>
            <a:off x="4252403" y="1058238"/>
            <a:ext cx="4492102" cy="424732"/>
          </a:xfrm>
          <a:prstGeom prst="rect">
            <a:avLst/>
          </a:prstGeom>
          <a:noFill/>
        </p:spPr>
        <p:txBody>
          <a:bodyPr vert="horz" wrap="square" lIns="91440" tIns="45720" rIns="91440" bIns="45720" rtlCol="0">
            <a:spAutoFit/>
          </a:bodyPr>
          <a:lstStyle>
            <a:lvl1pPr marL="0" indent="0" algn="just" defTabSz="685800" rtl="0" eaLnBrk="1" latinLnBrk="0" hangingPunct="1">
              <a:lnSpc>
                <a:spcPct val="90000"/>
              </a:lnSpc>
              <a:spcBef>
                <a:spcPts val="750"/>
              </a:spcBef>
              <a:buFont typeface="Arial" panose="020B0604020202020204" pitchFamily="34" charset="0"/>
              <a:buNone/>
              <a:defRPr sz="1200" kern="1200" spc="-50" baseline="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1" i="0" u="none" strike="noStrike" kern="1200" cap="none" spc="-50" normalizeH="0" baseline="0" noProof="0" dirty="0">
                <a:ln>
                  <a:noFill/>
                </a:ln>
                <a:solidFill>
                  <a:prstClr val="black"/>
                </a:solidFill>
                <a:effectLst/>
                <a:uLnTx/>
                <a:uFillTx/>
                <a:latin typeface="Calibri" panose="020F0502020204030204"/>
                <a:ea typeface="+mn-ea"/>
                <a:cs typeface="+mn-cs"/>
              </a:rPr>
              <a:t>Gráfico 3: </a:t>
            </a:r>
            <a:r>
              <a:rPr kumimoji="0" lang="es-ES" sz="1200" b="0" i="0" u="none" strike="noStrike" kern="1200" cap="none" spc="-50" normalizeH="0" baseline="0" noProof="0" dirty="0">
                <a:ln>
                  <a:noFill/>
                </a:ln>
                <a:solidFill>
                  <a:prstClr val="black"/>
                </a:solidFill>
                <a:effectLst/>
                <a:uLnTx/>
                <a:uFillTx/>
                <a:latin typeface="Calibri" panose="020F0502020204030204"/>
                <a:ea typeface="+mn-ea"/>
                <a:cs typeface="+mn-cs"/>
              </a:rPr>
              <a:t> Tasa de ocupación (%) por nivel educacional en la Región del Maule ,  julio – septiembre 2019 -2023.</a:t>
            </a:r>
            <a:endParaRPr kumimoji="0" lang="es-CL" sz="12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11" name="CuadroTexto 10">
            <a:extLst>
              <a:ext uri="{FF2B5EF4-FFF2-40B4-BE49-F238E27FC236}">
                <a16:creationId xmlns:a16="http://schemas.microsoft.com/office/drawing/2014/main" id="{1E1F4449-04D8-4FF2-8CC8-7B820EAF3CE8}"/>
              </a:ext>
            </a:extLst>
          </p:cNvPr>
          <p:cNvSpPr txBox="1"/>
          <p:nvPr/>
        </p:nvSpPr>
        <p:spPr>
          <a:xfrm>
            <a:off x="4252403" y="6354699"/>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graphicFrame>
        <p:nvGraphicFramePr>
          <p:cNvPr id="16" name="Chart 1">
            <a:extLst>
              <a:ext uri="{FF2B5EF4-FFF2-40B4-BE49-F238E27FC236}">
                <a16:creationId xmlns:a16="http://schemas.microsoft.com/office/drawing/2014/main" id="{25B587BD-8D80-4726-83DC-3B03A0C4A7B0}"/>
              </a:ext>
            </a:extLst>
          </p:cNvPr>
          <p:cNvGraphicFramePr>
            <a:graphicFrameLocks/>
          </p:cNvGraphicFramePr>
          <p:nvPr>
            <p:extLst>
              <p:ext uri="{D42A27DB-BD31-4B8C-83A1-F6EECF244321}">
                <p14:modId xmlns:p14="http://schemas.microsoft.com/office/powerpoint/2010/main" val="718485926"/>
              </p:ext>
            </p:extLst>
          </p:nvPr>
        </p:nvGraphicFramePr>
        <p:xfrm>
          <a:off x="4076980" y="1229420"/>
          <a:ext cx="4812446" cy="2574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áfico 17">
            <a:extLst>
              <a:ext uri="{FF2B5EF4-FFF2-40B4-BE49-F238E27FC236}">
                <a16:creationId xmlns:a16="http://schemas.microsoft.com/office/drawing/2014/main" id="{0D3EC6EC-C257-4153-A8A6-87D30430D0C9}"/>
              </a:ext>
            </a:extLst>
          </p:cNvPr>
          <p:cNvGraphicFramePr>
            <a:graphicFrameLocks/>
          </p:cNvGraphicFramePr>
          <p:nvPr>
            <p:extLst>
              <p:ext uri="{D42A27DB-BD31-4B8C-83A1-F6EECF244321}">
                <p14:modId xmlns:p14="http://schemas.microsoft.com/office/powerpoint/2010/main" val="1605807725"/>
              </p:ext>
            </p:extLst>
          </p:nvPr>
        </p:nvGraphicFramePr>
        <p:xfrm>
          <a:off x="4039343" y="4214276"/>
          <a:ext cx="4705162" cy="23944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097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E1040B55-A11E-4F27-A12F-13FFB4FDBB22}"/>
              </a:ext>
            </a:extLst>
          </p:cNvPr>
          <p:cNvSpPr>
            <a:spLocks noGrp="1"/>
          </p:cNvSpPr>
          <p:nvPr>
            <p:ph type="ftr" sz="quarter" idx="11"/>
          </p:nvPr>
        </p:nvSpPr>
        <p:spPr>
          <a:xfrm>
            <a:off x="430616" y="178719"/>
            <a:ext cx="3086100" cy="365125"/>
          </a:xfrm>
        </p:spPr>
        <p:txBody>
          <a:bodyPr/>
          <a:lstStyle/>
          <a:p>
            <a:r>
              <a:rPr lang="es-MX" dirty="0"/>
              <a:t>Termómetro Laboral Maule – Noviembre 2023</a:t>
            </a:r>
            <a:endParaRPr lang="es-CL" dirty="0"/>
          </a:p>
        </p:txBody>
      </p:sp>
      <p:sp>
        <p:nvSpPr>
          <p:cNvPr id="3" name="Marcador de número de diapositiva 2">
            <a:extLst>
              <a:ext uri="{FF2B5EF4-FFF2-40B4-BE49-F238E27FC236}">
                <a16:creationId xmlns:a16="http://schemas.microsoft.com/office/drawing/2014/main" id="{2EBB0E64-CC4E-488D-A243-680EF77F7921}"/>
              </a:ext>
            </a:extLst>
          </p:cNvPr>
          <p:cNvSpPr>
            <a:spLocks noGrp="1"/>
          </p:cNvSpPr>
          <p:nvPr>
            <p:ph type="sldNum" sz="quarter" idx="12"/>
          </p:nvPr>
        </p:nvSpPr>
        <p:spPr/>
        <p:txBody>
          <a:bodyPr/>
          <a:lstStyle/>
          <a:p>
            <a:fld id="{5EC4A061-B169-4D25-BA3A-0616D805CB68}" type="slidenum">
              <a:rPr lang="es-CL" smtClean="0"/>
              <a:t>5</a:t>
            </a:fld>
            <a:endParaRPr lang="es-CL" dirty="0"/>
          </a:p>
        </p:txBody>
      </p:sp>
      <p:sp>
        <p:nvSpPr>
          <p:cNvPr id="4" name="Marcador de contenido 3">
            <a:extLst>
              <a:ext uri="{FF2B5EF4-FFF2-40B4-BE49-F238E27FC236}">
                <a16:creationId xmlns:a16="http://schemas.microsoft.com/office/drawing/2014/main" id="{05433774-C3DB-40E7-BA41-38DDC52B4F97}"/>
              </a:ext>
            </a:extLst>
          </p:cNvPr>
          <p:cNvSpPr>
            <a:spLocks noGrp="1"/>
          </p:cNvSpPr>
          <p:nvPr>
            <p:ph idx="1"/>
          </p:nvPr>
        </p:nvSpPr>
        <p:spPr/>
        <p:txBody>
          <a:bodyPr/>
          <a:lstStyle/>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rPr>
              <a:t>En el Cuadro 1 se presenta la distribución de los ocupados por sector económico (se muestran los sectores con fiabilidad estadística y se especifican aquellos que son poco fiables), para el trimestre julio – septiembre, 2019 al 2023.</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rPr>
              <a:t>En comparación al año 2019 (año pre pandemia), algunos sectores se encuentran por debajo del número de ocupados en el último trimestre expuesto del 2023, principalmente en Silvoagropecuario y Pesca, la cual alcanza 86.390 ocupados para el 2023 y Administración Pública con </a:t>
            </a:r>
            <a:r>
              <a:rPr lang="es-CL" sz="1200" dirty="0">
                <a:solidFill>
                  <a:prstClr val="white"/>
                </a:solidFill>
                <a:latin typeface="Calibri" panose="020F0502020204030204"/>
              </a:rPr>
              <a:t>20</a:t>
            </a:r>
            <a:r>
              <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rPr>
              <a:t>.741 ocupados para el mismo período.</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rPr>
              <a:t>Respecto a el mismo trimestre del 2022, los sectores que registran un alza en el número de ocupados, son principalmente el sector Comercio y Servicios Sociales y Personales con 12.621 y 17.895 ocupados más respectivamente. 0</a:t>
            </a:r>
          </a:p>
        </p:txBody>
      </p:sp>
      <p:sp>
        <p:nvSpPr>
          <p:cNvPr id="8" name="Marcador de contenido 4">
            <a:extLst>
              <a:ext uri="{FF2B5EF4-FFF2-40B4-BE49-F238E27FC236}">
                <a16:creationId xmlns:a16="http://schemas.microsoft.com/office/drawing/2014/main" id="{376930E7-990D-4E96-9090-BD3E86D48A5F}"/>
              </a:ext>
            </a:extLst>
          </p:cNvPr>
          <p:cNvSpPr txBox="1">
            <a:spLocks/>
          </p:cNvSpPr>
          <p:nvPr/>
        </p:nvSpPr>
        <p:spPr>
          <a:xfrm>
            <a:off x="244184" y="2887622"/>
            <a:ext cx="8582878" cy="258532"/>
          </a:xfrm>
          <a:prstGeom prst="rect">
            <a:avLst/>
          </a:prstGeom>
          <a:noFill/>
        </p:spPr>
        <p:txBody>
          <a:bodyPr vert="horz" wrap="square" lIns="91440" tIns="45720" rIns="91440" bIns="45720" rtlCol="0">
            <a:spAutoFit/>
          </a:bodyPr>
          <a:lstStyle>
            <a:lvl1pPr marL="0" indent="0" algn="just" defTabSz="685866" rtl="0" eaLnBrk="1" latinLnBrk="0" hangingPunct="1">
              <a:lnSpc>
                <a:spcPct val="90000"/>
              </a:lnSpc>
              <a:spcBef>
                <a:spcPts val="750"/>
              </a:spcBef>
              <a:buFont typeface="Arial" panose="020B0604020202020204" pitchFamily="34" charset="0"/>
              <a:buNone/>
              <a:defRPr sz="1200" kern="1200" spc="-50" baseline="0">
                <a:solidFill>
                  <a:schemeClr val="tx1"/>
                </a:solidFill>
                <a:latin typeface="+mn-lt"/>
                <a:ea typeface="+mn-ea"/>
                <a:cs typeface="+mn-cs"/>
              </a:defRPr>
            </a:lvl1pPr>
            <a:lvl2pPr marL="514400"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333"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266"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199"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6133"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66"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99"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932"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1" i="0" u="none" strike="noStrike" kern="1200" cap="none" spc="-50" normalizeH="0" baseline="0" noProof="0" dirty="0">
                <a:ln>
                  <a:noFill/>
                </a:ln>
                <a:solidFill>
                  <a:sysClr val="windowText" lastClr="000000"/>
                </a:solidFill>
                <a:effectLst/>
                <a:uLnTx/>
                <a:uFillTx/>
                <a:latin typeface="Calibri" panose="020F0502020204030204"/>
                <a:ea typeface="+mn-ea"/>
                <a:cs typeface="+mn-cs"/>
              </a:rPr>
              <a:t>Cuadro 1</a:t>
            </a:r>
            <a:r>
              <a:rPr kumimoji="0" lang="es-CL"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rPr>
              <a:t>: Número de ocupados y variación anual por sector económico, región del Maule, </a:t>
            </a:r>
            <a:r>
              <a:rPr lang="es-CL" dirty="0">
                <a:solidFill>
                  <a:sysClr val="windowText" lastClr="000000"/>
                </a:solidFill>
                <a:latin typeface="Calibri" panose="020F0502020204030204"/>
              </a:rPr>
              <a:t>julio</a:t>
            </a:r>
            <a:r>
              <a:rPr kumimoji="0" lang="es-CL"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rPr>
              <a:t> – septiembre 2019 - 2023. </a:t>
            </a:r>
          </a:p>
        </p:txBody>
      </p:sp>
      <p:graphicFrame>
        <p:nvGraphicFramePr>
          <p:cNvPr id="9" name="Tabla 8">
            <a:extLst>
              <a:ext uri="{FF2B5EF4-FFF2-40B4-BE49-F238E27FC236}">
                <a16:creationId xmlns:a16="http://schemas.microsoft.com/office/drawing/2014/main" id="{6A1EEF01-F6D5-438A-9A46-BF7BCD694FFD}"/>
              </a:ext>
            </a:extLst>
          </p:cNvPr>
          <p:cNvGraphicFramePr>
            <a:graphicFrameLocks noGrp="1"/>
          </p:cNvGraphicFramePr>
          <p:nvPr>
            <p:extLst>
              <p:ext uri="{D42A27DB-BD31-4B8C-83A1-F6EECF244321}">
                <p14:modId xmlns:p14="http://schemas.microsoft.com/office/powerpoint/2010/main" val="2969286617"/>
              </p:ext>
            </p:extLst>
          </p:nvPr>
        </p:nvGraphicFramePr>
        <p:xfrm>
          <a:off x="316938" y="3146154"/>
          <a:ext cx="8510125" cy="2903984"/>
        </p:xfrm>
        <a:graphic>
          <a:graphicData uri="http://schemas.openxmlformats.org/drawingml/2006/table">
            <a:tbl>
              <a:tblPr/>
              <a:tblGrid>
                <a:gridCol w="1120784">
                  <a:extLst>
                    <a:ext uri="{9D8B030D-6E8A-4147-A177-3AD203B41FA5}">
                      <a16:colId xmlns:a16="http://schemas.microsoft.com/office/drawing/2014/main" val="952728408"/>
                    </a:ext>
                  </a:extLst>
                </a:gridCol>
                <a:gridCol w="754069">
                  <a:extLst>
                    <a:ext uri="{9D8B030D-6E8A-4147-A177-3AD203B41FA5}">
                      <a16:colId xmlns:a16="http://schemas.microsoft.com/office/drawing/2014/main" val="657612517"/>
                    </a:ext>
                  </a:extLst>
                </a:gridCol>
                <a:gridCol w="754069">
                  <a:extLst>
                    <a:ext uri="{9D8B030D-6E8A-4147-A177-3AD203B41FA5}">
                      <a16:colId xmlns:a16="http://schemas.microsoft.com/office/drawing/2014/main" val="333290647"/>
                    </a:ext>
                  </a:extLst>
                </a:gridCol>
                <a:gridCol w="759837">
                  <a:extLst>
                    <a:ext uri="{9D8B030D-6E8A-4147-A177-3AD203B41FA5}">
                      <a16:colId xmlns:a16="http://schemas.microsoft.com/office/drawing/2014/main" val="3347300101"/>
                    </a:ext>
                  </a:extLst>
                </a:gridCol>
                <a:gridCol w="853561">
                  <a:extLst>
                    <a:ext uri="{9D8B030D-6E8A-4147-A177-3AD203B41FA5}">
                      <a16:colId xmlns:a16="http://schemas.microsoft.com/office/drawing/2014/main" val="3748888741"/>
                    </a:ext>
                  </a:extLst>
                </a:gridCol>
                <a:gridCol w="853561">
                  <a:extLst>
                    <a:ext uri="{9D8B030D-6E8A-4147-A177-3AD203B41FA5}">
                      <a16:colId xmlns:a16="http://schemas.microsoft.com/office/drawing/2014/main" val="2002972144"/>
                    </a:ext>
                  </a:extLst>
                </a:gridCol>
                <a:gridCol w="853561">
                  <a:extLst>
                    <a:ext uri="{9D8B030D-6E8A-4147-A177-3AD203B41FA5}">
                      <a16:colId xmlns:a16="http://schemas.microsoft.com/office/drawing/2014/main" val="1237797185"/>
                    </a:ext>
                  </a:extLst>
                </a:gridCol>
                <a:gridCol w="853561">
                  <a:extLst>
                    <a:ext uri="{9D8B030D-6E8A-4147-A177-3AD203B41FA5}">
                      <a16:colId xmlns:a16="http://schemas.microsoft.com/office/drawing/2014/main" val="1406458683"/>
                    </a:ext>
                  </a:extLst>
                </a:gridCol>
                <a:gridCol w="853561">
                  <a:extLst>
                    <a:ext uri="{9D8B030D-6E8A-4147-A177-3AD203B41FA5}">
                      <a16:colId xmlns:a16="http://schemas.microsoft.com/office/drawing/2014/main" val="155395035"/>
                    </a:ext>
                  </a:extLst>
                </a:gridCol>
                <a:gridCol w="853561">
                  <a:extLst>
                    <a:ext uri="{9D8B030D-6E8A-4147-A177-3AD203B41FA5}">
                      <a16:colId xmlns:a16="http://schemas.microsoft.com/office/drawing/2014/main" val="198327030"/>
                    </a:ext>
                  </a:extLst>
                </a:gridCol>
              </a:tblGrid>
              <a:tr h="129339">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s-CL" sz="900" u="none" strike="noStrike" dirty="0">
                          <a:solidFill>
                            <a:srgbClr val="FFFFFF"/>
                          </a:solidFill>
                          <a:effectLst/>
                        </a:rPr>
                        <a:t>Sector económico</a:t>
                      </a:r>
                      <a:endParaRPr lang="es-CL" sz="900" b="1" i="0" u="none" strike="noStrike" dirty="0">
                        <a:solidFill>
                          <a:srgbClr val="FFFFFF"/>
                        </a:solidFill>
                        <a:effectLst/>
                        <a:latin typeface="Calibri Light" panose="020F0302020204030204" pitchFamily="34" charset="0"/>
                      </a:endParaRPr>
                    </a:p>
                  </a:txBody>
                  <a:tcPr marL="3370" marR="3370" marT="337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9CB4"/>
                    </a:solidFill>
                  </a:tcPr>
                </a:tc>
                <a:tc gridSpan="5">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900" b="1" i="0" u="none" strike="noStrike" dirty="0">
                          <a:solidFill>
                            <a:srgbClr val="FFFFFF"/>
                          </a:solidFill>
                          <a:effectLst/>
                          <a:latin typeface="Calibri Light" panose="020F0302020204030204" pitchFamily="34" charset="0"/>
                        </a:rPr>
                        <a:t>Julio - Septiembre</a:t>
                      </a:r>
                    </a:p>
                  </a:txBody>
                  <a:tcPr marL="3370" marR="3370" marT="337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9CB4"/>
                    </a:solidFill>
                  </a:tcPr>
                </a:tc>
                <a:tc hMerge="1">
                  <a:txBody>
                    <a:bodyPr/>
                    <a:lstStyle/>
                    <a:p>
                      <a:pPr algn="ctr" fontAlgn="ctr"/>
                      <a:endParaRPr lang="es-CL" sz="900" b="1" i="0" u="none" strike="noStrike" dirty="0">
                        <a:solidFill>
                          <a:srgbClr val="FFFFFF"/>
                        </a:solidFill>
                        <a:effectLst/>
                        <a:latin typeface="Calibri Light" panose="020F0302020204030204" pitchFamily="34" charset="0"/>
                      </a:endParaRPr>
                    </a:p>
                  </a:txBody>
                  <a:tcPr marL="3370" marR="3370" marT="3370" marB="0" anchor="ctr">
                    <a:solidFill>
                      <a:srgbClr val="339CB4"/>
                    </a:solidFill>
                  </a:tcPr>
                </a:tc>
                <a:tc hMerge="1">
                  <a:txBody>
                    <a:bodyPr/>
                    <a:lstStyle/>
                    <a:p>
                      <a:pPr algn="ctr" fontAlgn="ctr"/>
                      <a:endParaRPr lang="es-CL" sz="900" b="1" i="0" u="none" strike="noStrike" dirty="0">
                        <a:solidFill>
                          <a:srgbClr val="FFFFFF"/>
                        </a:solidFill>
                        <a:effectLst/>
                        <a:latin typeface="Calibri Light" panose="020F0302020204030204" pitchFamily="34" charset="0"/>
                      </a:endParaRPr>
                    </a:p>
                  </a:txBody>
                  <a:tcPr marL="3370" marR="3370" marT="3370" marB="0" anchor="ctr">
                    <a:solidFill>
                      <a:srgbClr val="339CB4"/>
                    </a:solidFill>
                  </a:tcPr>
                </a:tc>
                <a:tc hMerge="1">
                  <a:txBody>
                    <a:bodyPr/>
                    <a:lstStyle/>
                    <a:p>
                      <a:pPr algn="ctr" fontAlgn="ctr"/>
                      <a:endParaRPr lang="es-CL" sz="900" b="1" i="0" u="none" strike="noStrike" dirty="0">
                        <a:solidFill>
                          <a:srgbClr val="FFFFFF"/>
                        </a:solidFill>
                        <a:effectLst/>
                        <a:latin typeface="Calibri Light" panose="020F0302020204030204" pitchFamily="34" charset="0"/>
                      </a:endParaRPr>
                    </a:p>
                  </a:txBody>
                  <a:tcPr marL="3370" marR="3370" marT="3370" marB="0" anchor="ctr">
                    <a:solidFill>
                      <a:srgbClr val="339CB4"/>
                    </a:solidFill>
                  </a:tcPr>
                </a:tc>
                <a:tc hMerge="1">
                  <a:txBody>
                    <a:bodyPr/>
                    <a:lstStyle/>
                    <a:p>
                      <a:pPr algn="ctr" fontAlgn="ctr"/>
                      <a:endParaRPr lang="es-CL" sz="900" b="1" i="0" u="none" strike="noStrike" dirty="0">
                        <a:solidFill>
                          <a:srgbClr val="FFFFFF"/>
                        </a:solidFill>
                        <a:effectLst/>
                        <a:latin typeface="Calibri Light" panose="020F0302020204030204" pitchFamily="34" charset="0"/>
                      </a:endParaRPr>
                    </a:p>
                  </a:txBody>
                  <a:tcPr marL="3370" marR="3370" marT="3370" marB="0" anchor="ctr">
                    <a:solidFill>
                      <a:srgbClr val="339CB4"/>
                    </a:solidFill>
                  </a:tcPr>
                </a:tc>
                <a:tc grid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900" b="1" i="0" u="none" strike="noStrike" dirty="0">
                          <a:solidFill>
                            <a:srgbClr val="FFFFFF"/>
                          </a:solidFill>
                          <a:effectLst/>
                          <a:latin typeface="Calibri Light" panose="020F0302020204030204" pitchFamily="34" charset="0"/>
                        </a:rPr>
                        <a:t>Diferencia</a:t>
                      </a:r>
                      <a:r>
                        <a:rPr lang="es-CL" sz="900" b="1" i="0" u="none" strike="noStrike" baseline="0" dirty="0">
                          <a:solidFill>
                            <a:srgbClr val="FFFFFF"/>
                          </a:solidFill>
                          <a:effectLst/>
                          <a:latin typeface="Calibri Light" panose="020F0302020204030204" pitchFamily="34" charset="0"/>
                        </a:rPr>
                        <a:t> con 2023</a:t>
                      </a:r>
                      <a:endParaRPr lang="es-CL" sz="900" b="1" i="0" u="none" strike="noStrike" dirty="0">
                        <a:solidFill>
                          <a:srgbClr val="FFFFFF"/>
                        </a:solidFill>
                        <a:effectLst/>
                        <a:latin typeface="Calibri Light" panose="020F0302020204030204" pitchFamily="34" charset="0"/>
                      </a:endParaRPr>
                    </a:p>
                  </a:txBody>
                  <a:tcPr marL="3370" marR="3370" marT="337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9CB4"/>
                    </a:solidFill>
                  </a:tcPr>
                </a:tc>
                <a:tc hMerge="1">
                  <a:txBody>
                    <a:bodyPr/>
                    <a:lstStyle/>
                    <a:p>
                      <a:pPr algn="ctr" fontAlgn="ctr"/>
                      <a:endParaRPr lang="es-CL" sz="900" b="1" i="0" u="none" strike="noStrike" dirty="0">
                        <a:solidFill>
                          <a:srgbClr val="FFFFFF"/>
                        </a:solidFill>
                        <a:effectLst/>
                        <a:latin typeface="Calibri Light" panose="020F0302020204030204" pitchFamily="34" charset="0"/>
                      </a:endParaRPr>
                    </a:p>
                  </a:txBody>
                  <a:tcPr marL="3370" marR="3370" marT="3370" marB="0" anchor="ctr">
                    <a:solidFill>
                      <a:srgbClr val="339CB4"/>
                    </a:solidFill>
                  </a:tcPr>
                </a:tc>
                <a:tc hMerge="1">
                  <a:txBody>
                    <a:bodyPr/>
                    <a:lstStyle/>
                    <a:p>
                      <a:pPr algn="ctr" fontAlgn="ctr"/>
                      <a:endParaRPr lang="es-CL" sz="900" b="1" i="0" u="none" strike="noStrike" dirty="0">
                        <a:solidFill>
                          <a:srgbClr val="FFFFFF"/>
                        </a:solidFill>
                        <a:effectLst/>
                        <a:latin typeface="Calibri Light" panose="020F0302020204030204" pitchFamily="34" charset="0"/>
                      </a:endParaRPr>
                    </a:p>
                  </a:txBody>
                  <a:tcPr marL="3370" marR="3370" marT="3370" marB="0" anchor="ctr">
                    <a:solidFill>
                      <a:srgbClr val="339CB4"/>
                    </a:solidFill>
                  </a:tcPr>
                </a:tc>
                <a:tc h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es-CL" sz="900" b="1" i="0" u="none" strike="noStrike" dirty="0">
                        <a:solidFill>
                          <a:srgbClr val="FFFFFF"/>
                        </a:solidFill>
                        <a:effectLst/>
                        <a:latin typeface="Calibri Light" panose="020F0302020204030204" pitchFamily="34" charset="0"/>
                      </a:endParaRPr>
                    </a:p>
                  </a:txBody>
                  <a:tcPr marL="3370" marR="3370" marT="337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9CB4"/>
                    </a:solidFill>
                  </a:tcPr>
                </a:tc>
                <a:extLst>
                  <a:ext uri="{0D108BD9-81ED-4DB2-BD59-A6C34878D82A}">
                    <a16:rowId xmlns:a16="http://schemas.microsoft.com/office/drawing/2014/main" val="1784730193"/>
                  </a:ext>
                </a:extLst>
              </a:tr>
              <a:tr h="129339">
                <a:tc vMerge="1">
                  <a:txBody>
                    <a:bodyPr/>
                    <a:lstStyle/>
                    <a:p>
                      <a:pPr algn="l" fontAlgn="ctr"/>
                      <a:r>
                        <a:rPr lang="es-CL" sz="900" u="none" strike="noStrike" dirty="0">
                          <a:solidFill>
                            <a:srgbClr val="FFFFFF"/>
                          </a:solidFill>
                          <a:effectLst/>
                        </a:rPr>
                        <a:t>Sector económico</a:t>
                      </a:r>
                      <a:endParaRPr lang="es-CL" sz="900" b="1" i="0" u="none" strike="noStrike" dirty="0">
                        <a:solidFill>
                          <a:srgbClr val="FFFFFF"/>
                        </a:solidFill>
                        <a:effectLst/>
                        <a:latin typeface="Calibri Light" panose="020F0302020204030204" pitchFamily="34" charset="0"/>
                      </a:endParaRPr>
                    </a:p>
                  </a:txBody>
                  <a:tcPr marL="3370" marR="3370" marT="3370" marB="0" anchor="c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900" b="1" i="0" u="none" strike="noStrike" dirty="0">
                          <a:solidFill>
                            <a:srgbClr val="FFFFFF"/>
                          </a:solidFill>
                          <a:effectLst/>
                          <a:latin typeface="Calibri Light" panose="020F0302020204030204" pitchFamily="34" charset="0"/>
                        </a:rPr>
                        <a:t>2019</a:t>
                      </a:r>
                    </a:p>
                  </a:txBody>
                  <a:tcPr marL="3370" marR="3370" marT="337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900" b="1" i="0" u="none" strike="noStrike" dirty="0">
                          <a:solidFill>
                            <a:srgbClr val="FFFFFF"/>
                          </a:solidFill>
                          <a:effectLst/>
                          <a:latin typeface="Calibri Light" panose="020F0302020204030204" pitchFamily="34" charset="0"/>
                        </a:rPr>
                        <a:t>2020</a:t>
                      </a:r>
                    </a:p>
                  </a:txBody>
                  <a:tcPr marL="3370" marR="3370" marT="337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900" b="1" i="0" u="none" strike="noStrike" dirty="0">
                          <a:solidFill>
                            <a:srgbClr val="FFFFFF"/>
                          </a:solidFill>
                          <a:effectLst/>
                          <a:latin typeface="Calibri Light" panose="020F0302020204030204" pitchFamily="34" charset="0"/>
                        </a:rPr>
                        <a:t>2021</a:t>
                      </a:r>
                    </a:p>
                  </a:txBody>
                  <a:tcPr marL="3370" marR="3370" marT="337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900" u="none" strike="noStrike" dirty="0">
                          <a:solidFill>
                            <a:srgbClr val="FFFFFF"/>
                          </a:solidFill>
                          <a:effectLst/>
                        </a:rPr>
                        <a:t>2022</a:t>
                      </a:r>
                      <a:endParaRPr lang="es-CL" sz="900" b="1" i="0" u="none" strike="noStrike" dirty="0">
                        <a:solidFill>
                          <a:srgbClr val="FFFFFF"/>
                        </a:solidFill>
                        <a:effectLst/>
                        <a:latin typeface="Calibri Light" panose="020F0302020204030204" pitchFamily="34" charset="0"/>
                      </a:endParaRPr>
                    </a:p>
                  </a:txBody>
                  <a:tcPr marL="3370" marR="3370" marT="337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900" b="1" i="0" u="none" strike="noStrike" dirty="0">
                          <a:solidFill>
                            <a:srgbClr val="FFFFFF"/>
                          </a:solidFill>
                          <a:effectLst/>
                          <a:latin typeface="Calibri Light" panose="020F0302020204030204" pitchFamily="34" charset="0"/>
                        </a:rPr>
                        <a:t>2023</a:t>
                      </a:r>
                    </a:p>
                  </a:txBody>
                  <a:tcPr marL="3370" marR="3370" marT="337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900" b="1" i="0" u="none" strike="noStrike" dirty="0">
                          <a:solidFill>
                            <a:srgbClr val="FFFFFF"/>
                          </a:solidFill>
                          <a:effectLst/>
                          <a:latin typeface="Calibri Light" panose="020F0302020204030204" pitchFamily="34" charset="0"/>
                        </a:rPr>
                        <a:t>23-19</a:t>
                      </a:r>
                    </a:p>
                  </a:txBody>
                  <a:tcPr marL="3370" marR="3370" marT="337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900" b="1" u="none" strike="noStrike" dirty="0">
                          <a:solidFill>
                            <a:srgbClr val="FFFFFF"/>
                          </a:solidFill>
                          <a:effectLst/>
                        </a:rPr>
                        <a:t>23-20</a:t>
                      </a:r>
                      <a:endParaRPr lang="es-CL" sz="900" b="1" i="0" u="none" strike="noStrike" dirty="0">
                        <a:solidFill>
                          <a:srgbClr val="FFFFFF"/>
                        </a:solidFill>
                        <a:effectLst/>
                        <a:latin typeface="Calibri Light" panose="020F0302020204030204" pitchFamily="34" charset="0"/>
                      </a:endParaRPr>
                    </a:p>
                  </a:txBody>
                  <a:tcPr marL="3370" marR="3370" marT="337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900" b="1" u="none" strike="noStrike" dirty="0">
                          <a:solidFill>
                            <a:srgbClr val="FFFFFF"/>
                          </a:solidFill>
                          <a:effectLst/>
                        </a:rPr>
                        <a:t>23-21</a:t>
                      </a:r>
                      <a:endParaRPr lang="es-CL" sz="900" b="1" i="0" u="none" strike="noStrike" dirty="0">
                        <a:solidFill>
                          <a:srgbClr val="FFFFFF"/>
                        </a:solidFill>
                        <a:effectLst/>
                        <a:latin typeface="Calibri Light" panose="020F0302020204030204" pitchFamily="34" charset="0"/>
                      </a:endParaRPr>
                    </a:p>
                  </a:txBody>
                  <a:tcPr marL="3370" marR="3370" marT="337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CB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CL" sz="900" b="1" i="0" u="none" strike="noStrike" dirty="0">
                          <a:solidFill>
                            <a:srgbClr val="FFFFFF"/>
                          </a:solidFill>
                          <a:effectLst/>
                          <a:latin typeface="Calibri Light" panose="020F0302020204030204" pitchFamily="34" charset="0"/>
                        </a:rPr>
                        <a:t>23-22</a:t>
                      </a:r>
                    </a:p>
                  </a:txBody>
                  <a:tcPr marL="3370" marR="3370" marT="337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CB4"/>
                    </a:solidFill>
                  </a:tcPr>
                </a:tc>
                <a:extLst>
                  <a:ext uri="{0D108BD9-81ED-4DB2-BD59-A6C34878D82A}">
                    <a16:rowId xmlns:a16="http://schemas.microsoft.com/office/drawing/2014/main" val="2029611889"/>
                  </a:ext>
                </a:extLst>
              </a:tr>
              <a:tr h="2555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s-CL" sz="900" u="none" strike="noStrike" dirty="0">
                          <a:solidFill>
                            <a:srgbClr val="C28E21"/>
                          </a:solidFill>
                          <a:effectLst/>
                        </a:rPr>
                        <a:t>Silvoagropecuario y Pesca</a:t>
                      </a:r>
                      <a:endParaRPr lang="es-CL" sz="900" b="0" i="0" u="none" strike="noStrike" dirty="0">
                        <a:solidFill>
                          <a:srgbClr val="C28E21"/>
                        </a:solidFill>
                        <a:effectLst/>
                        <a:latin typeface="Calibri Light" panose="020F0302020204030204" pitchFamily="34" charset="0"/>
                      </a:endParaRPr>
                    </a:p>
                  </a:txBody>
                  <a:tcPr marL="3370" marR="3370" marT="337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92.960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80.940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72.243</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85.163</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86.390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-6.570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5.450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14.146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1.226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978120898"/>
                  </a:ext>
                </a:extLst>
              </a:tr>
              <a:tr h="2555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s-CL" sz="900" u="none" strike="noStrike" dirty="0">
                          <a:solidFill>
                            <a:srgbClr val="C28E21"/>
                          </a:solidFill>
                          <a:effectLst/>
                        </a:rPr>
                        <a:t>Industria Manufacturera</a:t>
                      </a:r>
                      <a:endParaRPr lang="es-CL" sz="900" b="0" i="0" u="none" strike="noStrike" dirty="0">
                        <a:solidFill>
                          <a:srgbClr val="C28E21"/>
                        </a:solidFill>
                        <a:effectLst/>
                        <a:latin typeface="Calibri Light" panose="020F0302020204030204" pitchFamily="34" charset="0"/>
                      </a:endParaRPr>
                    </a:p>
                  </a:txBody>
                  <a:tcPr marL="3370" marR="3370" marT="337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45.856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46.115</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44.541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51.902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44.712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-1.144</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-1.403</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171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-7.190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556809525"/>
                  </a:ext>
                </a:extLst>
              </a:tr>
              <a:tr h="16568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s-CL" sz="900" u="none" strike="noStrike" dirty="0">
                          <a:solidFill>
                            <a:srgbClr val="C28E21"/>
                          </a:solidFill>
                          <a:effectLst/>
                        </a:rPr>
                        <a:t>Construcción</a:t>
                      </a:r>
                      <a:endParaRPr lang="es-CL" sz="900" b="0" i="0" u="none" strike="noStrike" dirty="0">
                        <a:solidFill>
                          <a:srgbClr val="C28E21"/>
                        </a:solidFill>
                        <a:effectLst/>
                        <a:latin typeface="Calibri Light" panose="020F0302020204030204" pitchFamily="34" charset="0"/>
                      </a:endParaRPr>
                    </a:p>
                  </a:txBody>
                  <a:tcPr marL="3370" marR="3370" marT="337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42.519</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38.867</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49.582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41.764</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41.773</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-746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2.905</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-7.809</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9</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974603394"/>
                  </a:ext>
                </a:extLst>
              </a:tr>
              <a:tr h="16568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s-CL" sz="900" u="none" strike="noStrike" dirty="0">
                          <a:solidFill>
                            <a:srgbClr val="C28E21"/>
                          </a:solidFill>
                          <a:effectLst/>
                        </a:rPr>
                        <a:t>Comercio</a:t>
                      </a:r>
                      <a:endParaRPr lang="es-CL" sz="900" b="0" i="0" u="none" strike="noStrike" dirty="0">
                        <a:solidFill>
                          <a:srgbClr val="C28E21"/>
                        </a:solidFill>
                        <a:effectLst/>
                        <a:latin typeface="Calibri Light" panose="020F0302020204030204" pitchFamily="34" charset="0"/>
                      </a:endParaRPr>
                    </a:p>
                  </a:txBody>
                  <a:tcPr marL="3370" marR="3370" marT="337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88.843</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80.790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83.806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83.471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96.091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7.248</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15.302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12.285</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12.621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4154257304"/>
                  </a:ext>
                </a:extLst>
              </a:tr>
              <a:tr h="2555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s-CL" sz="900" u="none" strike="noStrike" dirty="0">
                          <a:solidFill>
                            <a:srgbClr val="C28E21"/>
                          </a:solidFill>
                          <a:effectLst/>
                        </a:rPr>
                        <a:t>Hoteles y Restoranes</a:t>
                      </a:r>
                      <a:endParaRPr lang="es-CL" sz="900" b="0" i="0" u="none" strike="noStrike" dirty="0">
                        <a:solidFill>
                          <a:srgbClr val="C28E21"/>
                        </a:solidFill>
                        <a:effectLst/>
                        <a:latin typeface="Calibri Light" panose="020F0302020204030204" pitchFamily="34" charset="0"/>
                      </a:endParaRPr>
                    </a:p>
                  </a:txBody>
                  <a:tcPr marL="3370" marR="3370" marT="337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20.356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dirty="0">
                          <a:solidFill>
                            <a:srgbClr val="000000"/>
                          </a:solidFill>
                          <a:effectLst/>
                          <a:latin typeface="Calibri Light" panose="020F0302020204030204" pitchFamily="34" charset="0"/>
                        </a:rPr>
                        <a:t>13.527**</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16.814</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16.760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21.507</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1.151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7.980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4.693</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4.747</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143230253"/>
                  </a:ext>
                </a:extLst>
              </a:tr>
              <a:tr h="2910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s-CL" sz="900" u="none" strike="noStrike" dirty="0">
                          <a:solidFill>
                            <a:srgbClr val="C28E21"/>
                          </a:solidFill>
                          <a:effectLst/>
                        </a:rPr>
                        <a:t>Transporte y Almacenamiento</a:t>
                      </a:r>
                      <a:endParaRPr lang="es-CL" sz="900" b="0" i="0" u="none" strike="noStrike" dirty="0">
                        <a:solidFill>
                          <a:srgbClr val="C28E21"/>
                        </a:solidFill>
                        <a:effectLst/>
                        <a:latin typeface="Calibri Light" panose="020F0302020204030204" pitchFamily="34" charset="0"/>
                      </a:endParaRPr>
                    </a:p>
                  </a:txBody>
                  <a:tcPr marL="3370" marR="3370" marT="337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26.779</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21.901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23.267</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18.945</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21.167</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-5.612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-734</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-2.100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2.221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098192927"/>
                  </a:ext>
                </a:extLst>
              </a:tr>
              <a:tr h="6342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s-CL" sz="900" u="none" strike="noStrike" dirty="0">
                          <a:solidFill>
                            <a:srgbClr val="C28E21"/>
                          </a:solidFill>
                          <a:effectLst/>
                        </a:rPr>
                        <a:t>Actividades Financieras, Profesionales, Científicas y Técnicas </a:t>
                      </a:r>
                      <a:endParaRPr lang="es-CL" sz="900" b="0" i="0" u="none" strike="noStrike" dirty="0">
                        <a:solidFill>
                          <a:srgbClr val="C28E21"/>
                        </a:solidFill>
                        <a:effectLst/>
                        <a:latin typeface="Calibri Light" panose="020F0302020204030204" pitchFamily="34" charset="0"/>
                      </a:endParaRPr>
                    </a:p>
                  </a:txBody>
                  <a:tcPr marL="3370" marR="3370" marT="337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dirty="0">
                          <a:solidFill>
                            <a:srgbClr val="000000"/>
                          </a:solidFill>
                          <a:effectLst/>
                          <a:latin typeface="Calibri Light" panose="020F0302020204030204" pitchFamily="34" charset="0"/>
                        </a:rPr>
                        <a:t>13.581*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dirty="0">
                          <a:solidFill>
                            <a:srgbClr val="000000"/>
                          </a:solidFill>
                          <a:effectLst/>
                          <a:latin typeface="Calibri Light" panose="020F0302020204030204" pitchFamily="34" charset="0"/>
                        </a:rPr>
                        <a:t>15.362*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18.906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16.746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15.892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2.311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530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-3.014</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-855</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882149854"/>
                  </a:ext>
                </a:extLst>
              </a:tr>
              <a:tr h="2805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s-CL" sz="900" u="none" strike="noStrike" dirty="0">
                          <a:solidFill>
                            <a:srgbClr val="C28E21"/>
                          </a:solidFill>
                          <a:effectLst/>
                        </a:rPr>
                        <a:t>Servicios Sociales y Personales</a:t>
                      </a:r>
                      <a:endParaRPr lang="es-CL" sz="900" b="0" i="0" u="none" strike="noStrike" dirty="0">
                        <a:solidFill>
                          <a:srgbClr val="C28E21"/>
                        </a:solidFill>
                        <a:effectLst/>
                        <a:latin typeface="Calibri Light" panose="020F0302020204030204" pitchFamily="34" charset="0"/>
                      </a:endParaRPr>
                    </a:p>
                  </a:txBody>
                  <a:tcPr marL="3370" marR="3370" marT="337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110.588</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82.507</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97.727</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106.521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124.416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13.828</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41.910</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26.689</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17.895</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4278176672"/>
                  </a:ext>
                </a:extLst>
              </a:tr>
              <a:tr h="2555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s-CL" sz="900" u="none" strike="noStrike" dirty="0">
                          <a:solidFill>
                            <a:srgbClr val="C28E21"/>
                          </a:solidFill>
                          <a:effectLst/>
                        </a:rPr>
                        <a:t>Administración Pública</a:t>
                      </a:r>
                      <a:endParaRPr lang="es-CL" sz="900" b="0" i="0" u="none" strike="noStrike" dirty="0">
                        <a:solidFill>
                          <a:srgbClr val="C28E21"/>
                        </a:solidFill>
                        <a:effectLst/>
                        <a:latin typeface="Calibri Light" panose="020F0302020204030204" pitchFamily="34" charset="0"/>
                      </a:endParaRPr>
                    </a:p>
                  </a:txBody>
                  <a:tcPr marL="3370" marR="3370" marT="337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26.446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20.865</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23.037</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23.083</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20.741</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-5.705</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-124</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100" b="0" i="0" u="none" strike="noStrike">
                          <a:solidFill>
                            <a:srgbClr val="000000"/>
                          </a:solidFill>
                          <a:effectLst/>
                          <a:latin typeface="Calibri Light" panose="020F0302020204030204" pitchFamily="34" charset="0"/>
                        </a:rPr>
                        <a:t>-2.296</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L" sz="1100" b="0" i="0" u="none" strike="noStrike" dirty="0">
                          <a:solidFill>
                            <a:srgbClr val="000000"/>
                          </a:solidFill>
                          <a:effectLst/>
                          <a:latin typeface="Calibri Light" panose="020F0302020204030204" pitchFamily="34" charset="0"/>
                        </a:rPr>
                        <a:t>-2.342</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2194053"/>
                  </a:ext>
                </a:extLst>
              </a:tr>
            </a:tbl>
          </a:graphicData>
        </a:graphic>
      </p:graphicFrame>
      <p:sp>
        <p:nvSpPr>
          <p:cNvPr id="10" name="CuadroTexto 9">
            <a:extLst>
              <a:ext uri="{FF2B5EF4-FFF2-40B4-BE49-F238E27FC236}">
                <a16:creationId xmlns:a16="http://schemas.microsoft.com/office/drawing/2014/main" id="{B07ECD80-2E43-48AC-867D-E421D8B773EA}"/>
              </a:ext>
            </a:extLst>
          </p:cNvPr>
          <p:cNvSpPr txBox="1"/>
          <p:nvPr/>
        </p:nvSpPr>
        <p:spPr>
          <a:xfrm>
            <a:off x="254574" y="6028051"/>
            <a:ext cx="5504010" cy="338554"/>
          </a:xfrm>
          <a:prstGeom prst="rect">
            <a:avLst/>
          </a:prstGeom>
          <a:noFill/>
        </p:spPr>
        <p:txBody>
          <a:bodyPr wrap="square" rtlCol="0">
            <a:spAutoFit/>
          </a:bodyPr>
          <a:lstStyle/>
          <a:p>
            <a:r>
              <a:rPr lang="es-CL" sz="800" dirty="0">
                <a:solidFill>
                  <a:schemeClr val="accent6">
                    <a:lumMod val="50000"/>
                  </a:schemeClr>
                </a:solidFill>
              </a:rPr>
              <a:t>Fuente: ENE, INE</a:t>
            </a:r>
          </a:p>
          <a:p>
            <a:r>
              <a:rPr lang="es-CL" sz="800" dirty="0">
                <a:solidFill>
                  <a:schemeClr val="accent6">
                    <a:lumMod val="50000"/>
                  </a:schemeClr>
                </a:solidFill>
              </a:rPr>
              <a:t>Nota: Se presentan los sectores que cumplen con los criterios de calidad estadística.*: Poco fiable, **: No fiable.</a:t>
            </a:r>
          </a:p>
        </p:txBody>
      </p:sp>
    </p:spTree>
    <p:extLst>
      <p:ext uri="{BB962C8B-B14F-4D97-AF65-F5344CB8AC3E}">
        <p14:creationId xmlns:p14="http://schemas.microsoft.com/office/powerpoint/2010/main" val="62027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B652B71-CCF4-2040-5B28-89BFDB41F52E}"/>
              </a:ext>
            </a:extLst>
          </p:cNvPr>
          <p:cNvSpPr>
            <a:spLocks noGrp="1"/>
          </p:cNvSpPr>
          <p:nvPr>
            <p:ph type="sldNum" sz="quarter" idx="12"/>
          </p:nvPr>
        </p:nvSpPr>
        <p:spPr/>
        <p:txBody>
          <a:bodyPr/>
          <a:lstStyle/>
          <a:p>
            <a:fld id="{5EC4A061-B169-4D25-BA3A-0616D805CB68}" type="slidenum">
              <a:rPr lang="es-CL" smtClean="0"/>
              <a:t>6</a:t>
            </a:fld>
            <a:endParaRPr lang="es-CL" dirty="0"/>
          </a:p>
        </p:txBody>
      </p:sp>
      <p:sp>
        <p:nvSpPr>
          <p:cNvPr id="4" name="Marcador de contenido 3">
            <a:extLst>
              <a:ext uri="{FF2B5EF4-FFF2-40B4-BE49-F238E27FC236}">
                <a16:creationId xmlns:a16="http://schemas.microsoft.com/office/drawing/2014/main" id="{40A30312-57B0-8E3A-C367-37E2FC029399}"/>
              </a:ext>
            </a:extLst>
          </p:cNvPr>
          <p:cNvSpPr>
            <a:spLocks noGrp="1"/>
          </p:cNvSpPr>
          <p:nvPr>
            <p:ph idx="1"/>
          </p:nvPr>
        </p:nvSpPr>
        <p:spPr>
          <a:xfrm>
            <a:off x="292213" y="887767"/>
            <a:ext cx="3649472" cy="5468584"/>
          </a:xfrm>
          <a:prstGeom prst="roundRect">
            <a:avLst/>
          </a:prstGeom>
        </p:spPr>
        <p:txBody>
          <a:bodyPr anchor="ctr">
            <a:noAutofit/>
          </a:bodyPr>
          <a:lstStyle/>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1" i="0" u="none" strike="noStrike" kern="1200" cap="none" spc="0" normalizeH="0" baseline="0" noProof="0" dirty="0">
                <a:ln>
                  <a:noFill/>
                </a:ln>
                <a:solidFill>
                  <a:prstClr val="white"/>
                </a:solidFill>
                <a:effectLst/>
                <a:uLnTx/>
                <a:uFillTx/>
                <a:latin typeface="Calibri" panose="020F0502020204030204"/>
                <a:ea typeface="+mn-ea"/>
                <a:cs typeface="+mn-cs"/>
              </a:rPr>
              <a:t>En julio – septiembre 2023, la tasa de desocupación en el Maule llega a un 9,6%. </a:t>
            </a:r>
            <a:endPar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El Gráfico 5 da cuenta de la evolución de la tasa de desocupación a nivel nacional y regional. La tasa regional aumentó al </a:t>
            </a:r>
            <a:r>
              <a:rPr lang="es-ES" sz="1200" dirty="0">
                <a:solidFill>
                  <a:prstClr val="white"/>
                </a:solidFill>
                <a:latin typeface="Calibri" panose="020F0502020204030204"/>
              </a:rPr>
              <a:t>contrario</a:t>
            </a: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 que el porcentaje nacional que llegó a un 8,9%. En la región, hay un total de </a:t>
            </a:r>
            <a:r>
              <a:rPr lang="es-ES" sz="1200" dirty="0">
                <a:solidFill>
                  <a:prstClr val="white"/>
                </a:solidFill>
                <a:latin typeface="Calibri" panose="020F0502020204030204"/>
              </a:rPr>
              <a:t>52</a:t>
            </a: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.814 personas desocupadas, lo que significa una variación en relación al trimestre anterior, que corresponde a 0,2 p.p. más. </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En comparación al mismo trimestre del 2019, se observa que la tasa de desocupación del Maule alcanzaba un 6,8%, 2,8 p.p. menos que el último trimestre expuesto. </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Respecto al Gráfico 6, se evidencia una tasa de desocupación de </a:t>
            </a:r>
            <a:r>
              <a:rPr lang="es-ES" sz="1200" dirty="0">
                <a:solidFill>
                  <a:prstClr val="white"/>
                </a:solidFill>
                <a:latin typeface="Calibri" panose="020F0502020204030204"/>
              </a:rPr>
              <a:t>10</a:t>
            </a: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,4% para las mujeres y 8,9% para los hombres. Aquello se cuantifica en un total de 28.257 hombres desocupados, y un total de </a:t>
            </a:r>
            <a:r>
              <a:rPr lang="es-ES" sz="1200" dirty="0">
                <a:solidFill>
                  <a:prstClr val="white"/>
                </a:solidFill>
                <a:latin typeface="Calibri" panose="020F0502020204030204"/>
              </a:rPr>
              <a:t>24</a:t>
            </a: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.557 mujeres desocupadas, durante el trimestre julio – septiembre 2023. </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Considerando el mismo trimestre del 2019, las mujeres han aumentado su tasa de desocupación, específicamente, 4,1 p.p. más que hace 3 años. </a:t>
            </a:r>
            <a:r>
              <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6" name="Marcador de pie de página 3">
            <a:extLst>
              <a:ext uri="{FF2B5EF4-FFF2-40B4-BE49-F238E27FC236}">
                <a16:creationId xmlns:a16="http://schemas.microsoft.com/office/drawing/2014/main" id="{D95458FD-8BF9-565E-B459-72B60997432F}"/>
              </a:ext>
            </a:extLst>
          </p:cNvPr>
          <p:cNvSpPr>
            <a:spLocks noGrp="1"/>
          </p:cNvSpPr>
          <p:nvPr>
            <p:ph type="ftr" sz="quarter" idx="11"/>
          </p:nvPr>
        </p:nvSpPr>
        <p:spPr>
          <a:xfrm>
            <a:off x="254574" y="6357431"/>
            <a:ext cx="30861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dirty="0">
                <a:ln>
                  <a:noFill/>
                </a:ln>
                <a:solidFill>
                  <a:srgbClr val="339CB4"/>
                </a:solidFill>
                <a:effectLst/>
                <a:uLnTx/>
                <a:uFillTx/>
                <a:latin typeface="Calibri" panose="020F0502020204030204"/>
                <a:ea typeface="+mn-ea"/>
                <a:cs typeface="+mn-cs"/>
              </a:rPr>
              <a:t>Termómetro Laboral </a:t>
            </a:r>
            <a:r>
              <a:rPr lang="es-MX" dirty="0">
                <a:solidFill>
                  <a:srgbClr val="339CB4"/>
                </a:solidFill>
                <a:latin typeface="Calibri" panose="020F0502020204030204"/>
              </a:rPr>
              <a:t>Maule</a:t>
            </a:r>
            <a:r>
              <a:rPr kumimoji="0" lang="es-MX" sz="900" b="0" i="0" u="none" strike="noStrike" kern="1200" cap="none" spc="0" normalizeH="0" baseline="0" noProof="0" dirty="0">
                <a:ln>
                  <a:noFill/>
                </a:ln>
                <a:solidFill>
                  <a:srgbClr val="339CB4"/>
                </a:solidFill>
                <a:effectLst/>
                <a:uLnTx/>
                <a:uFillTx/>
                <a:latin typeface="Calibri" panose="020F0502020204030204"/>
                <a:ea typeface="+mn-ea"/>
                <a:cs typeface="+mn-cs"/>
              </a:rPr>
              <a:t> – Noviembre 2023</a:t>
            </a:r>
            <a:endParaRPr kumimoji="0" lang="es-CL" sz="900" b="0" i="0" u="none" strike="noStrike" kern="1200" cap="none" spc="0" normalizeH="0" baseline="0" noProof="0" dirty="0">
              <a:ln>
                <a:noFill/>
              </a:ln>
              <a:solidFill>
                <a:srgbClr val="339CB4"/>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5C52DC31-1C92-477E-9E89-986C83914801}"/>
              </a:ext>
            </a:extLst>
          </p:cNvPr>
          <p:cNvSpPr txBox="1"/>
          <p:nvPr/>
        </p:nvSpPr>
        <p:spPr>
          <a:xfrm>
            <a:off x="4705380" y="588868"/>
            <a:ext cx="3693428" cy="307777"/>
          </a:xfrm>
          <a:prstGeom prst="rect">
            <a:avLst/>
          </a:prstGeom>
          <a:noFill/>
        </p:spPr>
        <p:txBody>
          <a:bodyPr wrap="square" rtlCol="0">
            <a:spAutoFit/>
          </a:bodyPr>
          <a:lstStyle/>
          <a:p>
            <a:pPr algn="ctr"/>
            <a:r>
              <a:rPr lang="es-CL" sz="1400" b="1" dirty="0">
                <a:solidFill>
                  <a:schemeClr val="accent1"/>
                </a:solidFill>
              </a:rPr>
              <a:t>Desocupados</a:t>
            </a:r>
          </a:p>
        </p:txBody>
      </p:sp>
      <p:sp>
        <p:nvSpPr>
          <p:cNvPr id="15" name="CuadroTexto 14">
            <a:extLst>
              <a:ext uri="{FF2B5EF4-FFF2-40B4-BE49-F238E27FC236}">
                <a16:creationId xmlns:a16="http://schemas.microsoft.com/office/drawing/2014/main" id="{0B3D1AE6-E5BB-4D69-956F-0ED30C7D3B70}"/>
              </a:ext>
            </a:extLst>
          </p:cNvPr>
          <p:cNvSpPr txBox="1"/>
          <p:nvPr/>
        </p:nvSpPr>
        <p:spPr>
          <a:xfrm>
            <a:off x="4252403" y="3697813"/>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sp>
        <p:nvSpPr>
          <p:cNvPr id="12" name="Marcador de contenido 3">
            <a:extLst>
              <a:ext uri="{FF2B5EF4-FFF2-40B4-BE49-F238E27FC236}">
                <a16:creationId xmlns:a16="http://schemas.microsoft.com/office/drawing/2014/main" id="{8EEBF3B5-8DF3-442F-85F6-CE77661B197E}"/>
              </a:ext>
            </a:extLst>
          </p:cNvPr>
          <p:cNvSpPr txBox="1">
            <a:spLocks/>
          </p:cNvSpPr>
          <p:nvPr/>
        </p:nvSpPr>
        <p:spPr>
          <a:xfrm>
            <a:off x="4097043" y="885679"/>
            <a:ext cx="4754743" cy="258532"/>
          </a:xfrm>
          <a:prstGeom prst="rect">
            <a:avLst/>
          </a:prstGeom>
          <a:noFill/>
        </p:spPr>
        <p:txBody>
          <a:bodyPr vert="horz" wrap="square" lIns="91440" tIns="45720" rIns="91440" bIns="45720" rtlCol="0">
            <a:spAutoFit/>
          </a:bodyPr>
          <a:lstStyle>
            <a:lvl1pPr marL="0" indent="0" algn="just" defTabSz="685866" rtl="0" eaLnBrk="1" latinLnBrk="0" hangingPunct="1">
              <a:lnSpc>
                <a:spcPct val="90000"/>
              </a:lnSpc>
              <a:spcBef>
                <a:spcPts val="750"/>
              </a:spcBef>
              <a:buFont typeface="Arial" panose="020B0604020202020204" pitchFamily="34" charset="0"/>
              <a:buNone/>
              <a:defRPr sz="1200" kern="1200" spc="-50" baseline="0">
                <a:solidFill>
                  <a:schemeClr val="tx1"/>
                </a:solidFill>
                <a:latin typeface="+mn-lt"/>
                <a:ea typeface="+mn-ea"/>
                <a:cs typeface="+mn-cs"/>
              </a:defRPr>
            </a:lvl1pPr>
            <a:lvl2pPr marL="514400"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333"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266"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199"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6133"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66"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99"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932"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1" i="0" u="none" strike="noStrike" kern="1200" cap="none" spc="-50" normalizeH="0" baseline="0" noProof="0" dirty="0">
                <a:ln>
                  <a:noFill/>
                </a:ln>
                <a:solidFill>
                  <a:sysClr val="windowText" lastClr="000000"/>
                </a:solidFill>
                <a:effectLst/>
                <a:uLnTx/>
                <a:uFillTx/>
                <a:latin typeface="Calibri" panose="020F0502020204030204"/>
                <a:ea typeface="+mn-ea"/>
                <a:cs typeface="+mn-cs"/>
              </a:rPr>
              <a:t>Gráfico 5: </a:t>
            </a:r>
            <a:r>
              <a:rPr kumimoji="0" lang="es-ES"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rPr>
              <a:t>Tasa de desocupación (%) a nivel regional y nacional, 2019 – 2023.</a:t>
            </a:r>
            <a:endParaRPr kumimoji="0" lang="es-CL"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endParaRPr>
          </a:p>
        </p:txBody>
      </p:sp>
      <p:sp>
        <p:nvSpPr>
          <p:cNvPr id="17" name="Marcador de contenido 3">
            <a:extLst>
              <a:ext uri="{FF2B5EF4-FFF2-40B4-BE49-F238E27FC236}">
                <a16:creationId xmlns:a16="http://schemas.microsoft.com/office/drawing/2014/main" id="{76294A50-7E68-446B-9909-024EAC1B40B4}"/>
              </a:ext>
            </a:extLst>
          </p:cNvPr>
          <p:cNvSpPr txBox="1">
            <a:spLocks/>
          </p:cNvSpPr>
          <p:nvPr/>
        </p:nvSpPr>
        <p:spPr>
          <a:xfrm>
            <a:off x="4071928" y="3880271"/>
            <a:ext cx="4866821" cy="258532"/>
          </a:xfrm>
          <a:prstGeom prst="rect">
            <a:avLst/>
          </a:prstGeom>
          <a:noFill/>
        </p:spPr>
        <p:txBody>
          <a:bodyPr vert="horz" wrap="square" lIns="91440" tIns="45720" rIns="91440" bIns="45720" rtlCol="0">
            <a:spAutoFit/>
          </a:bodyPr>
          <a:lstStyle>
            <a:lvl1pPr marL="0" indent="0" algn="just"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5143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2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1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050" indent="-171450" algn="just" defTabSz="685800"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1" i="0" u="none" strike="noStrike" kern="1200" cap="none" spc="-50" normalizeH="0" baseline="0" noProof="0" dirty="0">
                <a:ln>
                  <a:noFill/>
                </a:ln>
                <a:solidFill>
                  <a:prstClr val="black"/>
                </a:solidFill>
                <a:effectLst/>
                <a:uLnTx/>
                <a:uFillTx/>
                <a:latin typeface="Calibri" panose="020F0502020204030204"/>
                <a:ea typeface="+mn-ea"/>
                <a:cs typeface="+mn-cs"/>
              </a:rPr>
              <a:t>Gráfico 6: </a:t>
            </a:r>
            <a:r>
              <a:rPr kumimoji="0" lang="es-ES" sz="1200" b="0" i="0" u="none" strike="noStrike" kern="1200" cap="none" spc="-50" normalizeH="0" baseline="0" noProof="0" dirty="0">
                <a:ln>
                  <a:noFill/>
                </a:ln>
                <a:solidFill>
                  <a:prstClr val="black"/>
                </a:solidFill>
                <a:effectLst/>
                <a:uLnTx/>
                <a:uFillTx/>
                <a:latin typeface="Calibri" panose="020F0502020204030204"/>
                <a:ea typeface="+mn-ea"/>
                <a:cs typeface="+mn-cs"/>
              </a:rPr>
              <a:t>Tasa de desocupación (%) por sexo en la Región del Maule,  2019 - 2023.</a:t>
            </a:r>
            <a:endParaRPr kumimoji="0" lang="es-CL" sz="12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F718DCF-951A-4E6F-A17B-C9AB9262FC6D}"/>
              </a:ext>
            </a:extLst>
          </p:cNvPr>
          <p:cNvSpPr txBox="1"/>
          <p:nvPr/>
        </p:nvSpPr>
        <p:spPr>
          <a:xfrm>
            <a:off x="4252403" y="6354699"/>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graphicFrame>
        <p:nvGraphicFramePr>
          <p:cNvPr id="13" name="Chart 1">
            <a:extLst>
              <a:ext uri="{FF2B5EF4-FFF2-40B4-BE49-F238E27FC236}">
                <a16:creationId xmlns:a16="http://schemas.microsoft.com/office/drawing/2014/main" id="{896435AC-B6E5-49A1-A04C-F9E3CF1C0536}"/>
              </a:ext>
            </a:extLst>
          </p:cNvPr>
          <p:cNvGraphicFramePr>
            <a:graphicFrameLocks/>
          </p:cNvGraphicFramePr>
          <p:nvPr>
            <p:extLst>
              <p:ext uri="{D42A27DB-BD31-4B8C-83A1-F6EECF244321}">
                <p14:modId xmlns:p14="http://schemas.microsoft.com/office/powerpoint/2010/main" val="3842100721"/>
              </p:ext>
            </p:extLst>
          </p:nvPr>
        </p:nvGraphicFramePr>
        <p:xfrm>
          <a:off x="3877598" y="1014945"/>
          <a:ext cx="4974188" cy="28642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Gráfico 20">
            <a:extLst>
              <a:ext uri="{FF2B5EF4-FFF2-40B4-BE49-F238E27FC236}">
                <a16:creationId xmlns:a16="http://schemas.microsoft.com/office/drawing/2014/main" id="{8AA470D0-6C46-4907-94E8-352F5A59F088}"/>
              </a:ext>
            </a:extLst>
          </p:cNvPr>
          <p:cNvGraphicFramePr>
            <a:graphicFrameLocks/>
          </p:cNvGraphicFramePr>
          <p:nvPr>
            <p:extLst>
              <p:ext uri="{D42A27DB-BD31-4B8C-83A1-F6EECF244321}">
                <p14:modId xmlns:p14="http://schemas.microsoft.com/office/powerpoint/2010/main" val="770883123"/>
              </p:ext>
            </p:extLst>
          </p:nvPr>
        </p:nvGraphicFramePr>
        <p:xfrm>
          <a:off x="3990140" y="4006369"/>
          <a:ext cx="4754742" cy="25628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655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B652B71-CCF4-2040-5B28-89BFDB41F52E}"/>
              </a:ext>
            </a:extLst>
          </p:cNvPr>
          <p:cNvSpPr>
            <a:spLocks noGrp="1"/>
          </p:cNvSpPr>
          <p:nvPr>
            <p:ph type="sldNum" sz="quarter" idx="12"/>
          </p:nvPr>
        </p:nvSpPr>
        <p:spPr/>
        <p:txBody>
          <a:bodyPr/>
          <a:lstStyle/>
          <a:p>
            <a:fld id="{5EC4A061-B169-4D25-BA3A-0616D805CB68}" type="slidenum">
              <a:rPr lang="es-CL" smtClean="0"/>
              <a:t>7</a:t>
            </a:fld>
            <a:endParaRPr lang="es-CL" dirty="0"/>
          </a:p>
        </p:txBody>
      </p:sp>
      <p:sp>
        <p:nvSpPr>
          <p:cNvPr id="4" name="Marcador de contenido 3">
            <a:extLst>
              <a:ext uri="{FF2B5EF4-FFF2-40B4-BE49-F238E27FC236}">
                <a16:creationId xmlns:a16="http://schemas.microsoft.com/office/drawing/2014/main" id="{40A30312-57B0-8E3A-C367-37E2FC029399}"/>
              </a:ext>
            </a:extLst>
          </p:cNvPr>
          <p:cNvSpPr>
            <a:spLocks noGrp="1"/>
          </p:cNvSpPr>
          <p:nvPr>
            <p:ph idx="1"/>
          </p:nvPr>
        </p:nvSpPr>
        <p:spPr>
          <a:xfrm>
            <a:off x="292213" y="887767"/>
            <a:ext cx="3649472" cy="5468584"/>
          </a:xfrm>
          <a:prstGeom prst="roundRect">
            <a:avLst/>
          </a:prstGeom>
        </p:spPr>
        <p:txBody>
          <a:bodyPr anchor="ctr">
            <a:noAutofit/>
          </a:bodyPr>
          <a:lstStyle/>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lang="es-CL" sz="1200" b="1" dirty="0">
                <a:solidFill>
                  <a:prstClr val="white"/>
                </a:solidFill>
                <a:latin typeface="Calibri" panose="020F0502020204030204"/>
              </a:rPr>
              <a:t>E</a:t>
            </a:r>
            <a:r>
              <a:rPr kumimoji="0" lang="es-CL" sz="1200" b="1" i="0" u="none" strike="noStrike" kern="1200" cap="none" spc="0" normalizeH="0" baseline="0" noProof="0" dirty="0">
                <a:ln>
                  <a:noFill/>
                </a:ln>
                <a:solidFill>
                  <a:prstClr val="white"/>
                </a:solidFill>
                <a:effectLst/>
                <a:uLnTx/>
                <a:uFillTx/>
                <a:latin typeface="Calibri" panose="020F0502020204030204"/>
                <a:ea typeface="+mn-ea"/>
                <a:cs typeface="+mn-cs"/>
              </a:rPr>
              <a:t>l 51,6% de las mujeres en edad de trabajar es inactiva.</a:t>
            </a:r>
            <a:endPar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El Gráfico 7 da cuenta de la tasa de inactividad, el cual es total inactivos respecto al total de personas en edad de trabajar, según sexo. </a:t>
            </a:r>
            <a:r>
              <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rPr>
              <a:t>Según el trimestre </a:t>
            </a:r>
            <a:r>
              <a:rPr lang="es-CL" sz="1200" dirty="0">
                <a:solidFill>
                  <a:prstClr val="white"/>
                </a:solidFill>
                <a:latin typeface="Calibri" panose="020F0502020204030204"/>
              </a:rPr>
              <a:t>julio</a:t>
            </a:r>
            <a:r>
              <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rPr>
              <a:t> – septiembre del 2023, las mujeres disminuyeron en </a:t>
            </a:r>
            <a:r>
              <a:rPr lang="es-CL" sz="1200" b="1" dirty="0">
                <a:solidFill>
                  <a:prstClr val="white"/>
                </a:solidFill>
                <a:latin typeface="Calibri" panose="020F0502020204030204"/>
              </a:rPr>
              <a:t>1</a:t>
            </a:r>
            <a:r>
              <a:rPr kumimoji="0" lang="es-CL" sz="1200" b="1" i="0" u="none" strike="noStrike" kern="1200" cap="none" spc="0" normalizeH="0" baseline="0" noProof="0" dirty="0">
                <a:ln>
                  <a:noFill/>
                </a:ln>
                <a:solidFill>
                  <a:prstClr val="white"/>
                </a:solidFill>
                <a:effectLst/>
                <a:uLnTx/>
                <a:uFillTx/>
                <a:latin typeface="Calibri" panose="020F0502020204030204"/>
                <a:ea typeface="+mn-ea"/>
                <a:cs typeface="+mn-cs"/>
              </a:rPr>
              <a:t>,6 p.p. en su tasa de inactividad al comparar con el 2019. En el último trimestre la inactividad de las mujeres</a:t>
            </a:r>
            <a:r>
              <a:rPr kumimoji="0" lang="es-CL" sz="1200" i="0" u="none" strike="noStrike" kern="1200" cap="none" spc="0" normalizeH="0" baseline="0" noProof="0" dirty="0">
                <a:ln>
                  <a:noFill/>
                </a:ln>
                <a:solidFill>
                  <a:prstClr val="white"/>
                </a:solidFill>
                <a:effectLst/>
                <a:uLnTx/>
                <a:uFillTx/>
                <a:latin typeface="Calibri" panose="020F0502020204030204"/>
                <a:ea typeface="+mn-ea"/>
                <a:cs typeface="+mn-cs"/>
              </a:rPr>
              <a:t> se cuantifica en 250.466 inactivas. Respecto a los hombres, su tasa llega al 31,0%. Aquello </a:t>
            </a:r>
            <a:r>
              <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rPr>
              <a:t>demuestra que</a:t>
            </a:r>
            <a:r>
              <a:rPr kumimoji="0" lang="es-CL" sz="1200" b="1" i="0" u="none" strike="noStrike" kern="1200" cap="none" spc="0" normalizeH="0" baseline="0" noProof="0" dirty="0">
                <a:ln>
                  <a:noFill/>
                </a:ln>
                <a:solidFill>
                  <a:prstClr val="white"/>
                </a:solidFill>
                <a:effectLst/>
                <a:uLnTx/>
                <a:uFillTx/>
                <a:latin typeface="Calibri" panose="020F0502020204030204"/>
                <a:ea typeface="+mn-ea"/>
                <a:cs typeface="+mn-cs"/>
              </a:rPr>
              <a:t> aún existe una importante brecha en relación al número de inactivos entre ambos sexos. </a:t>
            </a:r>
            <a:r>
              <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rPr>
              <a:t>Dicho aspecto resulta desfavorable para las mujeres, evidenciando poca inserción laboral al mercado del trabajo en la Región del Maule. </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Las </a:t>
            </a:r>
            <a:r>
              <a:rPr kumimoji="0" lang="es-ES" sz="1200" b="1" i="0" u="none" strike="noStrike" kern="1200" cap="none" spc="0" normalizeH="0" baseline="0" noProof="0" dirty="0">
                <a:ln>
                  <a:noFill/>
                </a:ln>
                <a:solidFill>
                  <a:prstClr val="white"/>
                </a:solidFill>
                <a:effectLst/>
                <a:uLnTx/>
                <a:uFillTx/>
                <a:latin typeface="Calibri" panose="020F0502020204030204"/>
                <a:ea typeface="+mn-ea"/>
                <a:cs typeface="+mn-cs"/>
              </a:rPr>
              <a:t>personas inactivas potencialmente activas</a:t>
            </a: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 (Gráfico 8), es decir, personas que podrían integrar a la fuerza de trabajo a futuro, en la región equivalen a 81.683 personas, según el último trimestre expuesto, lo que representa una variación de -3</a:t>
            </a:r>
            <a:r>
              <a:rPr lang="es-ES" sz="1200" dirty="0">
                <a:solidFill>
                  <a:prstClr val="white"/>
                </a:solidFill>
                <a:latin typeface="Calibri" panose="020F0502020204030204"/>
              </a:rPr>
              <a:t>,6</a:t>
            </a: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 con respecto al mes anterior. Para el mismo trimestre en el año 2020, el total de inactivos potencialmente activos era cerca de 3</a:t>
            </a:r>
            <a:r>
              <a:rPr lang="es-ES" sz="1200" dirty="0">
                <a:solidFill>
                  <a:prstClr val="white"/>
                </a:solidFill>
                <a:latin typeface="Calibri" panose="020F0502020204030204"/>
              </a:rPr>
              <a:t>7</a:t>
            </a: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.147 personas más respecto al último trimestre expuesto. </a:t>
            </a:r>
            <a:endPar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s-C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Marcador de pie de página 3">
            <a:extLst>
              <a:ext uri="{FF2B5EF4-FFF2-40B4-BE49-F238E27FC236}">
                <a16:creationId xmlns:a16="http://schemas.microsoft.com/office/drawing/2014/main" id="{D95458FD-8BF9-565E-B459-72B60997432F}"/>
              </a:ext>
            </a:extLst>
          </p:cNvPr>
          <p:cNvSpPr>
            <a:spLocks noGrp="1"/>
          </p:cNvSpPr>
          <p:nvPr>
            <p:ph type="ftr" sz="quarter" idx="11"/>
          </p:nvPr>
        </p:nvSpPr>
        <p:spPr>
          <a:xfrm>
            <a:off x="254574" y="6357431"/>
            <a:ext cx="30861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dirty="0">
                <a:ln>
                  <a:noFill/>
                </a:ln>
                <a:solidFill>
                  <a:srgbClr val="339CB4"/>
                </a:solidFill>
                <a:effectLst/>
                <a:uLnTx/>
                <a:uFillTx/>
                <a:latin typeface="Calibri" panose="020F0502020204030204"/>
                <a:ea typeface="+mn-ea"/>
                <a:cs typeface="+mn-cs"/>
              </a:rPr>
              <a:t>Termómetro Laboral </a:t>
            </a:r>
            <a:r>
              <a:rPr lang="es-MX" dirty="0">
                <a:solidFill>
                  <a:srgbClr val="339CB4"/>
                </a:solidFill>
                <a:latin typeface="Calibri" panose="020F0502020204030204"/>
              </a:rPr>
              <a:t>Maule</a:t>
            </a:r>
            <a:r>
              <a:rPr kumimoji="0" lang="es-MX" sz="900" b="0" i="0" u="none" strike="noStrike" kern="1200" cap="none" spc="0" normalizeH="0" baseline="0" noProof="0" dirty="0">
                <a:ln>
                  <a:noFill/>
                </a:ln>
                <a:solidFill>
                  <a:srgbClr val="339CB4"/>
                </a:solidFill>
                <a:effectLst/>
                <a:uLnTx/>
                <a:uFillTx/>
                <a:latin typeface="Calibri" panose="020F0502020204030204"/>
                <a:ea typeface="+mn-ea"/>
                <a:cs typeface="+mn-cs"/>
              </a:rPr>
              <a:t> – Noviembre 2023</a:t>
            </a:r>
            <a:endParaRPr kumimoji="0" lang="es-CL" sz="900" b="0" i="0" u="none" strike="noStrike" kern="1200" cap="none" spc="0" normalizeH="0" baseline="0" noProof="0" dirty="0">
              <a:ln>
                <a:noFill/>
              </a:ln>
              <a:solidFill>
                <a:srgbClr val="339CB4"/>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0B3D1AE6-E5BB-4D69-956F-0ED30C7D3B70}"/>
              </a:ext>
            </a:extLst>
          </p:cNvPr>
          <p:cNvSpPr txBox="1"/>
          <p:nvPr/>
        </p:nvSpPr>
        <p:spPr>
          <a:xfrm>
            <a:off x="4252403" y="3588796"/>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sp>
        <p:nvSpPr>
          <p:cNvPr id="11" name="Marcador de contenido 4">
            <a:extLst>
              <a:ext uri="{FF2B5EF4-FFF2-40B4-BE49-F238E27FC236}">
                <a16:creationId xmlns:a16="http://schemas.microsoft.com/office/drawing/2014/main" id="{E43EE5F5-B7A0-4034-822A-DC020A0CDCF6}"/>
              </a:ext>
            </a:extLst>
          </p:cNvPr>
          <p:cNvSpPr txBox="1">
            <a:spLocks/>
          </p:cNvSpPr>
          <p:nvPr/>
        </p:nvSpPr>
        <p:spPr>
          <a:xfrm>
            <a:off x="3979324" y="887767"/>
            <a:ext cx="4654582" cy="258532"/>
          </a:xfrm>
          <a:prstGeom prst="rect">
            <a:avLst/>
          </a:prstGeom>
          <a:noFill/>
        </p:spPr>
        <p:txBody>
          <a:bodyPr vert="horz" wrap="square" lIns="91440" tIns="45720" rIns="91440" bIns="45720" rtlCol="0">
            <a:spAutoFit/>
          </a:bodyPr>
          <a:lstStyle>
            <a:lvl1pPr marL="0" indent="0" algn="just" defTabSz="685866" rtl="0" eaLnBrk="1" latinLnBrk="0" hangingPunct="1">
              <a:lnSpc>
                <a:spcPct val="90000"/>
              </a:lnSpc>
              <a:spcBef>
                <a:spcPts val="750"/>
              </a:spcBef>
              <a:buFont typeface="Arial" panose="020B0604020202020204" pitchFamily="34" charset="0"/>
              <a:buNone/>
              <a:defRPr sz="1200" kern="1200" spc="-50" baseline="0">
                <a:solidFill>
                  <a:schemeClr val="tx1"/>
                </a:solidFill>
                <a:latin typeface="+mn-lt"/>
                <a:ea typeface="+mn-ea"/>
                <a:cs typeface="+mn-cs"/>
              </a:defRPr>
            </a:lvl1pPr>
            <a:lvl2pPr marL="514400"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333"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266"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199"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6133"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66"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99"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932"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1" i="0" u="none" strike="noStrike" kern="1200" cap="none" spc="-50" normalizeH="0" baseline="0" noProof="0" dirty="0">
                <a:ln>
                  <a:noFill/>
                </a:ln>
                <a:solidFill>
                  <a:sysClr val="windowText" lastClr="000000"/>
                </a:solidFill>
                <a:effectLst/>
                <a:uLnTx/>
                <a:uFillTx/>
                <a:latin typeface="Calibri" panose="020F0502020204030204"/>
                <a:ea typeface="+mn-ea"/>
                <a:cs typeface="+mn-cs"/>
              </a:rPr>
              <a:t>Gráfico 7: </a:t>
            </a:r>
            <a:r>
              <a:rPr kumimoji="0" lang="es-ES" sz="1200" b="1" i="0" u="none" strike="noStrike" kern="1200" cap="none" spc="-50" normalizeH="0" baseline="0" noProof="0" dirty="0">
                <a:ln>
                  <a:noFill/>
                </a:ln>
                <a:solidFill>
                  <a:sysClr val="windowText" lastClr="000000"/>
                </a:solidFill>
                <a:effectLst/>
                <a:uLnTx/>
                <a:uFillTx/>
                <a:latin typeface="Calibri" panose="020F0502020204030204"/>
                <a:ea typeface="+mn-ea"/>
                <a:cs typeface="+mn-cs"/>
              </a:rPr>
              <a:t>T</a:t>
            </a:r>
            <a:r>
              <a:rPr kumimoji="0" lang="es-ES"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rPr>
              <a:t>asa de inactividad (%) por sexo en la Región del Maule, 2019 – 2023.</a:t>
            </a:r>
            <a:endParaRPr kumimoji="0" lang="es-CL"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endParaRPr>
          </a:p>
        </p:txBody>
      </p:sp>
      <p:sp>
        <p:nvSpPr>
          <p:cNvPr id="13" name="Marcador de contenido 3">
            <a:extLst>
              <a:ext uri="{FF2B5EF4-FFF2-40B4-BE49-F238E27FC236}">
                <a16:creationId xmlns:a16="http://schemas.microsoft.com/office/drawing/2014/main" id="{47198292-2496-4C04-9CD5-55CDE45B04EB}"/>
              </a:ext>
            </a:extLst>
          </p:cNvPr>
          <p:cNvSpPr txBox="1">
            <a:spLocks/>
          </p:cNvSpPr>
          <p:nvPr/>
        </p:nvSpPr>
        <p:spPr>
          <a:xfrm>
            <a:off x="4045534" y="3696518"/>
            <a:ext cx="4654582" cy="424732"/>
          </a:xfrm>
          <a:prstGeom prst="rect">
            <a:avLst/>
          </a:prstGeom>
          <a:noFill/>
        </p:spPr>
        <p:txBody>
          <a:bodyPr vert="horz" wrap="square" lIns="91440" tIns="45720" rIns="91440" bIns="45720" rtlCol="0">
            <a:spAutoFit/>
          </a:bodyPr>
          <a:lstStyle>
            <a:lvl1pPr marL="0" indent="0" algn="just" defTabSz="685866" rtl="0" eaLnBrk="1" latinLnBrk="0" hangingPunct="1">
              <a:lnSpc>
                <a:spcPct val="90000"/>
              </a:lnSpc>
              <a:spcBef>
                <a:spcPts val="750"/>
              </a:spcBef>
              <a:buFont typeface="Arial" panose="020B0604020202020204" pitchFamily="34" charset="0"/>
              <a:buNone/>
              <a:defRPr sz="1200" kern="1200" spc="-50" baseline="0">
                <a:solidFill>
                  <a:schemeClr val="tx1"/>
                </a:solidFill>
                <a:latin typeface="+mn-lt"/>
                <a:ea typeface="+mn-ea"/>
                <a:cs typeface="+mn-cs"/>
              </a:defRPr>
            </a:lvl1pPr>
            <a:lvl2pPr marL="514400"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333"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266"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199"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6133"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66"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99"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932"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1" i="0" u="none" strike="noStrike" kern="1200" cap="none" spc="-50" normalizeH="0" baseline="0" noProof="0" dirty="0">
                <a:ln>
                  <a:noFill/>
                </a:ln>
                <a:solidFill>
                  <a:sysClr val="windowText" lastClr="000000"/>
                </a:solidFill>
                <a:effectLst/>
                <a:uLnTx/>
                <a:uFillTx/>
                <a:latin typeface="Calibri" panose="020F0502020204030204"/>
                <a:ea typeface="+mn-ea"/>
                <a:cs typeface="+mn-cs"/>
              </a:rPr>
              <a:t>Gráfico 8: </a:t>
            </a:r>
            <a:r>
              <a:rPr kumimoji="0" lang="es-ES"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rPr>
              <a:t>Total de inactivos potencialmente activos a nivel regional y variación mensual, 2019-2023.</a:t>
            </a:r>
            <a:endParaRPr kumimoji="0" lang="es-CL"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F9608F4C-FCBF-4685-8E3B-A611E6AABB68}"/>
              </a:ext>
            </a:extLst>
          </p:cNvPr>
          <p:cNvSpPr txBox="1"/>
          <p:nvPr/>
        </p:nvSpPr>
        <p:spPr>
          <a:xfrm>
            <a:off x="4572000" y="579990"/>
            <a:ext cx="3693428" cy="307777"/>
          </a:xfrm>
          <a:prstGeom prst="rect">
            <a:avLst/>
          </a:prstGeom>
          <a:noFill/>
        </p:spPr>
        <p:txBody>
          <a:bodyPr wrap="square" rtlCol="0">
            <a:spAutoFit/>
          </a:bodyPr>
          <a:lstStyle/>
          <a:p>
            <a:pPr algn="ctr"/>
            <a:r>
              <a:rPr lang="es-CL" sz="1400" b="1" dirty="0">
                <a:solidFill>
                  <a:schemeClr val="accent1"/>
                </a:solidFill>
              </a:rPr>
              <a:t>Inactividad</a:t>
            </a:r>
          </a:p>
        </p:txBody>
      </p:sp>
      <p:sp>
        <p:nvSpPr>
          <p:cNvPr id="17" name="CuadroTexto 16">
            <a:extLst>
              <a:ext uri="{FF2B5EF4-FFF2-40B4-BE49-F238E27FC236}">
                <a16:creationId xmlns:a16="http://schemas.microsoft.com/office/drawing/2014/main" id="{3657AA5E-AB02-4C6D-93ED-DA34A5E7AAF7}"/>
              </a:ext>
            </a:extLst>
          </p:cNvPr>
          <p:cNvSpPr txBox="1"/>
          <p:nvPr/>
        </p:nvSpPr>
        <p:spPr>
          <a:xfrm>
            <a:off x="4252403" y="6354699"/>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graphicFrame>
        <p:nvGraphicFramePr>
          <p:cNvPr id="12" name="Gráfico 11">
            <a:extLst>
              <a:ext uri="{FF2B5EF4-FFF2-40B4-BE49-F238E27FC236}">
                <a16:creationId xmlns:a16="http://schemas.microsoft.com/office/drawing/2014/main" id="{22EBCB15-6B13-43C8-9138-0BB845DD09BA}"/>
              </a:ext>
            </a:extLst>
          </p:cNvPr>
          <p:cNvGraphicFramePr>
            <a:graphicFrameLocks/>
          </p:cNvGraphicFramePr>
          <p:nvPr>
            <p:extLst>
              <p:ext uri="{D42A27DB-BD31-4B8C-83A1-F6EECF244321}">
                <p14:modId xmlns:p14="http://schemas.microsoft.com/office/powerpoint/2010/main" val="3513484495"/>
              </p:ext>
            </p:extLst>
          </p:nvPr>
        </p:nvGraphicFramePr>
        <p:xfrm>
          <a:off x="3865302" y="755620"/>
          <a:ext cx="4768604" cy="28971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a:extLst>
              <a:ext uri="{FF2B5EF4-FFF2-40B4-BE49-F238E27FC236}">
                <a16:creationId xmlns:a16="http://schemas.microsoft.com/office/drawing/2014/main" id="{AE6E5893-3599-4494-B694-FC1B71BA561C}"/>
              </a:ext>
            </a:extLst>
          </p:cNvPr>
          <p:cNvGraphicFramePr>
            <a:graphicFrameLocks/>
          </p:cNvGraphicFramePr>
          <p:nvPr>
            <p:extLst>
              <p:ext uri="{D42A27DB-BD31-4B8C-83A1-F6EECF244321}">
                <p14:modId xmlns:p14="http://schemas.microsoft.com/office/powerpoint/2010/main" val="3972112315"/>
              </p:ext>
            </p:extLst>
          </p:nvPr>
        </p:nvGraphicFramePr>
        <p:xfrm>
          <a:off x="4045534" y="4047804"/>
          <a:ext cx="4654582" cy="24183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00279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E1040B55-A11E-4F27-A12F-13FFB4FDBB22}"/>
              </a:ext>
            </a:extLst>
          </p:cNvPr>
          <p:cNvSpPr>
            <a:spLocks noGrp="1"/>
          </p:cNvSpPr>
          <p:nvPr>
            <p:ph type="ftr" sz="quarter" idx="11"/>
          </p:nvPr>
        </p:nvSpPr>
        <p:spPr>
          <a:xfrm>
            <a:off x="430616" y="178719"/>
            <a:ext cx="3086100" cy="365125"/>
          </a:xfrm>
        </p:spPr>
        <p:txBody>
          <a:bodyPr/>
          <a:lstStyle/>
          <a:p>
            <a:r>
              <a:rPr lang="es-MX" dirty="0"/>
              <a:t>Termómetro Laboral Maule – Noviembre 2023</a:t>
            </a:r>
            <a:endParaRPr lang="es-CL" dirty="0"/>
          </a:p>
        </p:txBody>
      </p:sp>
      <p:sp>
        <p:nvSpPr>
          <p:cNvPr id="3" name="Marcador de número de diapositiva 2">
            <a:extLst>
              <a:ext uri="{FF2B5EF4-FFF2-40B4-BE49-F238E27FC236}">
                <a16:creationId xmlns:a16="http://schemas.microsoft.com/office/drawing/2014/main" id="{2EBB0E64-CC4E-488D-A243-680EF77F7921}"/>
              </a:ext>
            </a:extLst>
          </p:cNvPr>
          <p:cNvSpPr>
            <a:spLocks noGrp="1"/>
          </p:cNvSpPr>
          <p:nvPr>
            <p:ph type="sldNum" sz="quarter" idx="12"/>
          </p:nvPr>
        </p:nvSpPr>
        <p:spPr/>
        <p:txBody>
          <a:bodyPr/>
          <a:lstStyle/>
          <a:p>
            <a:fld id="{5EC4A061-B169-4D25-BA3A-0616D805CB68}" type="slidenum">
              <a:rPr lang="es-CL" smtClean="0"/>
              <a:t>8</a:t>
            </a:fld>
            <a:endParaRPr lang="es-CL" dirty="0"/>
          </a:p>
        </p:txBody>
      </p:sp>
      <p:sp>
        <p:nvSpPr>
          <p:cNvPr id="4" name="Marcador de contenido 3">
            <a:extLst>
              <a:ext uri="{FF2B5EF4-FFF2-40B4-BE49-F238E27FC236}">
                <a16:creationId xmlns:a16="http://schemas.microsoft.com/office/drawing/2014/main" id="{05433774-C3DB-40E7-BA41-38DDC52B4F97}"/>
              </a:ext>
            </a:extLst>
          </p:cNvPr>
          <p:cNvSpPr>
            <a:spLocks noGrp="1"/>
          </p:cNvSpPr>
          <p:nvPr>
            <p:ph idx="1"/>
          </p:nvPr>
        </p:nvSpPr>
        <p:spPr>
          <a:xfrm>
            <a:off x="244184" y="1065317"/>
            <a:ext cx="8645241" cy="1367165"/>
          </a:xfrm>
        </p:spPr>
        <p:txBody>
          <a:bodyPr>
            <a:normAutofit lnSpcReduction="10000"/>
          </a:bodyPr>
          <a:lstStyle/>
          <a:p>
            <a:r>
              <a:rPr lang="es-CL" sz="1200" dirty="0"/>
              <a:t>En el Cuadro 2 se presenta la distribución de los inactivos, por sexo, por razón de inactividad en el trimestre julio – septiembre, 2022 y 2023.</a:t>
            </a:r>
          </a:p>
          <a:p>
            <a:endParaRPr lang="es-CL" sz="1200" dirty="0"/>
          </a:p>
          <a:p>
            <a:pPr defTabSz="700156"/>
            <a:r>
              <a:rPr lang="es-CL" sz="1200" dirty="0"/>
              <a:t>Para los hombres, la principal razón de inactividad es la de estar estudiando o preparándose para estudiar con 43.265 personas, cantidad que representa una disminución en comparación al 2022. En cambio, para las mujeres cambian las razones de inactividad, donde se destaca la responsabilidades familiares permanentes en 80.439 personas, lo que tuvo una disminución al comparar con la cantidad del año 2022, y menor que el mismo trimestre del 2019.</a:t>
            </a:r>
          </a:p>
          <a:p>
            <a:endParaRPr lang="es-CL" dirty="0"/>
          </a:p>
        </p:txBody>
      </p:sp>
      <p:sp>
        <p:nvSpPr>
          <p:cNvPr id="11" name="Marcador de contenido 4">
            <a:extLst>
              <a:ext uri="{FF2B5EF4-FFF2-40B4-BE49-F238E27FC236}">
                <a16:creationId xmlns:a16="http://schemas.microsoft.com/office/drawing/2014/main" id="{6AF1758F-66DE-4E49-9749-E35467F0C88B}"/>
              </a:ext>
            </a:extLst>
          </p:cNvPr>
          <p:cNvSpPr txBox="1">
            <a:spLocks/>
          </p:cNvSpPr>
          <p:nvPr/>
        </p:nvSpPr>
        <p:spPr>
          <a:xfrm>
            <a:off x="146761" y="2559639"/>
            <a:ext cx="8582866" cy="258532"/>
          </a:xfrm>
          <a:prstGeom prst="rect">
            <a:avLst/>
          </a:prstGeom>
          <a:noFill/>
        </p:spPr>
        <p:txBody>
          <a:bodyPr vert="horz" wrap="square" lIns="91440" tIns="45720" rIns="91440" bIns="45720" rtlCol="0">
            <a:spAutoFit/>
          </a:bodyPr>
          <a:lstStyle>
            <a:lvl1pPr marL="0" indent="0" algn="just" defTabSz="685866" rtl="0" eaLnBrk="1" latinLnBrk="0" hangingPunct="1">
              <a:lnSpc>
                <a:spcPct val="90000"/>
              </a:lnSpc>
              <a:spcBef>
                <a:spcPts val="750"/>
              </a:spcBef>
              <a:buFont typeface="Arial" panose="020B0604020202020204" pitchFamily="34" charset="0"/>
              <a:buNone/>
              <a:defRPr sz="1200" kern="1200" spc="-50" baseline="0">
                <a:solidFill>
                  <a:schemeClr val="tx1"/>
                </a:solidFill>
                <a:latin typeface="+mn-lt"/>
                <a:ea typeface="+mn-ea"/>
                <a:cs typeface="+mn-cs"/>
              </a:defRPr>
            </a:lvl1pPr>
            <a:lvl2pPr marL="514400"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333"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266"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199"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6133"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66"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99"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932"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1" i="0" u="none" strike="noStrike" kern="1200" cap="none" spc="-50" normalizeH="0" baseline="0" noProof="0" dirty="0">
                <a:ln>
                  <a:noFill/>
                </a:ln>
                <a:solidFill>
                  <a:sysClr val="windowText" lastClr="000000"/>
                </a:solidFill>
                <a:effectLst/>
                <a:uLnTx/>
                <a:uFillTx/>
                <a:latin typeface="Calibri" panose="020F0502020204030204"/>
                <a:ea typeface="+mn-ea"/>
                <a:cs typeface="+mn-cs"/>
              </a:rPr>
              <a:t>Cuadro 2</a:t>
            </a:r>
            <a:r>
              <a:rPr kumimoji="0" lang="es-CL"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rPr>
              <a:t>: Número de inactivos por genero según razón de inactividad, </a:t>
            </a:r>
            <a:r>
              <a:rPr kumimoji="0" lang="es-CL" sz="1200" b="0" i="0" u="none" strike="noStrike" kern="1200" cap="none" spc="-50" normalizeH="0" baseline="0" noProof="0" dirty="0" err="1">
                <a:ln>
                  <a:noFill/>
                </a:ln>
                <a:solidFill>
                  <a:sysClr val="windowText" lastClr="000000"/>
                </a:solidFill>
                <a:effectLst/>
                <a:uLnTx/>
                <a:uFillTx/>
                <a:latin typeface="Calibri" panose="020F0502020204030204"/>
                <a:ea typeface="+mn-ea"/>
                <a:cs typeface="+mn-cs"/>
              </a:rPr>
              <a:t>juli</a:t>
            </a:r>
            <a:r>
              <a:rPr lang="es-CL" dirty="0">
                <a:solidFill>
                  <a:sysClr val="windowText" lastClr="000000"/>
                </a:solidFill>
                <a:latin typeface="Calibri" panose="020F0502020204030204"/>
              </a:rPr>
              <a:t>o</a:t>
            </a:r>
            <a:r>
              <a:rPr kumimoji="0" lang="es-CL"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rPr>
              <a:t> – septiembre</a:t>
            </a:r>
            <a:r>
              <a:rPr lang="es-CL" dirty="0">
                <a:solidFill>
                  <a:sysClr val="windowText" lastClr="000000"/>
                </a:solidFill>
                <a:latin typeface="Calibri" panose="020F0502020204030204"/>
              </a:rPr>
              <a:t>,</a:t>
            </a:r>
            <a:r>
              <a:rPr kumimoji="0" lang="es-CL"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rPr>
              <a:t> región del Maule, 2019 - 2023. </a:t>
            </a:r>
          </a:p>
        </p:txBody>
      </p:sp>
      <p:sp>
        <p:nvSpPr>
          <p:cNvPr id="14" name="CuadroTexto 13">
            <a:extLst>
              <a:ext uri="{FF2B5EF4-FFF2-40B4-BE49-F238E27FC236}">
                <a16:creationId xmlns:a16="http://schemas.microsoft.com/office/drawing/2014/main" id="{A45AD431-967F-4BBB-B60A-FB141CFCF54E}"/>
              </a:ext>
            </a:extLst>
          </p:cNvPr>
          <p:cNvSpPr txBox="1"/>
          <p:nvPr/>
        </p:nvSpPr>
        <p:spPr>
          <a:xfrm>
            <a:off x="395115" y="6340727"/>
            <a:ext cx="550401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L" sz="800" b="0" i="0" u="none" strike="noStrike" kern="0" cap="none" spc="0" normalizeH="0" baseline="0" noProof="0" dirty="0">
                <a:ln>
                  <a:noFill/>
                </a:ln>
                <a:solidFill>
                  <a:srgbClr val="A5A5A5">
                    <a:lumMod val="50000"/>
                  </a:srgbClr>
                </a:solidFill>
                <a:effectLst/>
                <a:uLnTx/>
                <a:uFillTx/>
              </a:rPr>
              <a:t>Fuente: ENE, INE</a:t>
            </a:r>
          </a:p>
          <a:p>
            <a:pPr marL="0" marR="0" lvl="0" indent="0" defTabSz="914400" eaLnBrk="1" fontAlgn="auto" latinLnBrk="0" hangingPunct="1">
              <a:lnSpc>
                <a:spcPct val="100000"/>
              </a:lnSpc>
              <a:spcBef>
                <a:spcPts val="0"/>
              </a:spcBef>
              <a:spcAft>
                <a:spcPts val="0"/>
              </a:spcAft>
              <a:buClrTx/>
              <a:buSzTx/>
              <a:buFontTx/>
              <a:buNone/>
              <a:tabLst/>
              <a:defRPr/>
            </a:pPr>
            <a:r>
              <a:rPr kumimoji="0" lang="es-CL" sz="800" b="0" i="0" u="none" strike="noStrike" kern="0" cap="none" spc="0" normalizeH="0" baseline="0" noProof="0" dirty="0">
                <a:ln>
                  <a:noFill/>
                </a:ln>
                <a:solidFill>
                  <a:srgbClr val="A5A5A5">
                    <a:lumMod val="50000"/>
                  </a:srgbClr>
                </a:solidFill>
                <a:effectLst/>
                <a:uLnTx/>
                <a:uFillTx/>
              </a:rPr>
              <a:t>Nota: * Poco Fiable, ** No Fiable</a:t>
            </a:r>
          </a:p>
        </p:txBody>
      </p:sp>
      <p:pic>
        <p:nvPicPr>
          <p:cNvPr id="9" name="Imagen 8">
            <a:extLst>
              <a:ext uri="{FF2B5EF4-FFF2-40B4-BE49-F238E27FC236}">
                <a16:creationId xmlns:a16="http://schemas.microsoft.com/office/drawing/2014/main" id="{911984C1-DFE0-1911-7A40-FCC59CAF8E7F}"/>
              </a:ext>
            </a:extLst>
          </p:cNvPr>
          <p:cNvPicPr>
            <a:picLocks noChangeAspect="1" noChangeArrowheads="1"/>
            <a:extLst>
              <a:ext uri="{84589F7E-364E-4C9E-8A38-B11213B215E9}">
                <a14:cameraTool xmlns:a14="http://schemas.microsoft.com/office/drawing/2010/main" cellRange="$B$26:$F$36"/>
              </a:ext>
            </a:extLst>
          </p:cNvPicPr>
          <p:nvPr/>
        </p:nvPicPr>
        <p:blipFill>
          <a:blip r:embed="rId2"/>
          <a:srcRect/>
          <a:stretch>
            <a:fillRect/>
          </a:stretch>
        </p:blipFill>
        <p:spPr bwMode="auto">
          <a:xfrm>
            <a:off x="254574" y="2752420"/>
            <a:ext cx="5020777" cy="187380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717083AE-DCE1-9284-A370-5B9EE89C6CA9}"/>
              </a:ext>
            </a:extLst>
          </p:cNvPr>
          <p:cNvPicPr>
            <a:picLocks noChangeAspect="1" noChangeArrowheads="1"/>
            <a:extLst>
              <a:ext uri="{84589F7E-364E-4C9E-8A38-B11213B215E9}">
                <a14:cameraTool xmlns:a14="http://schemas.microsoft.com/office/drawing/2010/main" cellRange="$K$26:$O$36" spid="_x0000_s3108"/>
              </a:ext>
            </a:extLst>
          </p:cNvPicPr>
          <p:nvPr/>
        </p:nvPicPr>
        <p:blipFill>
          <a:blip r:embed="rId3"/>
          <a:srcRect/>
          <a:stretch>
            <a:fillRect/>
          </a:stretch>
        </p:blipFill>
        <p:spPr bwMode="auto">
          <a:xfrm>
            <a:off x="225867" y="4626229"/>
            <a:ext cx="4991297" cy="1873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599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B652B71-CCF4-2040-5B28-89BFDB41F52E}"/>
              </a:ext>
            </a:extLst>
          </p:cNvPr>
          <p:cNvSpPr>
            <a:spLocks noGrp="1"/>
          </p:cNvSpPr>
          <p:nvPr>
            <p:ph type="sldNum" sz="quarter" idx="12"/>
          </p:nvPr>
        </p:nvSpPr>
        <p:spPr/>
        <p:txBody>
          <a:bodyPr/>
          <a:lstStyle/>
          <a:p>
            <a:fld id="{5EC4A061-B169-4D25-BA3A-0616D805CB68}" type="slidenum">
              <a:rPr lang="es-CL" smtClean="0"/>
              <a:t>9</a:t>
            </a:fld>
            <a:endParaRPr lang="es-CL" dirty="0"/>
          </a:p>
        </p:txBody>
      </p:sp>
      <p:sp>
        <p:nvSpPr>
          <p:cNvPr id="4" name="Marcador de contenido 3">
            <a:extLst>
              <a:ext uri="{FF2B5EF4-FFF2-40B4-BE49-F238E27FC236}">
                <a16:creationId xmlns:a16="http://schemas.microsoft.com/office/drawing/2014/main" id="{40A30312-57B0-8E3A-C367-37E2FC029399}"/>
              </a:ext>
            </a:extLst>
          </p:cNvPr>
          <p:cNvSpPr>
            <a:spLocks noGrp="1"/>
          </p:cNvSpPr>
          <p:nvPr>
            <p:ph idx="1"/>
          </p:nvPr>
        </p:nvSpPr>
        <p:spPr>
          <a:xfrm>
            <a:off x="292213" y="887767"/>
            <a:ext cx="3649472" cy="5468584"/>
          </a:xfrm>
          <a:prstGeom prst="roundRect">
            <a:avLst/>
          </a:prstGeom>
        </p:spPr>
        <p:txBody>
          <a:bodyPr anchor="ctr">
            <a:noAutofit/>
          </a:bodyPr>
          <a:lstStyle/>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MX" sz="1200" b="1" i="0" u="none" strike="noStrike" kern="1200" cap="none" spc="0" normalizeH="0" baseline="0" noProof="0" dirty="0">
                <a:ln>
                  <a:noFill/>
                </a:ln>
                <a:solidFill>
                  <a:prstClr val="white"/>
                </a:solidFill>
                <a:effectLst/>
                <a:uLnTx/>
                <a:uFillTx/>
                <a:latin typeface="Calibri" panose="020F0502020204030204"/>
                <a:ea typeface="+mn-ea"/>
                <a:cs typeface="+mn-cs"/>
              </a:rPr>
              <a:t>En el Maule, los trabajadores por cuenta propia han aumentado con respecto al 2022, llegando a los 111.543 trabajadores.</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MX" sz="1200" b="0" i="0" u="none" strike="noStrike" kern="1200" cap="none" spc="0" normalizeH="0" baseline="0" noProof="0" dirty="0">
                <a:ln>
                  <a:noFill/>
                </a:ln>
                <a:solidFill>
                  <a:prstClr val="white"/>
                </a:solidFill>
                <a:effectLst/>
                <a:uLnTx/>
                <a:uFillTx/>
                <a:latin typeface="Calibri" panose="020F0502020204030204"/>
                <a:ea typeface="+mn-ea"/>
                <a:cs typeface="+mn-cs"/>
              </a:rPr>
              <a:t>El Gráfico 9 muestra el número de empleadores y trabajadores por cuenta propia desde el 2019 al 2023. Desde el año 2019, los trabajadores por cuenta propia han aumentado en 10.260 personas, llegando en la actualidad a 111.543 trabajadores.</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MX" sz="1200" b="0" i="0" u="none" strike="noStrike" kern="1200" cap="none" spc="0" normalizeH="0" baseline="0" noProof="0" dirty="0">
                <a:ln>
                  <a:noFill/>
                </a:ln>
                <a:solidFill>
                  <a:prstClr val="white"/>
                </a:solidFill>
                <a:effectLst/>
                <a:uLnTx/>
                <a:uFillTx/>
                <a:latin typeface="Calibri" panose="020F0502020204030204"/>
                <a:ea typeface="+mn-ea"/>
                <a:cs typeface="+mn-cs"/>
              </a:rPr>
              <a:t>El Gráfico 10 muestra el número de asalariados públicos, privados y trabajadoras de servicio doméstico en la región, desde el 2019 al 2023. Los asalariados privados han sido los que más variaciones han presentado, aumentando y disminuyendo en los años expuestos.</a:t>
            </a:r>
          </a:p>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MX" sz="1200" b="0" i="0" u="none" strike="noStrike" kern="1200" cap="none" spc="0" normalizeH="0" baseline="0" noProof="0" dirty="0">
                <a:ln>
                  <a:noFill/>
                </a:ln>
                <a:solidFill>
                  <a:prstClr val="white"/>
                </a:solidFill>
                <a:effectLst/>
                <a:uLnTx/>
                <a:uFillTx/>
                <a:latin typeface="Calibri" panose="020F0502020204030204"/>
                <a:ea typeface="+mn-ea"/>
                <a:cs typeface="+mn-cs"/>
              </a:rPr>
              <a:t>En este sentido, los asalariados privados llegan a las 277.010 personas el trimestre julio – septiembre 2023, lo que representa un </a:t>
            </a:r>
            <a:r>
              <a:rPr lang="es-MX" sz="1200" dirty="0">
                <a:solidFill>
                  <a:prstClr val="white"/>
                </a:solidFill>
                <a:latin typeface="Calibri" panose="020F0502020204030204"/>
              </a:rPr>
              <a:t>aumento</a:t>
            </a:r>
            <a:r>
              <a:rPr kumimoji="0" lang="es-MX" sz="1200" b="0" i="0" u="none" strike="noStrike" kern="1200" cap="none" spc="0" normalizeH="0" baseline="0" noProof="0" dirty="0">
                <a:ln>
                  <a:noFill/>
                </a:ln>
                <a:solidFill>
                  <a:prstClr val="white"/>
                </a:solidFill>
                <a:effectLst/>
                <a:uLnTx/>
                <a:uFillTx/>
                <a:latin typeface="Calibri" panose="020F0502020204030204"/>
                <a:ea typeface="+mn-ea"/>
                <a:cs typeface="+mn-cs"/>
              </a:rPr>
              <a:t> al comparar con el año 2019. En el caso de los asalariados públicos llega a los 75.700 ocupados para el trimestre </a:t>
            </a:r>
            <a:r>
              <a:rPr lang="es-MX" sz="1200" dirty="0">
                <a:solidFill>
                  <a:prstClr val="white"/>
                </a:solidFill>
                <a:latin typeface="Calibri" panose="020F0502020204030204"/>
              </a:rPr>
              <a:t>julio</a:t>
            </a:r>
            <a:r>
              <a:rPr kumimoji="0" lang="es-MX" sz="1200" b="0" i="0" u="none" strike="noStrike" kern="1200" cap="none" spc="0" normalizeH="0" baseline="0" noProof="0" dirty="0">
                <a:ln>
                  <a:noFill/>
                </a:ln>
                <a:solidFill>
                  <a:prstClr val="white"/>
                </a:solidFill>
                <a:effectLst/>
                <a:uLnTx/>
                <a:uFillTx/>
                <a:latin typeface="Calibri" panose="020F0502020204030204"/>
                <a:ea typeface="+mn-ea"/>
                <a:cs typeface="+mn-cs"/>
              </a:rPr>
              <a:t> - septiembre 2023. Al final se encuentran trabajadores de servicio doméstico, con 14.035 ocupados, en este último trimestre expuesto.</a:t>
            </a:r>
          </a:p>
        </p:txBody>
      </p:sp>
      <p:sp>
        <p:nvSpPr>
          <p:cNvPr id="6" name="Marcador de pie de página 3">
            <a:extLst>
              <a:ext uri="{FF2B5EF4-FFF2-40B4-BE49-F238E27FC236}">
                <a16:creationId xmlns:a16="http://schemas.microsoft.com/office/drawing/2014/main" id="{D95458FD-8BF9-565E-B459-72B60997432F}"/>
              </a:ext>
            </a:extLst>
          </p:cNvPr>
          <p:cNvSpPr>
            <a:spLocks noGrp="1"/>
          </p:cNvSpPr>
          <p:nvPr>
            <p:ph type="ftr" sz="quarter" idx="11"/>
          </p:nvPr>
        </p:nvSpPr>
        <p:spPr>
          <a:xfrm>
            <a:off x="254574" y="6375186"/>
            <a:ext cx="30861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dirty="0">
                <a:ln>
                  <a:noFill/>
                </a:ln>
                <a:solidFill>
                  <a:srgbClr val="339CB4"/>
                </a:solidFill>
                <a:effectLst/>
                <a:uLnTx/>
                <a:uFillTx/>
                <a:latin typeface="Calibri" panose="020F0502020204030204"/>
                <a:ea typeface="+mn-ea"/>
                <a:cs typeface="+mn-cs"/>
              </a:rPr>
              <a:t>Termómetro Laboral </a:t>
            </a:r>
            <a:r>
              <a:rPr lang="es-MX" dirty="0">
                <a:solidFill>
                  <a:srgbClr val="339CB4"/>
                </a:solidFill>
                <a:latin typeface="Calibri" panose="020F0502020204030204"/>
              </a:rPr>
              <a:t>Maule</a:t>
            </a:r>
            <a:r>
              <a:rPr kumimoji="0" lang="es-MX" sz="900" b="0" i="0" u="none" strike="noStrike" kern="1200" cap="none" spc="0" normalizeH="0" baseline="0" noProof="0" dirty="0">
                <a:ln>
                  <a:noFill/>
                </a:ln>
                <a:solidFill>
                  <a:srgbClr val="339CB4"/>
                </a:solidFill>
                <a:effectLst/>
                <a:uLnTx/>
                <a:uFillTx/>
                <a:latin typeface="Calibri" panose="020F0502020204030204"/>
                <a:ea typeface="+mn-ea"/>
                <a:cs typeface="+mn-cs"/>
              </a:rPr>
              <a:t> – Noviembre 2023</a:t>
            </a:r>
            <a:endParaRPr kumimoji="0" lang="es-CL" sz="900" b="0" i="0" u="none" strike="noStrike" kern="1200" cap="none" spc="0" normalizeH="0" baseline="0" noProof="0" dirty="0">
              <a:ln>
                <a:noFill/>
              </a:ln>
              <a:solidFill>
                <a:srgbClr val="339CB4"/>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0B3D1AE6-E5BB-4D69-956F-0ED30C7D3B70}"/>
              </a:ext>
            </a:extLst>
          </p:cNvPr>
          <p:cNvSpPr txBox="1"/>
          <p:nvPr/>
        </p:nvSpPr>
        <p:spPr>
          <a:xfrm>
            <a:off x="4252403" y="3588796"/>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sp>
        <p:nvSpPr>
          <p:cNvPr id="9" name="Título 1">
            <a:extLst>
              <a:ext uri="{FF2B5EF4-FFF2-40B4-BE49-F238E27FC236}">
                <a16:creationId xmlns:a16="http://schemas.microsoft.com/office/drawing/2014/main" id="{660D277B-65FE-488C-9A4A-1CE3942430EC}"/>
              </a:ext>
            </a:extLst>
          </p:cNvPr>
          <p:cNvSpPr>
            <a:spLocks noGrp="1"/>
          </p:cNvSpPr>
          <p:nvPr>
            <p:ph type="title"/>
          </p:nvPr>
        </p:nvSpPr>
        <p:spPr>
          <a:xfrm>
            <a:off x="1515552" y="212511"/>
            <a:ext cx="6112895" cy="745360"/>
          </a:xfrm>
        </p:spPr>
        <p:txBody>
          <a:bodyPr/>
          <a:lstStyle/>
          <a:p>
            <a:r>
              <a:rPr lang="es-CL" dirty="0"/>
              <a:t>II. Composición de personas Ocupadas.</a:t>
            </a:r>
          </a:p>
        </p:txBody>
      </p:sp>
      <p:sp>
        <p:nvSpPr>
          <p:cNvPr id="10" name="Marcador de contenido 3">
            <a:extLst>
              <a:ext uri="{FF2B5EF4-FFF2-40B4-BE49-F238E27FC236}">
                <a16:creationId xmlns:a16="http://schemas.microsoft.com/office/drawing/2014/main" id="{A48F450E-662F-4897-87FE-23E76691AE49}"/>
              </a:ext>
            </a:extLst>
          </p:cNvPr>
          <p:cNvSpPr txBox="1">
            <a:spLocks/>
          </p:cNvSpPr>
          <p:nvPr/>
        </p:nvSpPr>
        <p:spPr>
          <a:xfrm>
            <a:off x="4120081" y="811399"/>
            <a:ext cx="4455747" cy="478052"/>
          </a:xfrm>
          <a:prstGeom prst="rect">
            <a:avLst/>
          </a:prstGeom>
          <a:noFill/>
        </p:spPr>
        <p:txBody>
          <a:bodyPr vert="horz" wrap="square" lIns="91440" tIns="45720" rIns="91440" bIns="45720" rtlCol="0">
            <a:normAutofit/>
          </a:bodyPr>
          <a:lstStyle>
            <a:lvl1pPr marL="0" indent="0" algn="just" defTabSz="685866" rtl="0" eaLnBrk="1" latinLnBrk="0" hangingPunct="1">
              <a:lnSpc>
                <a:spcPct val="90000"/>
              </a:lnSpc>
              <a:spcBef>
                <a:spcPts val="750"/>
              </a:spcBef>
              <a:buFont typeface="Arial" panose="020B0604020202020204" pitchFamily="34" charset="0"/>
              <a:buNone/>
              <a:defRPr sz="1200" kern="1200" spc="-50" baseline="0">
                <a:solidFill>
                  <a:schemeClr val="tx1"/>
                </a:solidFill>
                <a:latin typeface="+mn-lt"/>
                <a:ea typeface="+mn-ea"/>
                <a:cs typeface="+mn-cs"/>
              </a:defRPr>
            </a:lvl1pPr>
            <a:lvl2pPr marL="514400"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333"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266"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199"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6133"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66"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99"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932"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CL" sz="1200" b="1" i="0" u="none" strike="noStrike" kern="1200" cap="none" spc="-50" normalizeH="0" baseline="0" noProof="0" dirty="0">
                <a:ln>
                  <a:noFill/>
                </a:ln>
                <a:solidFill>
                  <a:sysClr val="windowText" lastClr="000000"/>
                </a:solidFill>
                <a:effectLst/>
                <a:uLnTx/>
                <a:uFillTx/>
                <a:latin typeface="Calibri" panose="020F0502020204030204"/>
                <a:ea typeface="+mn-ea"/>
                <a:cs typeface="+mn-cs"/>
              </a:rPr>
              <a:t>Gráfico 9: </a:t>
            </a:r>
            <a:r>
              <a:rPr kumimoji="0" lang="es-CL"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rPr>
              <a:t> </a:t>
            </a:r>
            <a:r>
              <a:rPr kumimoji="0" lang="es-ES"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rPr>
              <a:t>Número de trabajadores por cuenta propia y empleadores en la Región del Maule, julio</a:t>
            </a:r>
            <a:r>
              <a:rPr lang="es-ES" dirty="0">
                <a:solidFill>
                  <a:sysClr val="windowText" lastClr="000000"/>
                </a:solidFill>
                <a:latin typeface="Calibri" panose="020F0502020204030204"/>
              </a:rPr>
              <a:t> </a:t>
            </a:r>
            <a:r>
              <a:rPr kumimoji="0" lang="es-ES"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rPr>
              <a:t>– septiembre, 2019 – 2023.</a:t>
            </a:r>
            <a:endParaRPr kumimoji="0" lang="es-CL"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endParaRPr>
          </a:p>
        </p:txBody>
      </p:sp>
      <p:sp>
        <p:nvSpPr>
          <p:cNvPr id="11" name="Marcador de contenido 5">
            <a:extLst>
              <a:ext uri="{FF2B5EF4-FFF2-40B4-BE49-F238E27FC236}">
                <a16:creationId xmlns:a16="http://schemas.microsoft.com/office/drawing/2014/main" id="{037D7B9E-6ECF-4745-82C4-FE4E9CB896F4}"/>
              </a:ext>
            </a:extLst>
          </p:cNvPr>
          <p:cNvSpPr txBox="1">
            <a:spLocks/>
          </p:cNvSpPr>
          <p:nvPr/>
        </p:nvSpPr>
        <p:spPr>
          <a:xfrm>
            <a:off x="4120081" y="3804240"/>
            <a:ext cx="4681384" cy="424732"/>
          </a:xfrm>
          <a:prstGeom prst="rect">
            <a:avLst/>
          </a:prstGeom>
          <a:noFill/>
        </p:spPr>
        <p:txBody>
          <a:bodyPr vert="horz" wrap="square" lIns="91440" tIns="45720" rIns="91440" bIns="45720" rtlCol="0">
            <a:spAutoFit/>
          </a:bodyPr>
          <a:lstStyle>
            <a:lvl1pPr marL="0" indent="0" algn="just" defTabSz="685866" rtl="0" eaLnBrk="1" latinLnBrk="0" hangingPunct="1">
              <a:lnSpc>
                <a:spcPct val="90000"/>
              </a:lnSpc>
              <a:spcBef>
                <a:spcPts val="750"/>
              </a:spcBef>
              <a:buFont typeface="Arial" panose="020B0604020202020204" pitchFamily="34" charset="0"/>
              <a:buNone/>
              <a:defRPr sz="1200" kern="1200" spc="-50" baseline="0">
                <a:solidFill>
                  <a:schemeClr val="tx1"/>
                </a:solidFill>
                <a:latin typeface="+mn-lt"/>
                <a:ea typeface="+mn-ea"/>
                <a:cs typeface="+mn-cs"/>
              </a:defRPr>
            </a:lvl1pPr>
            <a:lvl2pPr marL="514400"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2pPr>
            <a:lvl3pPr marL="857333"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3pPr>
            <a:lvl4pPr marL="1200266"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4pPr>
            <a:lvl5pPr marL="1543199" indent="-171466" algn="just" defTabSz="685866" rtl="0" eaLnBrk="1" latinLnBrk="0" hangingPunct="1">
              <a:lnSpc>
                <a:spcPct val="90000"/>
              </a:lnSpc>
              <a:spcBef>
                <a:spcPts val="375"/>
              </a:spcBef>
              <a:buFont typeface="Arial" panose="020B0604020202020204" pitchFamily="34" charset="0"/>
              <a:buChar char="•"/>
              <a:defRPr sz="1200" kern="1200">
                <a:solidFill>
                  <a:schemeClr val="bg1"/>
                </a:solidFill>
                <a:latin typeface="+mn-lt"/>
                <a:ea typeface="+mn-ea"/>
                <a:cs typeface="+mn-cs"/>
              </a:defRPr>
            </a:lvl5pPr>
            <a:lvl6pPr marL="1886133"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66"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99"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932" indent="-171466"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66"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s-ES" sz="1200" b="1" i="0" u="none" strike="noStrike" kern="1200" cap="none" spc="-50" normalizeH="0" baseline="0" noProof="0" dirty="0">
                <a:ln>
                  <a:noFill/>
                </a:ln>
                <a:solidFill>
                  <a:sysClr val="windowText" lastClr="000000"/>
                </a:solidFill>
                <a:effectLst/>
                <a:uLnTx/>
                <a:uFillTx/>
                <a:latin typeface="Calibri" panose="020F0502020204030204"/>
                <a:ea typeface="+mn-ea"/>
                <a:cs typeface="+mn-cs"/>
              </a:rPr>
              <a:t>Gráfico 10:</a:t>
            </a:r>
            <a:r>
              <a:rPr kumimoji="0" lang="es-ES"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rPr>
              <a:t> Número de asalariados públicos, asalariados privados y trabajadoras de servicio doméstico en la Región del Maule, julio – septiembre, 2019 – 2023.</a:t>
            </a:r>
            <a:endParaRPr kumimoji="0" lang="es-CL" sz="1200" b="0" i="0" u="none" strike="noStrike" kern="1200" cap="none" spc="-50" normalizeH="0" baseline="0" noProof="0" dirty="0">
              <a:ln>
                <a:noFill/>
              </a:ln>
              <a:solidFill>
                <a:sysClr val="windowText" lastClr="000000"/>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A9B28C31-6704-4583-8E43-20DA982B2C5E}"/>
              </a:ext>
            </a:extLst>
          </p:cNvPr>
          <p:cNvSpPr txBox="1"/>
          <p:nvPr/>
        </p:nvSpPr>
        <p:spPr>
          <a:xfrm>
            <a:off x="4252403" y="6354699"/>
            <a:ext cx="1467852" cy="215444"/>
          </a:xfrm>
          <a:prstGeom prst="rect">
            <a:avLst/>
          </a:prstGeom>
          <a:noFill/>
        </p:spPr>
        <p:txBody>
          <a:bodyPr wrap="square" rtlCol="0">
            <a:spAutoFit/>
          </a:bodyPr>
          <a:lstStyle/>
          <a:p>
            <a:r>
              <a:rPr lang="es-CL" sz="800" dirty="0">
                <a:solidFill>
                  <a:schemeClr val="accent6">
                    <a:lumMod val="50000"/>
                  </a:schemeClr>
                </a:solidFill>
              </a:rPr>
              <a:t>Fuente: ENE, INE</a:t>
            </a:r>
          </a:p>
        </p:txBody>
      </p:sp>
      <p:graphicFrame>
        <p:nvGraphicFramePr>
          <p:cNvPr id="19" name="Chart 1">
            <a:extLst>
              <a:ext uri="{FF2B5EF4-FFF2-40B4-BE49-F238E27FC236}">
                <a16:creationId xmlns:a16="http://schemas.microsoft.com/office/drawing/2014/main" id="{950D9BD3-4827-406F-8CED-CA4E6408D547}"/>
              </a:ext>
            </a:extLst>
          </p:cNvPr>
          <p:cNvGraphicFramePr>
            <a:graphicFrameLocks/>
          </p:cNvGraphicFramePr>
          <p:nvPr>
            <p:extLst>
              <p:ext uri="{D42A27DB-BD31-4B8C-83A1-F6EECF244321}">
                <p14:modId xmlns:p14="http://schemas.microsoft.com/office/powerpoint/2010/main" val="455698934"/>
              </p:ext>
            </p:extLst>
          </p:nvPr>
        </p:nvGraphicFramePr>
        <p:xfrm>
          <a:off x="3997866" y="1081549"/>
          <a:ext cx="4681382" cy="27226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
            <a:extLst>
              <a:ext uri="{FF2B5EF4-FFF2-40B4-BE49-F238E27FC236}">
                <a16:creationId xmlns:a16="http://schemas.microsoft.com/office/drawing/2014/main" id="{8F9971CF-C409-4D2C-EDA7-DFC444E2658D}"/>
              </a:ext>
            </a:extLst>
          </p:cNvPr>
          <p:cNvGraphicFramePr>
            <a:graphicFrameLocks/>
          </p:cNvGraphicFramePr>
          <p:nvPr>
            <p:extLst>
              <p:ext uri="{D42A27DB-BD31-4B8C-83A1-F6EECF244321}">
                <p14:modId xmlns:p14="http://schemas.microsoft.com/office/powerpoint/2010/main" val="3977394320"/>
              </p:ext>
            </p:extLst>
          </p:nvPr>
        </p:nvGraphicFramePr>
        <p:xfrm>
          <a:off x="3832368" y="4183110"/>
          <a:ext cx="4939938" cy="23870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4695035"/>
      </p:ext>
    </p:extLst>
  </p:cSld>
  <p:clrMapOvr>
    <a:masterClrMapping/>
  </p:clrMapOvr>
</p:sld>
</file>

<file path=ppt/theme/theme1.xml><?xml version="1.0" encoding="utf-8"?>
<a:theme xmlns:a="http://schemas.openxmlformats.org/drawingml/2006/main" name="1_Tema de Office">
  <a:themeElements>
    <a:clrScheme name="Termometro laboral">
      <a:dk1>
        <a:sysClr val="windowText" lastClr="000000"/>
      </a:dk1>
      <a:lt1>
        <a:sysClr val="window" lastClr="FFFFFF"/>
      </a:lt1>
      <a:dk2>
        <a:srgbClr val="44546A"/>
      </a:dk2>
      <a:lt2>
        <a:srgbClr val="E7E6E6"/>
      </a:lt2>
      <a:accent1>
        <a:srgbClr val="339CB4"/>
      </a:accent1>
      <a:accent2>
        <a:srgbClr val="F5AB0F"/>
      </a:accent2>
      <a:accent3>
        <a:srgbClr val="6F2AEA"/>
      </a:accent3>
      <a:accent4>
        <a:srgbClr val="F9CA68"/>
      </a:accent4>
      <a:accent5>
        <a:srgbClr val="FF4747"/>
      </a:accent5>
      <a:accent6>
        <a:srgbClr val="A5A5A5"/>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3_Tema de Office">
  <a:themeElements>
    <a:clrScheme name="Termometro laboral">
      <a:dk1>
        <a:sysClr val="windowText" lastClr="000000"/>
      </a:dk1>
      <a:lt1>
        <a:sysClr val="window" lastClr="FFFFFF"/>
      </a:lt1>
      <a:dk2>
        <a:srgbClr val="44546A"/>
      </a:dk2>
      <a:lt2>
        <a:srgbClr val="E7E6E6"/>
      </a:lt2>
      <a:accent1>
        <a:srgbClr val="339CB4"/>
      </a:accent1>
      <a:accent2>
        <a:srgbClr val="F5AB0F"/>
      </a:accent2>
      <a:accent3>
        <a:srgbClr val="6F2AEA"/>
      </a:accent3>
      <a:accent4>
        <a:srgbClr val="F9CA68"/>
      </a:accent4>
      <a:accent5>
        <a:srgbClr val="FF4747"/>
      </a:accent5>
      <a:accent6>
        <a:srgbClr val="A5A5A5"/>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_Tema de Office">
  <a:themeElements>
    <a:clrScheme name="Termometro laboral">
      <a:dk1>
        <a:sysClr val="windowText" lastClr="000000"/>
      </a:dk1>
      <a:lt1>
        <a:sysClr val="window" lastClr="FFFFFF"/>
      </a:lt1>
      <a:dk2>
        <a:srgbClr val="44546A"/>
      </a:dk2>
      <a:lt2>
        <a:srgbClr val="E7E6E6"/>
      </a:lt2>
      <a:accent1>
        <a:srgbClr val="339CB4"/>
      </a:accent1>
      <a:accent2>
        <a:srgbClr val="F5AB0F"/>
      </a:accent2>
      <a:accent3>
        <a:srgbClr val="6F2AEA"/>
      </a:accent3>
      <a:accent4>
        <a:srgbClr val="F9CA68"/>
      </a:accent4>
      <a:accent5>
        <a:srgbClr val="FF4747"/>
      </a:accent5>
      <a:accent6>
        <a:srgbClr val="A5A5A5"/>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4_Tema de Office">
  <a:themeElements>
    <a:clrScheme name="Termometro laboral">
      <a:dk1>
        <a:sysClr val="windowText" lastClr="000000"/>
      </a:dk1>
      <a:lt1>
        <a:sysClr val="window" lastClr="FFFFFF"/>
      </a:lt1>
      <a:dk2>
        <a:srgbClr val="44546A"/>
      </a:dk2>
      <a:lt2>
        <a:srgbClr val="E7E6E6"/>
      </a:lt2>
      <a:accent1>
        <a:srgbClr val="339CB4"/>
      </a:accent1>
      <a:accent2>
        <a:srgbClr val="F5AB0F"/>
      </a:accent2>
      <a:accent3>
        <a:srgbClr val="6F2AEA"/>
      </a:accent3>
      <a:accent4>
        <a:srgbClr val="F9CA68"/>
      </a:accent4>
      <a:accent5>
        <a:srgbClr val="FF4747"/>
      </a:accent5>
      <a:accent6>
        <a:srgbClr val="A5A5A5"/>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Diseño personalizado">
  <a:themeElements>
    <a:clrScheme name="Termometro laboral">
      <a:dk1>
        <a:sysClr val="windowText" lastClr="000000"/>
      </a:dk1>
      <a:lt1>
        <a:sysClr val="window" lastClr="FFFFFF"/>
      </a:lt1>
      <a:dk2>
        <a:srgbClr val="44546A"/>
      </a:dk2>
      <a:lt2>
        <a:srgbClr val="E7E6E6"/>
      </a:lt2>
      <a:accent1>
        <a:srgbClr val="339CB4"/>
      </a:accent1>
      <a:accent2>
        <a:srgbClr val="F5AB0F"/>
      </a:accent2>
      <a:accent3>
        <a:srgbClr val="6F2AEA"/>
      </a:accent3>
      <a:accent4>
        <a:srgbClr val="F9CA68"/>
      </a:accent4>
      <a:accent5>
        <a:srgbClr val="FF4747"/>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Termómetro">
    <a:dk1>
      <a:sysClr val="windowText" lastClr="000000"/>
    </a:dk1>
    <a:lt1>
      <a:sysClr val="window" lastClr="FFFFFF"/>
    </a:lt1>
    <a:dk2>
      <a:srgbClr val="44546A"/>
    </a:dk2>
    <a:lt2>
      <a:srgbClr val="E7E6E6"/>
    </a:lt2>
    <a:accent1>
      <a:srgbClr val="339CB4"/>
    </a:accent1>
    <a:accent2>
      <a:srgbClr val="F5AB0F"/>
    </a:accent2>
    <a:accent3>
      <a:srgbClr val="8FC9D6"/>
    </a:accent3>
    <a:accent4>
      <a:srgbClr val="F9CA68"/>
    </a:accent4>
    <a:accent5>
      <a:srgbClr val="FF0000"/>
    </a:accent5>
    <a:accent6>
      <a:srgbClr val="A5A5A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 2013 - 2022</Template>
  <TotalTime>17871</TotalTime>
  <Words>4164</Words>
  <Application>Microsoft Office PowerPoint</Application>
  <PresentationFormat>Carta (216 x 279 mm)</PresentationFormat>
  <Paragraphs>428</Paragraphs>
  <Slides>15</Slides>
  <Notes>8</Notes>
  <HiddenSlides>0</HiddenSlides>
  <MMClips>0</MMClips>
  <ScaleCrop>false</ScaleCrop>
  <HeadingPairs>
    <vt:vector size="6" baseType="variant">
      <vt:variant>
        <vt:lpstr>Fuentes usadas</vt:lpstr>
      </vt:variant>
      <vt:variant>
        <vt:i4>4</vt:i4>
      </vt:variant>
      <vt:variant>
        <vt:lpstr>Tema</vt:lpstr>
      </vt:variant>
      <vt:variant>
        <vt:i4>6</vt:i4>
      </vt:variant>
      <vt:variant>
        <vt:lpstr>Títulos de diapositiva</vt:lpstr>
      </vt:variant>
      <vt:variant>
        <vt:i4>15</vt:i4>
      </vt:variant>
    </vt:vector>
  </HeadingPairs>
  <TitlesOfParts>
    <vt:vector size="25" baseType="lpstr">
      <vt:lpstr>Arial</vt:lpstr>
      <vt:lpstr>Calibri</vt:lpstr>
      <vt:lpstr>Calibri  </vt:lpstr>
      <vt:lpstr>Calibri Light</vt:lpstr>
      <vt:lpstr>1_Tema de Office</vt:lpstr>
      <vt:lpstr>3_Tema de Office</vt:lpstr>
      <vt:lpstr>2_Tema de Office</vt:lpstr>
      <vt:lpstr>4_Tema de Office</vt:lpstr>
      <vt:lpstr>Diseño personalizado</vt:lpstr>
      <vt:lpstr>Office Theme</vt:lpstr>
      <vt:lpstr>Presentación de PowerPoint</vt:lpstr>
      <vt:lpstr>INTRODUCCIÓN</vt:lpstr>
      <vt:lpstr>I. Indicadores Generales</vt:lpstr>
      <vt:lpstr>Presentación de PowerPoint</vt:lpstr>
      <vt:lpstr>Presentación de PowerPoint</vt:lpstr>
      <vt:lpstr>Presentación de PowerPoint</vt:lpstr>
      <vt:lpstr>Presentación de PowerPoint</vt:lpstr>
      <vt:lpstr>Presentación de PowerPoint</vt:lpstr>
      <vt:lpstr>II. Composición de personas Ocupadas.</vt:lpstr>
      <vt:lpstr>Presentación de PowerPoint</vt:lpstr>
      <vt:lpstr>Presentación de PowerPoint</vt:lpstr>
      <vt:lpstr>Presentación de PowerPoint</vt:lpstr>
      <vt:lpstr>IV. Horas efectivas y habituales</vt:lpstr>
      <vt:lpstr>GLOSARIO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Termómetro Laboral Junio 2023</dc:title>
  <dc:creator>Observatorio Laboral Nacional</dc:creator>
  <cp:keywords>Termómetro Laboral;Julio 2023</cp:keywords>
  <cp:lastModifiedBy>Marianne I. Gutiérrez Gyllen</cp:lastModifiedBy>
  <cp:revision>199</cp:revision>
  <dcterms:created xsi:type="dcterms:W3CDTF">2023-02-27T17:10:13Z</dcterms:created>
  <dcterms:modified xsi:type="dcterms:W3CDTF">2023-11-13T20:52:06Z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ccd7d1-f479-407c-869d-4a4f9fabacdd_Enabled">
    <vt:lpwstr>true</vt:lpwstr>
  </property>
  <property fmtid="{D5CDD505-2E9C-101B-9397-08002B2CF9AE}" pid="3" name="MSIP_Label_c6ccd7d1-f479-407c-869d-4a4f9fabacdd_SetDate">
    <vt:lpwstr>2023-04-28T15:00:23Z</vt:lpwstr>
  </property>
  <property fmtid="{D5CDD505-2E9C-101B-9397-08002B2CF9AE}" pid="4" name="MSIP_Label_c6ccd7d1-f479-407c-869d-4a4f9fabacdd_Method">
    <vt:lpwstr>Standard</vt:lpwstr>
  </property>
  <property fmtid="{D5CDD505-2E9C-101B-9397-08002B2CF9AE}" pid="5" name="MSIP_Label_c6ccd7d1-f479-407c-869d-4a4f9fabacdd_Name">
    <vt:lpwstr>Datos Personales</vt:lpwstr>
  </property>
  <property fmtid="{D5CDD505-2E9C-101B-9397-08002B2CF9AE}" pid="6" name="MSIP_Label_c6ccd7d1-f479-407c-869d-4a4f9fabacdd_SiteId">
    <vt:lpwstr>2e44483d-07e1-4c2a-b3b9-5b99d019f80d</vt:lpwstr>
  </property>
  <property fmtid="{D5CDD505-2E9C-101B-9397-08002B2CF9AE}" pid="7" name="MSIP_Label_c6ccd7d1-f479-407c-869d-4a4f9fabacdd_ActionId">
    <vt:lpwstr>4f75a255-4000-4aa2-b47d-070f9a435965</vt:lpwstr>
  </property>
  <property fmtid="{D5CDD505-2E9C-101B-9397-08002B2CF9AE}" pid="8" name="MSIP_Label_c6ccd7d1-f479-407c-869d-4a4f9fabacdd_ContentBits">
    <vt:lpwstr>0</vt:lpwstr>
  </property>
</Properties>
</file>