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4"/>
  </p:notesMasterIdLst>
  <p:sldIdLst>
    <p:sldId id="297" r:id="rId5"/>
    <p:sldId id="257" r:id="rId6"/>
    <p:sldId id="264" r:id="rId7"/>
    <p:sldId id="267" r:id="rId8"/>
    <p:sldId id="282" r:id="rId9"/>
    <p:sldId id="283" r:id="rId10"/>
    <p:sldId id="284" r:id="rId11"/>
    <p:sldId id="286" r:id="rId12"/>
    <p:sldId id="265" r:id="rId13"/>
    <p:sldId id="287" r:id="rId14"/>
    <p:sldId id="288" r:id="rId15"/>
    <p:sldId id="289" r:id="rId16"/>
    <p:sldId id="290" r:id="rId17"/>
    <p:sldId id="262" r:id="rId18"/>
    <p:sldId id="266" r:id="rId19"/>
    <p:sldId id="268" r:id="rId20"/>
    <p:sldId id="269" r:id="rId21"/>
    <p:sldId id="292" r:id="rId22"/>
    <p:sldId id="273" r:id="rId23"/>
    <p:sldId id="274" r:id="rId24"/>
    <p:sldId id="275" r:id="rId25"/>
    <p:sldId id="271" r:id="rId26"/>
    <p:sldId id="272" r:id="rId27"/>
    <p:sldId id="276" r:id="rId28"/>
    <p:sldId id="277" r:id="rId29"/>
    <p:sldId id="278" r:id="rId30"/>
    <p:sldId id="291" r:id="rId31"/>
    <p:sldId id="279" r:id="rId32"/>
    <p:sldId id="280" r:id="rId33"/>
  </p:sldIdLst>
  <p:sldSz cx="9144000" cy="6858000" type="screen4x3"/>
  <p:notesSz cx="6858000" cy="9144000"/>
  <p:defaultTextStyle>
    <a:defPPr>
      <a:defRPr lang="es-C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9874" autoAdjust="0"/>
    <p:restoredTop sz="94660" autoAdjust="0"/>
  </p:normalViewPr>
  <p:slideViewPr>
    <p:cSldViewPr>
      <p:cViewPr varScale="1">
        <p:scale>
          <a:sx n="73" d="100"/>
          <a:sy n="73" d="100"/>
        </p:scale>
        <p:origin x="6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9A677D5-D077-4D16-9149-0C49163B774C}" type="datetimeFigureOut">
              <a:rPr lang="es-CL"/>
              <a:pPr>
                <a:defRPr/>
              </a:pPr>
              <a:t>22-05-2023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L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CL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88F6891-1772-4630-B78A-CE88EB0A4965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781057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smtClean="0"/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4748DCE-F581-4747-9FE5-74650D3CB208}" type="slidenum">
              <a:rPr lang="es-CL" smtClean="0"/>
              <a:pPr/>
              <a:t>23</a:t>
            </a:fld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2261845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5C8A2C-6C05-4596-9260-85190BCED179}" type="datetimeFigureOut">
              <a:rPr lang="es-CL" smtClean="0"/>
              <a:pPr>
                <a:defRPr/>
              </a:pPr>
              <a:t>22-05-2023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F1FA3-A501-4C3F-BE0A-AE5D5A6246F6}" type="slidenum">
              <a:rPr lang="es-CL" smtClean="0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75642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ED478E-B60E-4FCC-A3A1-B4AC437697C1}" type="datetimeFigureOut">
              <a:rPr lang="es-CL" smtClean="0"/>
              <a:pPr>
                <a:defRPr/>
              </a:pPr>
              <a:t>22-05-2023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52F309-079D-4F28-BA85-0BC549F2352A}" type="slidenum">
              <a:rPr lang="es-CL" smtClean="0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27387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7521E1-6AE4-4EFF-A757-7E4792FEF572}" type="datetimeFigureOut">
              <a:rPr lang="es-CL" smtClean="0"/>
              <a:pPr>
                <a:defRPr/>
              </a:pPr>
              <a:t>22-05-2023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46EFEF-A3B3-448E-8692-81C7F92C286E}" type="slidenum">
              <a:rPr lang="es-CL" smtClean="0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2219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F9D6E1-3A59-4E9F-BF51-86EA2B35558F}" type="datetimeFigureOut">
              <a:rPr lang="es-CL" smtClean="0"/>
              <a:pPr>
                <a:defRPr/>
              </a:pPr>
              <a:t>22-05-2023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54FF83-4BFE-4B4A-A702-07C62E857C18}" type="slidenum">
              <a:rPr lang="es-CL" smtClean="0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07133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8B95C9-B8B8-48CF-874A-2D8BFB42C0D5}" type="datetimeFigureOut">
              <a:rPr lang="es-CL" smtClean="0"/>
              <a:pPr>
                <a:defRPr/>
              </a:pPr>
              <a:t>22-05-2023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C72F8E-5FF7-493F-8581-40A8ACF6B122}" type="slidenum">
              <a:rPr lang="es-CL" smtClean="0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79361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DDF238-8B19-4929-8034-C72A539A96DD}" type="datetimeFigureOut">
              <a:rPr lang="es-CL" smtClean="0"/>
              <a:pPr>
                <a:defRPr/>
              </a:pPr>
              <a:t>22-05-2023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2CD336-4D73-4A2B-8EA7-C2482354FF5D}" type="slidenum">
              <a:rPr lang="es-CL" smtClean="0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78382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3A7F02-36CD-4218-BFAA-2DF0AC569FEA}" type="datetimeFigureOut">
              <a:rPr lang="es-CL" smtClean="0"/>
              <a:pPr>
                <a:defRPr/>
              </a:pPr>
              <a:t>22-05-2023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F1DD7D-1B1E-4BD5-9D7A-0111F8AD6E51}" type="slidenum">
              <a:rPr lang="es-CL" smtClean="0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17733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33C7DD-D99E-4857-A413-3F4A26E8E147}" type="datetimeFigureOut">
              <a:rPr lang="es-CL" smtClean="0"/>
              <a:pPr>
                <a:defRPr/>
              </a:pPr>
              <a:t>22-05-2023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4BC10-4158-407C-A7F0-523FDE6322A3}" type="slidenum">
              <a:rPr lang="es-CL" smtClean="0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71616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7011E0-3FF6-4247-A098-A6BC3DECAC90}" type="datetimeFigureOut">
              <a:rPr lang="es-CL" smtClean="0"/>
              <a:pPr>
                <a:defRPr/>
              </a:pPr>
              <a:t>22-05-2023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3A6A78-65BF-438D-B45B-D1ECA08C82ED}" type="slidenum">
              <a:rPr lang="es-CL" smtClean="0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65217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20692A-7044-4B4F-A2F6-0594A2FFA54D}" type="datetimeFigureOut">
              <a:rPr lang="es-CL" smtClean="0"/>
              <a:pPr>
                <a:defRPr/>
              </a:pPr>
              <a:t>22-05-2023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F8B7C5-834B-43C9-8B88-8AF1C2BFB6C6}" type="slidenum">
              <a:rPr lang="es-CL" smtClean="0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7585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891BD2-A71D-4F1C-801A-9768923DA8EE}" type="datetimeFigureOut">
              <a:rPr lang="es-CL" smtClean="0"/>
              <a:pPr>
                <a:defRPr/>
              </a:pPr>
              <a:t>22-05-2023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B86744-45C2-4C37-8EAB-B7225AC1B7EB}" type="slidenum">
              <a:rPr lang="es-CL" smtClean="0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65340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633C7DD-D99E-4857-A413-3F4A26E8E147}" type="datetimeFigureOut">
              <a:rPr lang="es-CL" smtClean="0"/>
              <a:pPr>
                <a:defRPr/>
              </a:pPr>
              <a:t>22-05-2023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584BC10-4158-407C-A7F0-523FDE6322A3}" type="slidenum">
              <a:rPr lang="es-CL" smtClean="0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43600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6"/>
          <p:cNvSpPr txBox="1">
            <a:spLocks noChangeArrowheads="1"/>
          </p:cNvSpPr>
          <p:nvPr/>
        </p:nvSpPr>
        <p:spPr bwMode="auto">
          <a:xfrm>
            <a:off x="2051720" y="1556792"/>
            <a:ext cx="51609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CL" sz="4000" b="1" dirty="0" smtClean="0">
                <a:solidFill>
                  <a:srgbClr val="660066"/>
                </a:solidFill>
              </a:rPr>
              <a:t>HIGIENE OCUPACIONAL</a:t>
            </a:r>
            <a:endParaRPr lang="es-ES_tradnl" altLang="es-CL" sz="4000" b="1" dirty="0">
              <a:solidFill>
                <a:srgbClr val="660066"/>
              </a:solidFill>
            </a:endParaRPr>
          </a:p>
        </p:txBody>
      </p:sp>
      <p:sp>
        <p:nvSpPr>
          <p:cNvPr id="5" name="CuadroTexto 6"/>
          <p:cNvSpPr txBox="1">
            <a:spLocks noChangeArrowheads="1"/>
          </p:cNvSpPr>
          <p:nvPr/>
        </p:nvSpPr>
        <p:spPr bwMode="auto">
          <a:xfrm>
            <a:off x="395288" y="4786313"/>
            <a:ext cx="8432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_tradnl" altLang="es-CL" sz="2000" b="1" dirty="0">
                <a:solidFill>
                  <a:srgbClr val="660066"/>
                </a:solidFill>
              </a:rPr>
              <a:t>MARIO SEPÚLVEDA FUENTES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_tradnl" altLang="es-CL" sz="2000" b="1" dirty="0">
                <a:solidFill>
                  <a:srgbClr val="660066"/>
                </a:solidFill>
              </a:rPr>
              <a:t>Consultor en Higiene Ocupacional</a:t>
            </a:r>
          </a:p>
        </p:txBody>
      </p:sp>
      <p:pic>
        <p:nvPicPr>
          <p:cNvPr id="6" name="Imagen 5" descr="ist_baj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700" y="228600"/>
            <a:ext cx="1528763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3538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200" b="1" dirty="0" smtClean="0">
                <a:solidFill>
                  <a:srgbClr val="006600"/>
                </a:solidFill>
                <a:latin typeface="Arial" charset="0"/>
                <a:ea typeface="+mn-ea"/>
                <a:cs typeface="Arial" charset="0"/>
              </a:rPr>
              <a:t>Enfermedad Profesional</a:t>
            </a:r>
            <a:endParaRPr lang="es-MX" sz="3200" b="1" dirty="0">
              <a:solidFill>
                <a:srgbClr val="0066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52296" t="22266" r="15605" b="19656"/>
          <a:stretch>
            <a:fillRect/>
          </a:stretch>
        </p:blipFill>
        <p:spPr bwMode="auto">
          <a:xfrm>
            <a:off x="2123729" y="1840473"/>
            <a:ext cx="4464496" cy="4540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5" descr="ist_baj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700" y="228600"/>
            <a:ext cx="1528763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845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200" b="1" dirty="0" smtClean="0">
                <a:solidFill>
                  <a:srgbClr val="006600"/>
                </a:solidFill>
                <a:latin typeface="Arial" charset="0"/>
                <a:ea typeface="+mn-ea"/>
                <a:cs typeface="Arial" charset="0"/>
              </a:rPr>
              <a:t>Enfermedad Profesional</a:t>
            </a:r>
            <a:endParaRPr lang="es-MX" sz="3200" b="1" dirty="0">
              <a:solidFill>
                <a:srgbClr val="0066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52296" t="13406" r="15605" b="13750"/>
          <a:stretch>
            <a:fillRect/>
          </a:stretch>
        </p:blipFill>
        <p:spPr bwMode="auto">
          <a:xfrm>
            <a:off x="2555776" y="1506016"/>
            <a:ext cx="3666491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5" descr="ist_baj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700" y="228600"/>
            <a:ext cx="1528763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165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200" b="1" dirty="0" smtClean="0">
                <a:solidFill>
                  <a:srgbClr val="006600"/>
                </a:solidFill>
                <a:latin typeface="Arial" charset="0"/>
                <a:ea typeface="+mn-ea"/>
                <a:cs typeface="Arial" charset="0"/>
              </a:rPr>
              <a:t>Enfermedad Profesional</a:t>
            </a:r>
            <a:endParaRPr lang="es-MX" sz="3200" b="1" dirty="0">
              <a:solidFill>
                <a:srgbClr val="0066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773336"/>
            <a:ext cx="5051428" cy="4680000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5" name="Imagen 5" descr="ist_baj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700" y="228600"/>
            <a:ext cx="1528763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84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es-ES" sz="2800" b="1" dirty="0">
                <a:solidFill>
                  <a:srgbClr val="006600"/>
                </a:solidFill>
                <a:latin typeface="Arial" charset="0"/>
                <a:ea typeface="+mn-ea"/>
                <a:cs typeface="Arial" charset="0"/>
              </a:rPr>
              <a:t>Factores que Intervienen en la Generación  de una Enfermedad Profesional</a:t>
            </a:r>
          </a:p>
        </p:txBody>
      </p:sp>
      <p:sp>
        <p:nvSpPr>
          <p:cNvPr id="4" name="Text Box 15"/>
          <p:cNvSpPr txBox="1">
            <a:spLocks noGrp="1" noChangeArrowheads="1"/>
          </p:cNvSpPr>
          <p:nvPr>
            <p:ph idx="1"/>
          </p:nvPr>
        </p:nvSpPr>
        <p:spPr bwMode="auto">
          <a:xfrm>
            <a:off x="628650" y="1825625"/>
            <a:ext cx="7886700" cy="3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endParaRPr lang="es-ES" sz="2400" dirty="0" smtClean="0">
              <a:latin typeface="+mn-lt"/>
            </a:endParaRP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s-ES" sz="2400" dirty="0" smtClean="0">
                <a:latin typeface="+mn-lt"/>
              </a:rPr>
              <a:t>Que </a:t>
            </a:r>
            <a:r>
              <a:rPr lang="es-ES" sz="2400" dirty="0">
                <a:latin typeface="+mn-lt"/>
              </a:rPr>
              <a:t>la naturaleza del contaminante desarrolle una acción toxica en el organismo.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s-ES" sz="2400" dirty="0">
                <a:latin typeface="+mn-lt"/>
              </a:rPr>
              <a:t>Que exista una determinada magnitud o concentración en el ambiente en que se desarrolla el trabajo.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s-ES" sz="2400" dirty="0">
                <a:latin typeface="+mn-lt"/>
              </a:rPr>
              <a:t>Que actué durante un determinado periodo de tiempo.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s-ES" sz="2400" dirty="0">
                <a:latin typeface="+mn-lt"/>
              </a:rPr>
              <a:t>Susceptibilidad individual de cada trabajador</a:t>
            </a:r>
          </a:p>
        </p:txBody>
      </p:sp>
      <p:pic>
        <p:nvPicPr>
          <p:cNvPr id="5" name="Imagen 5" descr="ist_baj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0"/>
            <a:ext cx="1528763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740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4 Rectángulo redondeado"/>
          <p:cNvSpPr>
            <a:spLocks/>
          </p:cNvSpPr>
          <p:nvPr/>
        </p:nvSpPr>
        <p:spPr bwMode="auto">
          <a:xfrm>
            <a:off x="2214563" y="1785938"/>
            <a:ext cx="6357937" cy="235743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spcAft>
                <a:spcPts val="1000"/>
              </a:spcAft>
              <a:defRPr/>
            </a:pPr>
            <a:r>
              <a:rPr lang="es-CL" sz="2200" dirty="0">
                <a:solidFill>
                  <a:schemeClr val="tx1"/>
                </a:solidFill>
                <a:cs typeface="Arial" pitchFamily="34" charset="0"/>
              </a:rPr>
              <a:t>“</a:t>
            </a:r>
            <a:r>
              <a:rPr lang="es-CL" sz="2200" i="1" dirty="0">
                <a:solidFill>
                  <a:schemeClr val="tx1"/>
                </a:solidFill>
                <a:cs typeface="Arial" pitchFamily="34" charset="0"/>
              </a:rPr>
              <a:t>Inhalación de monóxido de carbono por mala combustión en un proceso industrial".</a:t>
            </a:r>
          </a:p>
          <a:p>
            <a:pPr algn="just">
              <a:spcAft>
                <a:spcPts val="1000"/>
              </a:spcAft>
              <a:defRPr/>
            </a:pPr>
            <a:r>
              <a:rPr lang="es-CL" sz="22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Puede provocar:</a:t>
            </a:r>
          </a:p>
          <a:p>
            <a:pPr algn="just">
              <a:spcAft>
                <a:spcPts val="1000"/>
              </a:spcAft>
              <a:defRPr/>
            </a:pPr>
            <a:r>
              <a:rPr lang="es-CL" sz="22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¿Accidente o enfermedad?</a:t>
            </a:r>
            <a:endParaRPr lang="es-CL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9 CuadroTexto"/>
          <p:cNvSpPr txBox="1">
            <a:spLocks noChangeArrowheads="1"/>
          </p:cNvSpPr>
          <p:nvPr/>
        </p:nvSpPr>
        <p:spPr bwMode="auto">
          <a:xfrm>
            <a:off x="2286000" y="714375"/>
            <a:ext cx="21419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L" sz="3200" b="1" dirty="0">
                <a:solidFill>
                  <a:srgbClr val="006600"/>
                </a:solidFill>
              </a:rPr>
              <a:t>Discusión</a:t>
            </a:r>
          </a:p>
        </p:txBody>
      </p:sp>
      <p:pic>
        <p:nvPicPr>
          <p:cNvPr id="4" name="Imagen 5" descr="ist_baj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700" y="228600"/>
            <a:ext cx="1528763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3 Título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s-CL" sz="3200" b="1" dirty="0">
                <a:solidFill>
                  <a:srgbClr val="006600"/>
                </a:solidFill>
                <a:latin typeface="Arial" charset="0"/>
                <a:ea typeface="+mn-ea"/>
                <a:cs typeface="Arial" charset="0"/>
              </a:rPr>
              <a:t>Factores de riesgo ambiental 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928938" y="857250"/>
            <a:ext cx="5786437" cy="53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es-CL" sz="2400" dirty="0">
                <a:latin typeface="+mn-lt"/>
                <a:ea typeface="Calibri" pitchFamily="34" charset="0"/>
                <a:cs typeface="Arial" pitchFamily="34" charset="0"/>
              </a:rPr>
              <a:t>Exposición a : </a:t>
            </a:r>
            <a:endParaRPr lang="es-CL" sz="2400" dirty="0">
              <a:latin typeface="+mn-lt"/>
              <a:cs typeface="Arial" pitchFamily="34" charset="0"/>
            </a:endParaRPr>
          </a:p>
          <a:p>
            <a:pPr marL="266700" indent="-266700" eaLnBrk="0" hangingPunct="0">
              <a:buFontTx/>
              <a:buChar char="•"/>
              <a:defRPr/>
            </a:pPr>
            <a:r>
              <a:rPr lang="es-CL" sz="2000" dirty="0">
                <a:latin typeface="+mn-lt"/>
                <a:ea typeface="Times New Roman" pitchFamily="18" charset="0"/>
                <a:cs typeface="Arial" pitchFamily="34" charset="0"/>
              </a:rPr>
              <a:t>Agentes Químicos (todas las sustancias químicas en diferentes estados Gas, Líquido o Sólido)</a:t>
            </a:r>
            <a:endParaRPr lang="es-CL" sz="2000" dirty="0">
              <a:latin typeface="+mn-lt"/>
              <a:cs typeface="Arial" pitchFamily="34" charset="0"/>
            </a:endParaRPr>
          </a:p>
          <a:p>
            <a:pPr marL="266700" indent="-266700" eaLnBrk="0" hangingPunct="0">
              <a:buFontTx/>
              <a:buChar char="•"/>
              <a:defRPr/>
            </a:pPr>
            <a:r>
              <a:rPr lang="es-CL" sz="2000" dirty="0">
                <a:latin typeface="+mn-lt"/>
                <a:ea typeface="Times New Roman" pitchFamily="18" charset="0"/>
                <a:cs typeface="Arial" pitchFamily="34" charset="0"/>
              </a:rPr>
              <a:t>Agentes Físicos </a:t>
            </a:r>
          </a:p>
          <a:p>
            <a:pPr marL="723900" lvl="1" indent="-266700" eaLnBrk="0" hangingPunct="0">
              <a:buFont typeface="Calibri" pitchFamily="34" charset="0"/>
              <a:buChar char="⁻"/>
              <a:defRPr/>
            </a:pPr>
            <a:r>
              <a:rPr lang="es-CL" sz="2000" dirty="0">
                <a:latin typeface="+mn-lt"/>
                <a:cs typeface="Arial" pitchFamily="34" charset="0"/>
              </a:rPr>
              <a:t>Ruido y vibraciones </a:t>
            </a:r>
          </a:p>
          <a:p>
            <a:pPr marL="723900" lvl="1" indent="-266700" eaLnBrk="0" hangingPunct="0">
              <a:buFont typeface="Calibri" pitchFamily="34" charset="0"/>
              <a:buChar char="⁻"/>
              <a:defRPr/>
            </a:pPr>
            <a:r>
              <a:rPr lang="es-CL" sz="2000" dirty="0">
                <a:latin typeface="+mn-lt"/>
                <a:cs typeface="Arial" pitchFamily="34" charset="0"/>
              </a:rPr>
              <a:t>Radiaciones ionizantes y no ionizantes</a:t>
            </a:r>
          </a:p>
          <a:p>
            <a:pPr marL="723900" lvl="1" indent="-266700" eaLnBrk="0" hangingPunct="0">
              <a:buFont typeface="Calibri" pitchFamily="34" charset="0"/>
              <a:buChar char="⁻"/>
              <a:defRPr/>
            </a:pPr>
            <a:r>
              <a:rPr lang="es-CL" sz="2000" dirty="0">
                <a:latin typeface="+mn-lt"/>
                <a:cs typeface="Arial" pitchFamily="34" charset="0"/>
              </a:rPr>
              <a:t>Iluminación</a:t>
            </a:r>
          </a:p>
          <a:p>
            <a:pPr marL="723900" lvl="1" indent="-266700" eaLnBrk="0" hangingPunct="0">
              <a:buFont typeface="Calibri" pitchFamily="34" charset="0"/>
              <a:buChar char="⁻"/>
              <a:defRPr/>
            </a:pPr>
            <a:r>
              <a:rPr lang="es-CL" sz="2000" dirty="0">
                <a:latin typeface="+mn-lt"/>
                <a:cs typeface="Arial" pitchFamily="34" charset="0"/>
              </a:rPr>
              <a:t>Condiciones higrométricas</a:t>
            </a:r>
          </a:p>
          <a:p>
            <a:pPr marL="723900" lvl="1" indent="-266700" eaLnBrk="0" hangingPunct="0">
              <a:buFont typeface="Calibri" pitchFamily="34" charset="0"/>
              <a:buChar char="⁻"/>
              <a:defRPr/>
            </a:pPr>
            <a:r>
              <a:rPr lang="es-CL" sz="2000" dirty="0">
                <a:latin typeface="+mn-lt"/>
                <a:cs typeface="Arial" pitchFamily="34" charset="0"/>
              </a:rPr>
              <a:t>Presiones anormales</a:t>
            </a:r>
          </a:p>
          <a:p>
            <a:pPr marL="266700" indent="-266700" eaLnBrk="0" hangingPunct="0">
              <a:buFontTx/>
              <a:buChar char="•"/>
              <a:defRPr/>
            </a:pPr>
            <a:r>
              <a:rPr lang="es-CL" sz="2000" dirty="0">
                <a:latin typeface="+mn-lt"/>
                <a:ea typeface="Times New Roman" pitchFamily="18" charset="0"/>
                <a:cs typeface="Arial" pitchFamily="34" charset="0"/>
              </a:rPr>
              <a:t>Agentes biológicos </a:t>
            </a:r>
          </a:p>
          <a:p>
            <a:pPr marL="723900" lvl="1" indent="-266700" eaLnBrk="0" hangingPunct="0">
              <a:buFont typeface="Calibri" pitchFamily="34" charset="0"/>
              <a:buChar char="⁻"/>
              <a:defRPr/>
            </a:pPr>
            <a:r>
              <a:rPr lang="es-CL" sz="2000" dirty="0">
                <a:latin typeface="+mn-lt"/>
                <a:cs typeface="Arial" pitchFamily="34" charset="0"/>
              </a:rPr>
              <a:t>Organismos vivos (Hongos, protozoos, bacterias, virus, etc.)</a:t>
            </a:r>
          </a:p>
          <a:p>
            <a:pPr marL="723900" lvl="1" indent="-266700" eaLnBrk="0" hangingPunct="0">
              <a:buFont typeface="Calibri" pitchFamily="34" charset="0"/>
              <a:buChar char="⁻"/>
              <a:defRPr/>
            </a:pPr>
            <a:r>
              <a:rPr lang="es-CL" sz="2000" dirty="0">
                <a:latin typeface="+mn-lt"/>
                <a:cs typeface="Arial" pitchFamily="34" charset="0"/>
              </a:rPr>
              <a:t>Derivados animales (pelos, plumas, excrementos, enzimas animales etc.</a:t>
            </a:r>
          </a:p>
          <a:p>
            <a:pPr marL="723900" lvl="1" indent="-266700" eaLnBrk="0" hangingPunct="0">
              <a:buFont typeface="Calibri" pitchFamily="34" charset="0"/>
              <a:buChar char="⁻"/>
              <a:defRPr/>
            </a:pPr>
            <a:r>
              <a:rPr lang="es-CL" sz="2000" dirty="0">
                <a:latin typeface="+mn-lt"/>
                <a:cs typeface="Arial" pitchFamily="34" charset="0"/>
              </a:rPr>
              <a:t>Derivados vegetales (Polvo </a:t>
            </a:r>
            <a:r>
              <a:rPr lang="es-CL" sz="2000" dirty="0" smtClean="0">
                <a:latin typeface="+mn-lt"/>
                <a:cs typeface="Arial" pitchFamily="34" charset="0"/>
              </a:rPr>
              <a:t>vegetal, </a:t>
            </a:r>
            <a:r>
              <a:rPr lang="es-CL" sz="2000" dirty="0">
                <a:latin typeface="+mn-lt"/>
                <a:cs typeface="Arial" pitchFamily="34" charset="0"/>
              </a:rPr>
              <a:t>polen, esporas, enzimas vegetales etc.)</a:t>
            </a:r>
          </a:p>
          <a:p>
            <a:pPr eaLnBrk="0" hangingPunct="0">
              <a:defRPr/>
            </a:pPr>
            <a:endParaRPr lang="es-CL" sz="2000" dirty="0">
              <a:latin typeface="+mn-lt"/>
              <a:cs typeface="Arial" pitchFamily="34" charset="0"/>
            </a:endParaRPr>
          </a:p>
        </p:txBody>
      </p:sp>
      <p:pic>
        <p:nvPicPr>
          <p:cNvPr id="4" name="Imagen 5" descr="ist_baj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6037"/>
            <a:ext cx="1528763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s-CL" sz="3200" b="1" dirty="0">
                <a:solidFill>
                  <a:srgbClr val="006600"/>
                </a:solidFill>
                <a:latin typeface="Arial" charset="0"/>
                <a:ea typeface="+mn-ea"/>
                <a:cs typeface="Arial" charset="0"/>
              </a:rPr>
              <a:t>Etapas de la H</a:t>
            </a:r>
            <a:r>
              <a:rPr lang="es-CL" sz="3200" b="1" dirty="0" smtClean="0">
                <a:solidFill>
                  <a:srgbClr val="006600"/>
                </a:solidFill>
                <a:latin typeface="Arial" charset="0"/>
                <a:ea typeface="+mn-ea"/>
                <a:cs typeface="Arial" charset="0"/>
              </a:rPr>
              <a:t>igiene </a:t>
            </a:r>
            <a:r>
              <a:rPr lang="es-CL" sz="3200" b="1" dirty="0">
                <a:solidFill>
                  <a:srgbClr val="006600"/>
                </a:solidFill>
                <a:latin typeface="Arial" charset="0"/>
                <a:ea typeface="+mn-ea"/>
                <a:cs typeface="Arial" charset="0"/>
              </a:rPr>
              <a:t>Industrial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1000125" y="2286000"/>
            <a:ext cx="2643188" cy="1143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L" sz="2000" dirty="0"/>
              <a:t>Identificación de los agentes de riesgo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5214938" y="2286000"/>
            <a:ext cx="2643187" cy="1143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L" sz="2000" dirty="0"/>
              <a:t>Evaluación del riesgo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5214938" y="4572000"/>
            <a:ext cx="2643187" cy="1143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L" sz="2000" dirty="0"/>
              <a:t>Control del riesgo</a:t>
            </a:r>
          </a:p>
        </p:txBody>
      </p:sp>
      <p:sp>
        <p:nvSpPr>
          <p:cNvPr id="7" name="6 Flecha derecha"/>
          <p:cNvSpPr/>
          <p:nvPr/>
        </p:nvSpPr>
        <p:spPr>
          <a:xfrm>
            <a:off x="3929063" y="2714625"/>
            <a:ext cx="785812" cy="357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8" name="7 Flecha abajo"/>
          <p:cNvSpPr/>
          <p:nvPr/>
        </p:nvSpPr>
        <p:spPr>
          <a:xfrm>
            <a:off x="6572250" y="3571875"/>
            <a:ext cx="428625" cy="7858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pic>
        <p:nvPicPr>
          <p:cNvPr id="9" name="Imagen 5" descr="ist_baj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184" y="222251"/>
            <a:ext cx="1381639" cy="991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b="1" dirty="0">
                <a:solidFill>
                  <a:srgbClr val="006600"/>
                </a:solidFill>
                <a:latin typeface="Arial" charset="0"/>
                <a:ea typeface="+mn-ea"/>
                <a:cs typeface="Arial" charset="0"/>
              </a:rPr>
              <a:t>Identificación del agente de riesgo</a:t>
            </a: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571625" y="1571625"/>
            <a:ext cx="7215188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es-CL" sz="2400" dirty="0">
                <a:latin typeface="+mn-lt"/>
                <a:ea typeface="Calibri" pitchFamily="34" charset="0"/>
                <a:cs typeface="Arial" pitchFamily="34" charset="0"/>
              </a:rPr>
              <a:t>El primer paso o primera fase del proceso es la identificación del factor (o conjunto de factores) que está provocando un daño o que tiene peligro potencial sobre la salud del trabajador </a:t>
            </a:r>
            <a:endParaRPr lang="es-CL" sz="1200" dirty="0">
              <a:latin typeface="+mn-lt"/>
              <a:cs typeface="Arial" pitchFamily="34" charset="0"/>
            </a:endParaRPr>
          </a:p>
          <a:p>
            <a:pPr algn="just" eaLnBrk="0" hangingPunct="0">
              <a:defRPr/>
            </a:pPr>
            <a:endParaRPr lang="es-CL" sz="3600" dirty="0">
              <a:latin typeface="+mn-lt"/>
              <a:cs typeface="Arial" pitchFamily="34" charset="0"/>
            </a:endParaRPr>
          </a:p>
        </p:txBody>
      </p:sp>
      <p:pic>
        <p:nvPicPr>
          <p:cNvPr id="32771" name="Picture 3" descr="http://epmghispanic.media.clients.ellingtoncms.com/img/photos/2011/09/08/EarthTalkCleaningProducts_t670x470.jpg?23a6cf1936a4889561e6226c97c290c4239edcb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3429000"/>
            <a:ext cx="3690930" cy="2620560"/>
          </a:xfrm>
          <a:prstGeom prst="ellipse">
            <a:avLst/>
          </a:prstGeom>
          <a:noFill/>
        </p:spPr>
      </p:pic>
      <p:pic>
        <p:nvPicPr>
          <p:cNvPr id="5" name="Imagen 5" descr="ist_baj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504" y="67470"/>
            <a:ext cx="1338496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15768" t="36047" r="15605" b="23595"/>
          <a:stretch>
            <a:fillRect/>
          </a:stretch>
        </p:blipFill>
        <p:spPr bwMode="auto">
          <a:xfrm>
            <a:off x="107950" y="2205038"/>
            <a:ext cx="89281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CL" sz="3200" b="1" dirty="0">
                <a:solidFill>
                  <a:srgbClr val="006600"/>
                </a:solidFill>
                <a:latin typeface="Arial" charset="0"/>
                <a:ea typeface="+mn-ea"/>
                <a:cs typeface="Arial" charset="0"/>
              </a:rPr>
              <a:t>Identificación del agente de riesgo</a:t>
            </a:r>
          </a:p>
        </p:txBody>
      </p:sp>
      <p:pic>
        <p:nvPicPr>
          <p:cNvPr id="5" name="Imagen 5" descr="ist_baj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944" y="155577"/>
            <a:ext cx="1126106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635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6 CuadroTexto"/>
          <p:cNvSpPr txBox="1">
            <a:spLocks noChangeArrowheads="1"/>
          </p:cNvSpPr>
          <p:nvPr/>
        </p:nvSpPr>
        <p:spPr bwMode="auto">
          <a:xfrm>
            <a:off x="857250" y="285750"/>
            <a:ext cx="7786688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685800" fontAlgn="auto">
              <a:lnSpc>
                <a:spcPct val="90000"/>
              </a:lnSpc>
              <a:spcAft>
                <a:spcPts val="0"/>
              </a:spcAft>
            </a:pPr>
            <a:r>
              <a:rPr lang="es-CL" sz="3200" b="1" dirty="0">
                <a:solidFill>
                  <a:srgbClr val="006600"/>
                </a:solidFill>
              </a:rPr>
              <a:t>Valoración de exposición</a:t>
            </a:r>
          </a:p>
          <a:p>
            <a:pPr algn="ctr" defTabSz="685800" fontAlgn="auto">
              <a:lnSpc>
                <a:spcPct val="90000"/>
              </a:lnSpc>
              <a:spcAft>
                <a:spcPts val="0"/>
              </a:spcAft>
            </a:pPr>
            <a:r>
              <a:rPr lang="es-CL" sz="3200" b="1" dirty="0">
                <a:solidFill>
                  <a:srgbClr val="006600"/>
                </a:solidFill>
              </a:rPr>
              <a:t>En el lugar de trabajo</a:t>
            </a:r>
          </a:p>
        </p:txBody>
      </p:sp>
      <p:sp>
        <p:nvSpPr>
          <p:cNvPr id="12291" name="7 CuadroTexto"/>
          <p:cNvSpPr txBox="1">
            <a:spLocks noChangeArrowheads="1"/>
          </p:cNvSpPr>
          <p:nvPr/>
        </p:nvSpPr>
        <p:spPr bwMode="auto">
          <a:xfrm>
            <a:off x="1357313" y="1857375"/>
            <a:ext cx="3571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sz="2400"/>
              <a:t>Parte 1</a:t>
            </a:r>
          </a:p>
          <a:p>
            <a:r>
              <a:rPr lang="es-CL" sz="2400"/>
              <a:t>Fase de medición o Monitoreo</a:t>
            </a:r>
          </a:p>
        </p:txBody>
      </p:sp>
      <p:sp>
        <p:nvSpPr>
          <p:cNvPr id="12292" name="8 CuadroTexto"/>
          <p:cNvSpPr txBox="1">
            <a:spLocks noChangeArrowheads="1"/>
          </p:cNvSpPr>
          <p:nvPr/>
        </p:nvSpPr>
        <p:spPr bwMode="auto">
          <a:xfrm>
            <a:off x="2071688" y="4000500"/>
            <a:ext cx="35718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sz="2400"/>
              <a:t>Parte 2</a:t>
            </a:r>
          </a:p>
          <a:p>
            <a:r>
              <a:rPr lang="es-CL" sz="2400"/>
              <a:t>Fase de valoración</a:t>
            </a:r>
          </a:p>
        </p:txBody>
      </p:sp>
      <p:pic>
        <p:nvPicPr>
          <p:cNvPr id="33794" name="Picture 2" descr="C:\Users\Chago\AppData\Local\Microsoft\Windows\Temporary Internet Files\Content.IE5\4VG6ZYTR\MP90028908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1857364"/>
            <a:ext cx="1757362" cy="1168646"/>
          </a:xfrm>
          <a:prstGeom prst="ellipse">
            <a:avLst/>
          </a:prstGeom>
          <a:noFill/>
        </p:spPr>
      </p:pic>
      <p:pic>
        <p:nvPicPr>
          <p:cNvPr id="33796" name="Picture 4" descr="http://www.ohdsa.com/cart/pzs2_fw8_p0859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785926"/>
            <a:ext cx="1357322" cy="1352550"/>
          </a:xfrm>
          <a:prstGeom prst="ellipse">
            <a:avLst/>
          </a:prstGeom>
          <a:noFill/>
        </p:spPr>
      </p:pic>
      <p:pic>
        <p:nvPicPr>
          <p:cNvPr id="33800" name="Picture 8" descr="C:\Users\Chago\AppData\Local\Microsoft\Windows\Temporary Internet Files\Content.IE5\395266S0\MP900443895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3929066"/>
            <a:ext cx="1571604" cy="1045885"/>
          </a:xfrm>
          <a:prstGeom prst="ellipse">
            <a:avLst/>
          </a:prstGeom>
          <a:noFill/>
        </p:spPr>
      </p:pic>
      <p:pic>
        <p:nvPicPr>
          <p:cNvPr id="8" name="Imagen 5" descr="ist_baja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67516"/>
            <a:ext cx="1528763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Rectángulo"/>
          <p:cNvSpPr>
            <a:spLocks noChangeArrowheads="1"/>
          </p:cNvSpPr>
          <p:nvPr/>
        </p:nvSpPr>
        <p:spPr bwMode="auto">
          <a:xfrm>
            <a:off x="4014613" y="623987"/>
            <a:ext cx="4130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rgbClr val="00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+mn-cs"/>
              </a:rPr>
              <a:t> FACTORES DE RIESGOS DEL TRABAJO</a:t>
            </a:r>
          </a:p>
        </p:txBody>
      </p:sp>
      <p:sp>
        <p:nvSpPr>
          <p:cNvPr id="9" name="8 Rectángulo"/>
          <p:cNvSpPr/>
          <p:nvPr/>
        </p:nvSpPr>
        <p:spPr>
          <a:xfrm>
            <a:off x="4043983" y="1574900"/>
            <a:ext cx="4071937" cy="7143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L" dirty="0"/>
              <a:t>De  condiciones materiales del entorno físico y manejo de energía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4043983" y="2789337"/>
            <a:ext cx="4071937" cy="7143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L" dirty="0"/>
              <a:t>De  condiciones del ambiente de trabajo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4115420" y="5289650"/>
            <a:ext cx="4071938" cy="7143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L" dirty="0"/>
              <a:t>De  organización del trabajo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4043983" y="4003775"/>
            <a:ext cx="4071937" cy="7143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L" dirty="0"/>
              <a:t>De  características de la tarea</a:t>
            </a:r>
          </a:p>
        </p:txBody>
      </p:sp>
      <p:sp>
        <p:nvSpPr>
          <p:cNvPr id="16" name="15 Elipse"/>
          <p:cNvSpPr/>
          <p:nvPr/>
        </p:nvSpPr>
        <p:spPr>
          <a:xfrm>
            <a:off x="988376" y="1432025"/>
            <a:ext cx="2286000" cy="85725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dirty="0"/>
              <a:t>Seguridad  Industrial</a:t>
            </a:r>
          </a:p>
        </p:txBody>
      </p:sp>
      <p:sp>
        <p:nvSpPr>
          <p:cNvPr id="17" name="16 Elipse"/>
          <p:cNvSpPr/>
          <p:nvPr/>
        </p:nvSpPr>
        <p:spPr>
          <a:xfrm>
            <a:off x="990427" y="2717900"/>
            <a:ext cx="2357437" cy="85725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dirty="0">
                <a:solidFill>
                  <a:schemeClr val="tx1"/>
                </a:solidFill>
              </a:rPr>
              <a:t>Higiene</a:t>
            </a:r>
          </a:p>
          <a:p>
            <a:pPr algn="ctr">
              <a:defRPr/>
            </a:pPr>
            <a:r>
              <a:rPr lang="es-CL" dirty="0">
                <a:solidFill>
                  <a:schemeClr val="tx1"/>
                </a:solidFill>
              </a:rPr>
              <a:t>Industrial</a:t>
            </a:r>
          </a:p>
        </p:txBody>
      </p:sp>
      <p:sp>
        <p:nvSpPr>
          <p:cNvPr id="18" name="17 Elipse"/>
          <p:cNvSpPr/>
          <p:nvPr/>
        </p:nvSpPr>
        <p:spPr>
          <a:xfrm>
            <a:off x="988376" y="3932337"/>
            <a:ext cx="2357437" cy="85725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dirty="0"/>
              <a:t>Ergonomía</a:t>
            </a:r>
          </a:p>
        </p:txBody>
      </p:sp>
      <p:sp>
        <p:nvSpPr>
          <p:cNvPr id="19" name="18 Elipse"/>
          <p:cNvSpPr/>
          <p:nvPr/>
        </p:nvSpPr>
        <p:spPr>
          <a:xfrm>
            <a:off x="988376" y="5146775"/>
            <a:ext cx="2357437" cy="85725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dirty="0"/>
              <a:t>Psicología </a:t>
            </a:r>
            <a:r>
              <a:rPr lang="es-CL" dirty="0" smtClean="0"/>
              <a:t>laboral</a:t>
            </a:r>
            <a:endParaRPr lang="es-CL" dirty="0"/>
          </a:p>
        </p:txBody>
      </p:sp>
      <p:pic>
        <p:nvPicPr>
          <p:cNvPr id="11" name="Imagen 5" descr="ist_baj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4" y="156468"/>
            <a:ext cx="1528763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_00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3643314"/>
            <a:ext cx="2286016" cy="1714512"/>
          </a:xfrm>
          <a:prstGeom prst="ellipse">
            <a:avLst/>
          </a:prstGeom>
        </p:spPr>
      </p:pic>
      <p:pic>
        <p:nvPicPr>
          <p:cNvPr id="3" name="2 Imagen" descr="IMG_0063.JPG"/>
          <p:cNvPicPr>
            <a:picLocks noChangeAspect="1"/>
          </p:cNvPicPr>
          <p:nvPr/>
        </p:nvPicPr>
        <p:blipFill>
          <a:blip r:embed="rId3" cstate="print"/>
          <a:srcRect r="5715"/>
          <a:stretch>
            <a:fillRect/>
          </a:stretch>
        </p:blipFill>
        <p:spPr>
          <a:xfrm>
            <a:off x="2285984" y="1643050"/>
            <a:ext cx="2100275" cy="1670674"/>
          </a:xfrm>
          <a:prstGeom prst="ellipse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6072188" y="2857500"/>
            <a:ext cx="2857500" cy="120015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CL" sz="2400" dirty="0"/>
              <a:t>Valor Límite establecido en la legislación</a:t>
            </a:r>
          </a:p>
        </p:txBody>
      </p:sp>
      <p:sp>
        <p:nvSpPr>
          <p:cNvPr id="5" name="4 Flecha izquierda y derecha"/>
          <p:cNvSpPr/>
          <p:nvPr/>
        </p:nvSpPr>
        <p:spPr>
          <a:xfrm>
            <a:off x="4357688" y="3071813"/>
            <a:ext cx="1571625" cy="428625"/>
          </a:xfrm>
          <a:prstGeom prst="left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2000" dirty="0"/>
              <a:t>Comparar </a:t>
            </a:r>
          </a:p>
        </p:txBody>
      </p:sp>
      <p:sp>
        <p:nvSpPr>
          <p:cNvPr id="13319" name="6 CuadroTexto"/>
          <p:cNvSpPr txBox="1">
            <a:spLocks noChangeArrowheads="1"/>
          </p:cNvSpPr>
          <p:nvPr/>
        </p:nvSpPr>
        <p:spPr bwMode="auto">
          <a:xfrm>
            <a:off x="857250" y="285750"/>
            <a:ext cx="7786688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685800" fontAlgn="auto">
              <a:lnSpc>
                <a:spcPct val="90000"/>
              </a:lnSpc>
              <a:spcAft>
                <a:spcPts val="0"/>
              </a:spcAft>
            </a:pPr>
            <a:r>
              <a:rPr lang="es-CL" sz="3200" b="1" dirty="0">
                <a:solidFill>
                  <a:srgbClr val="006600"/>
                </a:solidFill>
              </a:rPr>
              <a:t>Valoración de exposición</a:t>
            </a:r>
          </a:p>
          <a:p>
            <a:pPr algn="ctr" defTabSz="685800" fontAlgn="auto">
              <a:lnSpc>
                <a:spcPct val="90000"/>
              </a:lnSpc>
              <a:spcAft>
                <a:spcPts val="0"/>
              </a:spcAft>
            </a:pPr>
            <a:r>
              <a:rPr lang="es-CL" sz="3200" b="1" dirty="0">
                <a:solidFill>
                  <a:srgbClr val="006600"/>
                </a:solidFill>
              </a:rPr>
              <a:t>En el lugar de trabajo</a:t>
            </a:r>
          </a:p>
        </p:txBody>
      </p:sp>
      <p:sp>
        <p:nvSpPr>
          <p:cNvPr id="13320" name="7 CuadroTexto"/>
          <p:cNvSpPr txBox="1">
            <a:spLocks noChangeArrowheads="1"/>
          </p:cNvSpPr>
          <p:nvPr/>
        </p:nvSpPr>
        <p:spPr bwMode="auto">
          <a:xfrm>
            <a:off x="5072063" y="4500563"/>
            <a:ext cx="38576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CL" sz="1600"/>
              <a:t>Los valores obtenido de un monitoreo  (agente químico, físico o biológico) se comparan con el estándar definido por la legislación o la organización cuando éstos últimos son más exigentes </a:t>
            </a:r>
          </a:p>
        </p:txBody>
      </p:sp>
      <p:pic>
        <p:nvPicPr>
          <p:cNvPr id="8" name="Imagen 5" descr="ist_baja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180" y="144260"/>
            <a:ext cx="1528763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b="1" dirty="0">
                <a:solidFill>
                  <a:srgbClr val="006600"/>
                </a:solidFill>
                <a:latin typeface="Arial" charset="0"/>
                <a:ea typeface="+mn-ea"/>
                <a:cs typeface="Arial" charset="0"/>
              </a:rPr>
              <a:t>Control de los factores de riesgo</a:t>
            </a: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928813" y="2071688"/>
            <a:ext cx="7215187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es-CL" sz="2400" b="1" dirty="0">
                <a:latin typeface="+mn-lt"/>
                <a:ea typeface="Calibri" pitchFamily="34" charset="0"/>
                <a:cs typeface="Arial" pitchFamily="34" charset="0"/>
              </a:rPr>
              <a:t>Actuaciones posibles</a:t>
            </a:r>
            <a:endParaRPr lang="es-CL" sz="1200" dirty="0">
              <a:latin typeface="+mn-lt"/>
              <a:cs typeface="Arial" pitchFamily="34" charset="0"/>
            </a:endParaRPr>
          </a:p>
          <a:p>
            <a:pPr marL="266700" indent="-266700" algn="just" eaLnBrk="0" hangingPunct="0">
              <a:buFontTx/>
              <a:buChar char="•"/>
              <a:defRPr/>
            </a:pPr>
            <a:r>
              <a:rPr lang="es-CL" sz="2400" b="1" dirty="0">
                <a:latin typeface="+mn-lt"/>
                <a:ea typeface="Times New Roman" pitchFamily="18" charset="0"/>
                <a:cs typeface="Arial" pitchFamily="34" charset="0"/>
              </a:rPr>
              <a:t>Medidas de ingeniería</a:t>
            </a:r>
            <a:r>
              <a:rPr lang="es-CL" sz="2400" dirty="0">
                <a:latin typeface="+mn-lt"/>
                <a:ea typeface="Times New Roman" pitchFamily="18" charset="0"/>
                <a:cs typeface="Arial" pitchFamily="34" charset="0"/>
              </a:rPr>
              <a:t>: Actuaciones sobre el proceso, maquinaria, instalaciones</a:t>
            </a:r>
            <a:endParaRPr lang="es-CL" sz="1200" dirty="0">
              <a:latin typeface="+mn-lt"/>
              <a:cs typeface="Arial" pitchFamily="34" charset="0"/>
            </a:endParaRPr>
          </a:p>
          <a:p>
            <a:pPr marL="266700" indent="-266700" algn="just" eaLnBrk="0" hangingPunct="0">
              <a:buFontTx/>
              <a:buChar char="•"/>
              <a:defRPr/>
            </a:pPr>
            <a:r>
              <a:rPr lang="es-CL" sz="2400" b="1" dirty="0">
                <a:latin typeface="+mn-lt"/>
                <a:ea typeface="Times New Roman" pitchFamily="18" charset="0"/>
                <a:cs typeface="Arial" pitchFamily="34" charset="0"/>
              </a:rPr>
              <a:t>Prácticas de Trabajo</a:t>
            </a:r>
            <a:r>
              <a:rPr lang="es-CL" sz="2400" dirty="0">
                <a:latin typeface="+mn-lt"/>
                <a:ea typeface="Times New Roman" pitchFamily="18" charset="0"/>
                <a:cs typeface="Arial" pitchFamily="34" charset="0"/>
              </a:rPr>
              <a:t>: hábitos, métodos, </a:t>
            </a:r>
            <a:endParaRPr lang="es-CL" sz="1200" dirty="0">
              <a:latin typeface="+mn-lt"/>
              <a:cs typeface="Arial" pitchFamily="34" charset="0"/>
            </a:endParaRPr>
          </a:p>
          <a:p>
            <a:pPr marL="266700" indent="-266700" algn="just" eaLnBrk="0" hangingPunct="0">
              <a:buFontTx/>
              <a:buChar char="•"/>
              <a:defRPr/>
            </a:pPr>
            <a:r>
              <a:rPr lang="es-CL" sz="2400" b="1" dirty="0">
                <a:latin typeface="+mn-lt"/>
                <a:ea typeface="Times New Roman" pitchFamily="18" charset="0"/>
                <a:cs typeface="Arial" pitchFamily="34" charset="0"/>
              </a:rPr>
              <a:t>Medidas administrativas</a:t>
            </a:r>
            <a:r>
              <a:rPr lang="es-CL" sz="2400" dirty="0">
                <a:latin typeface="+mn-lt"/>
                <a:ea typeface="Times New Roman" pitchFamily="18" charset="0"/>
                <a:cs typeface="Arial" pitchFamily="34" charset="0"/>
              </a:rPr>
              <a:t> . control de tiempos de tiempo de trabajo, rotaciones de personal, </a:t>
            </a:r>
            <a:endParaRPr lang="es-CL" sz="1200" dirty="0">
              <a:latin typeface="+mn-lt"/>
              <a:cs typeface="Arial" pitchFamily="34" charset="0"/>
            </a:endParaRPr>
          </a:p>
          <a:p>
            <a:pPr marL="266700" indent="-266700" algn="just" eaLnBrk="0" hangingPunct="0">
              <a:buFontTx/>
              <a:buChar char="•"/>
              <a:defRPr/>
            </a:pPr>
            <a:r>
              <a:rPr lang="es-CL" sz="2400" b="1" dirty="0">
                <a:latin typeface="+mn-lt"/>
                <a:ea typeface="Times New Roman" pitchFamily="18" charset="0"/>
                <a:cs typeface="Arial" pitchFamily="34" charset="0"/>
              </a:rPr>
              <a:t>Protección personal  </a:t>
            </a:r>
            <a:r>
              <a:rPr lang="es-CL" sz="2400" dirty="0">
                <a:latin typeface="+mn-lt"/>
                <a:ea typeface="Times New Roman" pitchFamily="18" charset="0"/>
                <a:cs typeface="Arial" pitchFamily="34" charset="0"/>
              </a:rPr>
              <a:t>aislamiento del trabajador del agente contaminante</a:t>
            </a:r>
            <a:endParaRPr lang="es-CL" sz="3600" dirty="0">
              <a:latin typeface="+mn-lt"/>
              <a:cs typeface="Arial" pitchFamily="34" charset="0"/>
            </a:endParaRPr>
          </a:p>
        </p:txBody>
      </p:sp>
      <p:pic>
        <p:nvPicPr>
          <p:cNvPr id="4" name="Imagen 5" descr="ist_baj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180" y="144260"/>
            <a:ext cx="1528763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4 Título"/>
          <p:cNvSpPr>
            <a:spLocks noGrp="1"/>
          </p:cNvSpPr>
          <p:nvPr>
            <p:ph type="title"/>
          </p:nvPr>
        </p:nvSpPr>
        <p:spPr>
          <a:xfrm>
            <a:off x="571500" y="1214438"/>
            <a:ext cx="8183563" cy="720725"/>
          </a:xfrm>
        </p:spPr>
        <p:txBody>
          <a:bodyPr/>
          <a:lstStyle/>
          <a:p>
            <a:r>
              <a:rPr lang="es-CL" sz="2800" smtClean="0"/>
              <a:t>Eficacia de las medidas de control de riesgo químico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3964FB-8BDA-4823-9754-9782BDBA0B0B}" type="slidenum">
              <a:rPr lang="es-ES" smtClean="0"/>
              <a:pPr>
                <a:defRPr/>
              </a:pPr>
              <a:t>22</a:t>
            </a:fld>
            <a:endParaRPr lang="es-ES" dirty="0"/>
          </a:p>
        </p:txBody>
      </p:sp>
      <p:sp>
        <p:nvSpPr>
          <p:cNvPr id="6" name="5 Rectángulo redondeado"/>
          <p:cNvSpPr/>
          <p:nvPr/>
        </p:nvSpPr>
        <p:spPr>
          <a:xfrm>
            <a:off x="1285852" y="2571744"/>
            <a:ext cx="2071702" cy="106297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dirty="0"/>
              <a:t>Acciones sobre la fuente o proceso</a:t>
            </a:r>
          </a:p>
        </p:txBody>
      </p:sp>
      <p:sp>
        <p:nvSpPr>
          <p:cNvPr id="7" name="6 Elipse"/>
          <p:cNvSpPr/>
          <p:nvPr/>
        </p:nvSpPr>
        <p:spPr>
          <a:xfrm>
            <a:off x="6286512" y="2285992"/>
            <a:ext cx="2232248" cy="137271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2000" dirty="0"/>
              <a:t>Acciones sobre el Trabajador</a:t>
            </a:r>
          </a:p>
        </p:txBody>
      </p:sp>
      <p:sp>
        <p:nvSpPr>
          <p:cNvPr id="15370" name="9 CuadroTexto"/>
          <p:cNvSpPr txBox="1">
            <a:spLocks noChangeArrowheads="1"/>
          </p:cNvSpPr>
          <p:nvPr/>
        </p:nvSpPr>
        <p:spPr bwMode="auto">
          <a:xfrm>
            <a:off x="1285875" y="285750"/>
            <a:ext cx="6286500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685800">
              <a:lnSpc>
                <a:spcPct val="90000"/>
              </a:lnSpc>
            </a:pPr>
            <a:r>
              <a:rPr lang="es-CL" sz="3200" b="1" dirty="0">
                <a:solidFill>
                  <a:srgbClr val="006600"/>
                </a:solidFill>
              </a:rPr>
              <a:t>Medidas para controlar el Riesgo</a:t>
            </a:r>
          </a:p>
        </p:txBody>
      </p:sp>
      <p:sp>
        <p:nvSpPr>
          <p:cNvPr id="15371" name="10 CuadroTexto"/>
          <p:cNvSpPr txBox="1">
            <a:spLocks noChangeArrowheads="1"/>
          </p:cNvSpPr>
          <p:nvPr/>
        </p:nvSpPr>
        <p:spPr bwMode="auto">
          <a:xfrm>
            <a:off x="3571875" y="4929188"/>
            <a:ext cx="5572125" cy="1077912"/>
          </a:xfrm>
          <a:prstGeom prst="rect">
            <a:avLst/>
          </a:prstGeom>
          <a:solidFill>
            <a:srgbClr val="FDC46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CL" sz="1600"/>
              <a:t>Deben priorizarse las medidas sobre la fuente que generan los contaminantes químicos,  luego sobre el ambiente y finalmente, cuando lo anterior no sea posible, acciones sobre el trabajador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3929058" y="2428868"/>
            <a:ext cx="1857388" cy="12144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dirty="0"/>
              <a:t>Acciones sobre el ambiente laboral</a:t>
            </a:r>
          </a:p>
        </p:txBody>
      </p:sp>
      <p:sp>
        <p:nvSpPr>
          <p:cNvPr id="13" name="12 Flecha curvada hacia abajo"/>
          <p:cNvSpPr/>
          <p:nvPr/>
        </p:nvSpPr>
        <p:spPr>
          <a:xfrm>
            <a:off x="1785918" y="2000240"/>
            <a:ext cx="2428892" cy="428628"/>
          </a:xfrm>
          <a:prstGeom prst="curved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>
              <a:solidFill>
                <a:schemeClr val="tx1"/>
              </a:solidFill>
            </a:endParaRPr>
          </a:p>
        </p:txBody>
      </p:sp>
      <p:sp>
        <p:nvSpPr>
          <p:cNvPr id="14" name="13 Flecha curvada hacia arriba"/>
          <p:cNvSpPr/>
          <p:nvPr/>
        </p:nvSpPr>
        <p:spPr>
          <a:xfrm>
            <a:off x="5000628" y="3786190"/>
            <a:ext cx="2500330" cy="428628"/>
          </a:xfrm>
          <a:prstGeom prst="curved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>
              <a:solidFill>
                <a:schemeClr val="tx1"/>
              </a:solidFill>
            </a:endParaRPr>
          </a:p>
        </p:txBody>
      </p:sp>
      <p:pic>
        <p:nvPicPr>
          <p:cNvPr id="11" name="Imagen 5" descr="ist_baj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180" y="144260"/>
            <a:ext cx="1528763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/>
          <p:cNvSpPr>
            <a:spLocks noGrp="1"/>
          </p:cNvSpPr>
          <p:nvPr>
            <p:ph type="title"/>
          </p:nvPr>
        </p:nvSpPr>
        <p:spPr>
          <a:xfrm>
            <a:off x="428625" y="214313"/>
            <a:ext cx="8183563" cy="473075"/>
          </a:xfrm>
        </p:spPr>
        <p:txBody>
          <a:bodyPr>
            <a:noAutofit/>
          </a:bodyPr>
          <a:lstStyle/>
          <a:p>
            <a:pPr algn="ctr" eaLnBrk="1" fontAlgn="base" hangingPunct="1">
              <a:spcAft>
                <a:spcPct val="0"/>
              </a:spcAft>
              <a:defRPr/>
            </a:pPr>
            <a:r>
              <a:rPr lang="es-CL" sz="3200" b="1" dirty="0">
                <a:solidFill>
                  <a:srgbClr val="006600"/>
                </a:solidFill>
                <a:latin typeface="Arial" charset="0"/>
                <a:ea typeface="+mn-ea"/>
                <a:cs typeface="Arial" charset="0"/>
              </a:rPr>
              <a:t>Ejemplos de Medidas</a:t>
            </a:r>
          </a:p>
        </p:txBody>
      </p:sp>
      <p:sp>
        <p:nvSpPr>
          <p:cNvPr id="2" name="1 Rectángulo redondeado"/>
          <p:cNvSpPr/>
          <p:nvPr/>
        </p:nvSpPr>
        <p:spPr>
          <a:xfrm>
            <a:off x="623888" y="969963"/>
            <a:ext cx="2808287" cy="935037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L" dirty="0">
                <a:solidFill>
                  <a:schemeClr val="bg2">
                    <a:lumMod val="10000"/>
                  </a:schemeClr>
                </a:solidFill>
              </a:rPr>
              <a:t>Posible sustitución de materiales de por los menos peligrosos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3714750" y="2071688"/>
            <a:ext cx="2379663" cy="142875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s-CL" sz="1600" dirty="0">
                <a:solidFill>
                  <a:schemeClr val="bg2">
                    <a:lumMod val="10000"/>
                  </a:schemeClr>
                </a:solidFill>
              </a:rPr>
              <a:t>Ventilación</a:t>
            </a:r>
          </a:p>
          <a:p>
            <a:pPr algn="just">
              <a:defRPr/>
            </a:pPr>
            <a:r>
              <a:rPr lang="es-CL" sz="1600" dirty="0">
                <a:solidFill>
                  <a:schemeClr val="bg2">
                    <a:lumMod val="10000"/>
                  </a:schemeClr>
                </a:solidFill>
              </a:rPr>
              <a:t>Implantar sistema de extracción localizados.</a:t>
            </a:r>
          </a:p>
          <a:p>
            <a:pPr algn="just">
              <a:defRPr/>
            </a:pPr>
            <a:r>
              <a:rPr lang="es-CL" sz="1600" dirty="0">
                <a:solidFill>
                  <a:schemeClr val="bg2">
                    <a:lumMod val="10000"/>
                  </a:schemeClr>
                </a:solidFill>
              </a:rPr>
              <a:t>Mejorar ventilación general forzada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642938" y="3143250"/>
            <a:ext cx="2808287" cy="936625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L" dirty="0">
                <a:solidFill>
                  <a:schemeClr val="bg2">
                    <a:lumMod val="10000"/>
                  </a:schemeClr>
                </a:solidFill>
              </a:rPr>
              <a:t>Aislación de puestos de trabajo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642938" y="2071688"/>
            <a:ext cx="2808287" cy="936625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L" dirty="0">
                <a:solidFill>
                  <a:schemeClr val="bg2">
                    <a:lumMod val="10000"/>
                  </a:schemeClr>
                </a:solidFill>
              </a:rPr>
              <a:t>Programa de mantenimiento y limpieza periódico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3786188" y="1000125"/>
            <a:ext cx="2305050" cy="93662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L" dirty="0">
                <a:solidFill>
                  <a:schemeClr val="bg2">
                    <a:lumMod val="10000"/>
                  </a:schemeClr>
                </a:solidFill>
              </a:rPr>
              <a:t>Posible rotación puestos de trabajo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6378575" y="1027113"/>
            <a:ext cx="2305050" cy="93662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L" dirty="0">
                <a:solidFill>
                  <a:schemeClr val="bg2">
                    <a:lumMod val="10000"/>
                  </a:schemeClr>
                </a:solidFill>
              </a:rPr>
              <a:t>Información y formación a los trabajadores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6373813" y="2203450"/>
            <a:ext cx="2305050" cy="93662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L" dirty="0">
                <a:solidFill>
                  <a:schemeClr val="bg2">
                    <a:lumMod val="10000"/>
                  </a:schemeClr>
                </a:solidFill>
              </a:rPr>
              <a:t>Programa de Elementos de Protección Individual </a:t>
            </a:r>
          </a:p>
        </p:txBody>
      </p:sp>
      <p:sp>
        <p:nvSpPr>
          <p:cNvPr id="14" name="13 Rectángulo redondeado"/>
          <p:cNvSpPr/>
          <p:nvPr/>
        </p:nvSpPr>
        <p:spPr>
          <a:xfrm>
            <a:off x="642938" y="4143375"/>
            <a:ext cx="2808287" cy="5715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L" dirty="0">
                <a:solidFill>
                  <a:schemeClr val="bg2">
                    <a:lumMod val="10000"/>
                  </a:schemeClr>
                </a:solidFill>
              </a:rPr>
              <a:t>Encerramiento de procesos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642938" y="4857750"/>
            <a:ext cx="2808287" cy="5715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L" dirty="0">
                <a:solidFill>
                  <a:schemeClr val="bg2">
                    <a:lumMod val="10000"/>
                  </a:schemeClr>
                </a:solidFill>
              </a:rPr>
              <a:t>Humectación en la generación de polvo</a:t>
            </a:r>
          </a:p>
        </p:txBody>
      </p:sp>
      <p:pic>
        <p:nvPicPr>
          <p:cNvPr id="12" name="Imagen 5" descr="ist_baj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143" y="-90138"/>
            <a:ext cx="1431135" cy="1026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b="1" dirty="0" smtClean="0">
                <a:solidFill>
                  <a:srgbClr val="006600"/>
                </a:solidFill>
                <a:latin typeface="Arial" charset="0"/>
                <a:ea typeface="+mn-ea"/>
                <a:cs typeface="Arial" charset="0"/>
              </a:rPr>
              <a:t>Valores Límites Permisibles</a:t>
            </a:r>
            <a:endParaRPr lang="es-CL" sz="3200" b="1" dirty="0">
              <a:solidFill>
                <a:srgbClr val="0066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7411" name="2 Rectángulo"/>
          <p:cNvSpPr>
            <a:spLocks noChangeArrowheads="1"/>
          </p:cNvSpPr>
          <p:nvPr/>
        </p:nvSpPr>
        <p:spPr bwMode="auto">
          <a:xfrm>
            <a:off x="1857375" y="1643063"/>
            <a:ext cx="5786438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CL">
                <a:latin typeface="Calibri" pitchFamily="34" charset="0"/>
                <a:cs typeface="Calibri" pitchFamily="34" charset="0"/>
              </a:rPr>
              <a:t>Con el objeto  de realizar la valoración y posteriormente adoptar una u otra medida de control, los países han determinados valores límites que no deben ser sobrepasados ya sea en la jornada laboral, en un período corto o en ningún instante.</a:t>
            </a:r>
          </a:p>
        </p:txBody>
      </p:sp>
      <p:sp>
        <p:nvSpPr>
          <p:cNvPr id="41986" name="AutoShape 2"/>
          <p:cNvSpPr>
            <a:spLocks noChangeArrowheads="1"/>
          </p:cNvSpPr>
          <p:nvPr/>
        </p:nvSpPr>
        <p:spPr bwMode="auto">
          <a:xfrm>
            <a:off x="3429000" y="5643563"/>
            <a:ext cx="5502275" cy="5651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es-CL" sz="1600" dirty="0">
                <a:latin typeface="Calibri" pitchFamily="34" charset="0"/>
                <a:cs typeface="Arial" pitchFamily="34" charset="0"/>
              </a:rPr>
              <a:t>Los valores límites permisible </a:t>
            </a:r>
            <a:r>
              <a:rPr lang="es-CL" sz="1600" b="1" dirty="0">
                <a:latin typeface="Calibri" pitchFamily="34" charset="0"/>
                <a:cs typeface="Arial" pitchFamily="34" charset="0"/>
              </a:rPr>
              <a:t>NO REPRESENTAN</a:t>
            </a:r>
            <a:r>
              <a:rPr lang="es-CL" sz="1600" dirty="0">
                <a:latin typeface="Calibri" pitchFamily="34" charset="0"/>
                <a:cs typeface="Arial" pitchFamily="34" charset="0"/>
              </a:rPr>
              <a:t> valores exactos que separan nivel seguro de nivel de riesgo</a:t>
            </a:r>
          </a:p>
          <a:p>
            <a:pPr>
              <a:defRPr/>
            </a:pPr>
            <a:endParaRPr lang="es-CL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3" name="Rectangle 3"/>
          <p:cNvSpPr>
            <a:spLocks noChangeArrowheads="1"/>
          </p:cNvSpPr>
          <p:nvPr/>
        </p:nvSpPr>
        <p:spPr bwMode="auto">
          <a:xfrm>
            <a:off x="1928813" y="3286125"/>
            <a:ext cx="5643562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es-CL">
                <a:latin typeface="Calibri" pitchFamily="34" charset="0"/>
                <a:cs typeface="Calibri" pitchFamily="34" charset="0"/>
              </a:rPr>
              <a:t>Tales valores llamados límites permisibles son determinados en base a información científica sobre efectos en salud. Se revisan por comisiones de expertos en toxicología, higiene industrial, medicina laboral, epidemiología.</a:t>
            </a:r>
            <a:endParaRPr lang="es-CL" sz="2800"/>
          </a:p>
        </p:txBody>
      </p:sp>
      <p:pic>
        <p:nvPicPr>
          <p:cNvPr id="6" name="Imagen 5" descr="ist_baj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154"/>
            <a:ext cx="1528763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geoffharries.com/3statistics_files/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7438" y="3789041"/>
            <a:ext cx="4508778" cy="26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3 CuadroTexto"/>
          <p:cNvSpPr txBox="1">
            <a:spLocks noChangeArrowheads="1"/>
          </p:cNvSpPr>
          <p:nvPr/>
        </p:nvSpPr>
        <p:spPr bwMode="auto">
          <a:xfrm>
            <a:off x="1654358" y="1556792"/>
            <a:ext cx="630201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L" dirty="0"/>
              <a:t>Se debe recordar que el comportamiento de los efectos la salud  de una población expuesta a un tóxico tiene una distribución probabilística, por tanto bajo los niveles del límite permitido nadie puede asegurar que no habrán algunos enfermos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CL" sz="3200" b="1" smtClean="0">
                <a:solidFill>
                  <a:srgbClr val="006600"/>
                </a:solidFill>
                <a:latin typeface="Arial" charset="0"/>
                <a:ea typeface="+mn-ea"/>
                <a:cs typeface="Arial" charset="0"/>
              </a:rPr>
              <a:t>Valores Límites Permisibles</a:t>
            </a:r>
            <a:endParaRPr lang="es-CL" sz="3200" b="1" dirty="0" smtClean="0">
              <a:solidFill>
                <a:srgbClr val="006600"/>
              </a:solidFill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6" name="Imagen 5" descr="ist_baj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180" y="144260"/>
            <a:ext cx="1528763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4572000" y="357188"/>
            <a:ext cx="2071688" cy="6429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L" dirty="0"/>
              <a:t>Agente de riesgo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500563" y="1357313"/>
            <a:ext cx="2214562" cy="4286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L" dirty="0"/>
              <a:t>Identificación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500563" y="2000250"/>
            <a:ext cx="2214562" cy="4286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L" dirty="0"/>
              <a:t>Monitoreo</a:t>
            </a:r>
          </a:p>
        </p:txBody>
      </p:sp>
      <p:sp>
        <p:nvSpPr>
          <p:cNvPr id="6" name="5 Decisión"/>
          <p:cNvSpPr/>
          <p:nvPr/>
        </p:nvSpPr>
        <p:spPr>
          <a:xfrm>
            <a:off x="4214813" y="2857500"/>
            <a:ext cx="2786062" cy="85725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dirty="0"/>
              <a:t>Valoración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7286625" y="2928938"/>
            <a:ext cx="1428750" cy="7143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L" dirty="0"/>
              <a:t>Situación</a:t>
            </a:r>
          </a:p>
          <a:p>
            <a:pPr algn="ctr">
              <a:defRPr/>
            </a:pPr>
            <a:r>
              <a:rPr lang="es-CL" dirty="0"/>
              <a:t> peligrosa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2357438" y="2786063"/>
            <a:ext cx="1428750" cy="10001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L" dirty="0"/>
              <a:t>Situación</a:t>
            </a:r>
          </a:p>
          <a:p>
            <a:pPr algn="ctr">
              <a:defRPr/>
            </a:pPr>
            <a:r>
              <a:rPr lang="es-CL" dirty="0"/>
              <a:t> NO peligrosa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2357438" y="4000500"/>
            <a:ext cx="1428750" cy="8572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L" dirty="0"/>
              <a:t>Control periódico </a:t>
            </a:r>
          </a:p>
          <a:p>
            <a:pPr algn="ctr">
              <a:defRPr/>
            </a:pPr>
            <a:r>
              <a:rPr lang="es-CL" dirty="0"/>
              <a:t>de situación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7286625" y="4071938"/>
            <a:ext cx="1428750" cy="10001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L" dirty="0"/>
              <a:t>Aplicación de medidas correctoras</a:t>
            </a:r>
          </a:p>
        </p:txBody>
      </p:sp>
      <p:sp>
        <p:nvSpPr>
          <p:cNvPr id="28" name="27 Proceso predefinido"/>
          <p:cNvSpPr/>
          <p:nvPr/>
        </p:nvSpPr>
        <p:spPr>
          <a:xfrm>
            <a:off x="4786313" y="4143375"/>
            <a:ext cx="1643062" cy="857250"/>
          </a:xfrm>
          <a:prstGeom prst="flowChartPredefined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L" dirty="0"/>
              <a:t>Criterios de Evaluación</a:t>
            </a:r>
          </a:p>
        </p:txBody>
      </p:sp>
      <p:cxnSp>
        <p:nvCxnSpPr>
          <p:cNvPr id="30" name="29 Conector recto de flecha"/>
          <p:cNvCxnSpPr>
            <a:stCxn id="28" idx="0"/>
            <a:endCxn id="6" idx="2"/>
          </p:cNvCxnSpPr>
          <p:nvPr/>
        </p:nvCxnSpPr>
        <p:spPr>
          <a:xfrm rot="5400000" flipH="1" flipV="1">
            <a:off x="5393531" y="3929857"/>
            <a:ext cx="42862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>
            <a:stCxn id="2" idx="2"/>
            <a:endCxn id="3" idx="0"/>
          </p:cNvCxnSpPr>
          <p:nvPr/>
        </p:nvCxnSpPr>
        <p:spPr>
          <a:xfrm rot="5400000">
            <a:off x="5429250" y="1177925"/>
            <a:ext cx="3571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>
            <a:stCxn id="3" idx="2"/>
            <a:endCxn id="4" idx="0"/>
          </p:cNvCxnSpPr>
          <p:nvPr/>
        </p:nvCxnSpPr>
        <p:spPr>
          <a:xfrm rot="5400000">
            <a:off x="5500688" y="1892300"/>
            <a:ext cx="2143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 de flecha"/>
          <p:cNvCxnSpPr>
            <a:stCxn id="4" idx="2"/>
            <a:endCxn id="6" idx="0"/>
          </p:cNvCxnSpPr>
          <p:nvPr/>
        </p:nvCxnSpPr>
        <p:spPr>
          <a:xfrm rot="5400000">
            <a:off x="5393531" y="2642394"/>
            <a:ext cx="42862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 de flecha"/>
          <p:cNvCxnSpPr>
            <a:stCxn id="6" idx="1"/>
            <a:endCxn id="17" idx="3"/>
          </p:cNvCxnSpPr>
          <p:nvPr/>
        </p:nvCxnSpPr>
        <p:spPr>
          <a:xfrm rot="10800000">
            <a:off x="3786188" y="3286125"/>
            <a:ext cx="42862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 de flecha"/>
          <p:cNvCxnSpPr>
            <a:stCxn id="17" idx="2"/>
            <a:endCxn id="22" idx="0"/>
          </p:cNvCxnSpPr>
          <p:nvPr/>
        </p:nvCxnSpPr>
        <p:spPr>
          <a:xfrm rot="5400000">
            <a:off x="2963862" y="3894138"/>
            <a:ext cx="21431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recto de flecha"/>
          <p:cNvCxnSpPr>
            <a:stCxn id="6" idx="3"/>
            <a:endCxn id="16" idx="1"/>
          </p:cNvCxnSpPr>
          <p:nvPr/>
        </p:nvCxnSpPr>
        <p:spPr>
          <a:xfrm>
            <a:off x="7000875" y="3286125"/>
            <a:ext cx="28575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recto de flecha"/>
          <p:cNvCxnSpPr>
            <a:stCxn id="16" idx="2"/>
            <a:endCxn id="23" idx="0"/>
          </p:cNvCxnSpPr>
          <p:nvPr/>
        </p:nvCxnSpPr>
        <p:spPr>
          <a:xfrm rot="5400000">
            <a:off x="7787481" y="3858419"/>
            <a:ext cx="42862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48 Rectángulo redondeado"/>
          <p:cNvSpPr/>
          <p:nvPr/>
        </p:nvSpPr>
        <p:spPr>
          <a:xfrm>
            <a:off x="928688" y="214313"/>
            <a:ext cx="2571750" cy="13573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L" dirty="0"/>
              <a:t>Esquema para el reconocimiento, valoración  y control de factores de riesgo</a:t>
            </a:r>
          </a:p>
        </p:txBody>
      </p:sp>
      <p:pic>
        <p:nvPicPr>
          <p:cNvPr id="20" name="Imagen 5" descr="ist_baj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180" y="144260"/>
            <a:ext cx="1528763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58863" y="1893218"/>
            <a:ext cx="6770687" cy="4056062"/>
            <a:chOff x="528" y="912"/>
            <a:chExt cx="4608" cy="2736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3360" y="912"/>
              <a:ext cx="1200" cy="864"/>
              <a:chOff x="3936" y="1536"/>
              <a:chExt cx="1200" cy="864"/>
            </a:xfrm>
          </p:grpSpPr>
          <p:sp>
            <p:nvSpPr>
              <p:cNvPr id="21" name="Oval 5"/>
              <p:cNvSpPr>
                <a:spLocks noChangeArrowheads="1"/>
              </p:cNvSpPr>
              <p:nvPr/>
            </p:nvSpPr>
            <p:spPr bwMode="auto">
              <a:xfrm>
                <a:off x="3936" y="1536"/>
                <a:ext cx="1200" cy="864"/>
              </a:xfrm>
              <a:prstGeom prst="ellipse">
                <a:avLst/>
              </a:prstGeom>
              <a:gradFill rotWithShape="0">
                <a:gsLst>
                  <a:gs pos="0">
                    <a:srgbClr val="99CC00"/>
                  </a:gs>
                  <a:gs pos="100000">
                    <a:srgbClr val="475E00"/>
                  </a:gs>
                </a:gsLst>
                <a:lin ang="5400000" scaled="1"/>
              </a:gradFill>
              <a:ln w="9525">
                <a:round/>
                <a:headEnd/>
                <a:tailEnd/>
              </a:ln>
              <a:scene3d>
                <a:camera prst="legacyPerspectiveBottom"/>
                <a:lightRig rig="legacyFlat3" dir="t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99CC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endParaRPr lang="es-MX" b="1">
                  <a:latin typeface="+mn-lt"/>
                </a:endParaRPr>
              </a:p>
            </p:txBody>
          </p:sp>
          <p:sp>
            <p:nvSpPr>
              <p:cNvPr id="22" name="Text Box 6"/>
              <p:cNvSpPr txBox="1">
                <a:spLocks noChangeArrowheads="1"/>
              </p:cNvSpPr>
              <p:nvPr/>
            </p:nvSpPr>
            <p:spPr bwMode="auto">
              <a:xfrm>
                <a:off x="4032" y="1681"/>
                <a:ext cx="1056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s-ES_tradnl" sz="1800" b="1">
                    <a:latin typeface="+mn-lt"/>
                  </a:rPr>
                  <a:t>Selección Unidad</a:t>
                </a:r>
                <a:endParaRPr lang="es-ES" sz="1800" b="1">
                  <a:latin typeface="+mn-lt"/>
                </a:endParaRPr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2256" y="2784"/>
              <a:ext cx="1248" cy="864"/>
              <a:chOff x="3120" y="2880"/>
              <a:chExt cx="1248" cy="86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120" y="2880"/>
                <a:ext cx="1200" cy="864"/>
              </a:xfrm>
              <a:prstGeom prst="ellipse">
                <a:avLst/>
              </a:prstGeom>
              <a:gradFill rotWithShape="0">
                <a:gsLst>
                  <a:gs pos="0">
                    <a:srgbClr val="99CC00"/>
                  </a:gs>
                  <a:gs pos="100000">
                    <a:srgbClr val="475E00"/>
                  </a:gs>
                </a:gsLst>
                <a:lin ang="5400000" scaled="1"/>
              </a:gradFill>
              <a:ln w="9525">
                <a:round/>
                <a:headEnd/>
                <a:tailEnd/>
              </a:ln>
              <a:scene3d>
                <a:camera prst="legacyPerspectiveBottom"/>
                <a:lightRig rig="legacyFlat3" dir="t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99CC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endParaRPr lang="es-MX" b="1">
                  <a:latin typeface="+mn-lt"/>
                </a:endParaRPr>
              </a:p>
            </p:txBody>
          </p:sp>
          <p:sp>
            <p:nvSpPr>
              <p:cNvPr id="20" name="Text Box 9"/>
              <p:cNvSpPr txBox="1">
                <a:spLocks noChangeArrowheads="1"/>
              </p:cNvSpPr>
              <p:nvPr/>
            </p:nvSpPr>
            <p:spPr bwMode="auto">
              <a:xfrm>
                <a:off x="3120" y="3168"/>
                <a:ext cx="1248" cy="2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s-ES_tradnl" sz="1800" b="1">
                    <a:latin typeface="+mn-lt"/>
                  </a:rPr>
                  <a:t>Evaluación</a:t>
                </a:r>
                <a:endParaRPr lang="es-ES" sz="1800" b="1">
                  <a:latin typeface="+mn-lt"/>
                </a:endParaRPr>
              </a:p>
            </p:txBody>
          </p:sp>
        </p:grp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3840" y="2064"/>
              <a:ext cx="1296" cy="864"/>
              <a:chOff x="2232" y="1296"/>
              <a:chExt cx="1296" cy="864"/>
            </a:xfrm>
          </p:grpSpPr>
          <p:sp>
            <p:nvSpPr>
              <p:cNvPr id="17" name="Oval 11"/>
              <p:cNvSpPr>
                <a:spLocks noChangeArrowheads="1"/>
              </p:cNvSpPr>
              <p:nvPr/>
            </p:nvSpPr>
            <p:spPr bwMode="auto">
              <a:xfrm>
                <a:off x="2280" y="1296"/>
                <a:ext cx="1200" cy="864"/>
              </a:xfrm>
              <a:prstGeom prst="ellipse">
                <a:avLst/>
              </a:prstGeom>
              <a:gradFill rotWithShape="0">
                <a:gsLst>
                  <a:gs pos="0">
                    <a:srgbClr val="99CC00"/>
                  </a:gs>
                  <a:gs pos="100000">
                    <a:srgbClr val="475E00"/>
                  </a:gs>
                </a:gsLst>
                <a:lin ang="5400000" scaled="1"/>
              </a:gradFill>
              <a:ln w="9525">
                <a:round/>
                <a:headEnd/>
                <a:tailEnd/>
              </a:ln>
              <a:scene3d>
                <a:camera prst="legacyPerspectiveBottom"/>
                <a:lightRig rig="legacyFlat3" dir="t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99CC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endParaRPr lang="es-MX" b="1">
                  <a:latin typeface="+mn-lt"/>
                </a:endParaRPr>
              </a:p>
            </p:txBody>
          </p:sp>
          <p:sp>
            <p:nvSpPr>
              <p:cNvPr id="18" name="Text Box 12"/>
              <p:cNvSpPr txBox="1">
                <a:spLocks noChangeArrowheads="1"/>
              </p:cNvSpPr>
              <p:nvPr/>
            </p:nvSpPr>
            <p:spPr bwMode="auto">
              <a:xfrm>
                <a:off x="2232" y="1584"/>
                <a:ext cx="1296" cy="2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s-ES_tradnl" sz="1800" b="1">
                    <a:latin typeface="+mn-lt"/>
                  </a:rPr>
                  <a:t>Identificación</a:t>
                </a:r>
                <a:endParaRPr lang="es-ES" sz="1800" b="1">
                  <a:latin typeface="+mn-lt"/>
                </a:endParaRPr>
              </a:p>
            </p:txBody>
          </p:sp>
        </p:grp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1200" y="912"/>
              <a:ext cx="1200" cy="864"/>
              <a:chOff x="1680" y="336"/>
              <a:chExt cx="1200" cy="864"/>
            </a:xfrm>
          </p:grpSpPr>
          <p:sp>
            <p:nvSpPr>
              <p:cNvPr id="15" name="Oval 14"/>
              <p:cNvSpPr>
                <a:spLocks noChangeArrowheads="1"/>
              </p:cNvSpPr>
              <p:nvPr/>
            </p:nvSpPr>
            <p:spPr bwMode="auto">
              <a:xfrm>
                <a:off x="1680" y="336"/>
                <a:ext cx="1200" cy="864"/>
              </a:xfrm>
              <a:prstGeom prst="ellipse">
                <a:avLst/>
              </a:prstGeom>
              <a:gradFill rotWithShape="0">
                <a:gsLst>
                  <a:gs pos="0">
                    <a:srgbClr val="99CC00"/>
                  </a:gs>
                  <a:gs pos="100000">
                    <a:srgbClr val="475E00"/>
                  </a:gs>
                </a:gsLst>
                <a:lin ang="5400000" scaled="1"/>
              </a:gradFill>
              <a:ln w="9525">
                <a:round/>
                <a:headEnd/>
                <a:tailEnd/>
              </a:ln>
              <a:scene3d>
                <a:camera prst="legacyPerspectiveBottom"/>
                <a:lightRig rig="legacyFlat3" dir="t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99CC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endParaRPr lang="es-MX" b="1">
                  <a:latin typeface="+mn-lt"/>
                </a:endParaRPr>
              </a:p>
            </p:txBody>
          </p:sp>
          <p:sp>
            <p:nvSpPr>
              <p:cNvPr id="16" name="Text Box 15"/>
              <p:cNvSpPr txBox="1">
                <a:spLocks noChangeArrowheads="1"/>
              </p:cNvSpPr>
              <p:nvPr/>
            </p:nvSpPr>
            <p:spPr bwMode="auto">
              <a:xfrm>
                <a:off x="1728" y="624"/>
                <a:ext cx="1152" cy="2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s-ES_tradnl" sz="1800" b="1">
                    <a:latin typeface="+mn-lt"/>
                  </a:rPr>
                  <a:t>Seguimiento</a:t>
                </a:r>
                <a:endParaRPr lang="es-ES" sz="1800" b="1">
                  <a:latin typeface="+mn-lt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528" y="2064"/>
              <a:ext cx="1584" cy="864"/>
              <a:chOff x="3984" y="2544"/>
              <a:chExt cx="1584" cy="864"/>
            </a:xfrm>
          </p:grpSpPr>
          <p:sp>
            <p:nvSpPr>
              <p:cNvPr id="13" name="Oval 17"/>
              <p:cNvSpPr>
                <a:spLocks noChangeArrowheads="1"/>
              </p:cNvSpPr>
              <p:nvPr/>
            </p:nvSpPr>
            <p:spPr bwMode="auto">
              <a:xfrm>
                <a:off x="4128" y="2544"/>
                <a:ext cx="1200" cy="864"/>
              </a:xfrm>
              <a:prstGeom prst="ellipse">
                <a:avLst/>
              </a:prstGeom>
              <a:gradFill rotWithShape="0">
                <a:gsLst>
                  <a:gs pos="0">
                    <a:srgbClr val="99CC00"/>
                  </a:gs>
                  <a:gs pos="100000">
                    <a:srgbClr val="475E00"/>
                  </a:gs>
                </a:gsLst>
                <a:lin ang="5400000" scaled="1"/>
              </a:gradFill>
              <a:ln w="9525">
                <a:round/>
                <a:headEnd/>
                <a:tailEnd/>
              </a:ln>
              <a:scene3d>
                <a:camera prst="legacyPerspectiveBottom"/>
                <a:lightRig rig="legacyFlat3" dir="t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99CC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endParaRPr lang="es-MX" sz="1800" b="1">
                  <a:latin typeface="+mn-lt"/>
                </a:endParaRPr>
              </a:p>
            </p:txBody>
          </p:sp>
          <p:sp>
            <p:nvSpPr>
              <p:cNvPr id="14" name="Text Box 18"/>
              <p:cNvSpPr txBox="1">
                <a:spLocks noChangeArrowheads="1"/>
              </p:cNvSpPr>
              <p:nvPr/>
            </p:nvSpPr>
            <p:spPr bwMode="auto">
              <a:xfrm>
                <a:off x="3984" y="2784"/>
                <a:ext cx="1584" cy="2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s-ES_tradnl" sz="1800" b="1">
                    <a:latin typeface="+mn-lt"/>
                  </a:rPr>
                  <a:t>Intervención</a:t>
                </a:r>
                <a:endParaRPr lang="es-ES" sz="1800" b="1">
                  <a:latin typeface="+mn-lt"/>
                </a:endParaRPr>
              </a:p>
            </p:txBody>
          </p:sp>
        </p:grpSp>
        <p:sp>
          <p:nvSpPr>
            <p:cNvPr id="8" name="AutoShape 19"/>
            <p:cNvSpPr>
              <a:spLocks noChangeArrowheads="1"/>
            </p:cNvSpPr>
            <p:nvPr/>
          </p:nvSpPr>
          <p:spPr bwMode="auto">
            <a:xfrm>
              <a:off x="2352" y="912"/>
              <a:ext cx="1008" cy="144"/>
            </a:xfrm>
            <a:prstGeom prst="curvedDownArrow">
              <a:avLst>
                <a:gd name="adj1" fmla="val 140000"/>
                <a:gd name="adj2" fmla="val 280000"/>
                <a:gd name="adj3" fmla="val 33333"/>
              </a:avLst>
            </a:prstGeom>
            <a:solidFill>
              <a:srgbClr val="FFFF00"/>
            </a:solidFill>
            <a:ln w="9525">
              <a:solidFill>
                <a:srgbClr val="99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CL">
                <a:latin typeface="+mn-lt"/>
              </a:endParaRPr>
            </a:p>
          </p:txBody>
        </p:sp>
        <p:sp>
          <p:nvSpPr>
            <p:cNvPr id="9" name="AutoShape 20"/>
            <p:cNvSpPr>
              <a:spLocks noChangeArrowheads="1"/>
            </p:cNvSpPr>
            <p:nvPr/>
          </p:nvSpPr>
          <p:spPr bwMode="auto">
            <a:xfrm rot="-9278595">
              <a:off x="1248" y="3216"/>
              <a:ext cx="1008" cy="144"/>
            </a:xfrm>
            <a:prstGeom prst="curvedDownArrow">
              <a:avLst>
                <a:gd name="adj1" fmla="val 140000"/>
                <a:gd name="adj2" fmla="val 280000"/>
                <a:gd name="adj3" fmla="val 33333"/>
              </a:avLst>
            </a:prstGeom>
            <a:solidFill>
              <a:srgbClr val="FFFF00"/>
            </a:solidFill>
            <a:ln w="9525">
              <a:solidFill>
                <a:srgbClr val="99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CL">
                <a:latin typeface="+mn-lt"/>
              </a:endParaRPr>
            </a:p>
          </p:txBody>
        </p:sp>
        <p:sp>
          <p:nvSpPr>
            <p:cNvPr id="10" name="AutoShape 21"/>
            <p:cNvSpPr>
              <a:spLocks noChangeArrowheads="1"/>
            </p:cNvSpPr>
            <p:nvPr/>
          </p:nvSpPr>
          <p:spPr bwMode="auto">
            <a:xfrm rot="9438917">
              <a:off x="3408" y="3216"/>
              <a:ext cx="1008" cy="144"/>
            </a:xfrm>
            <a:prstGeom prst="curvedDownArrow">
              <a:avLst>
                <a:gd name="adj1" fmla="val 140000"/>
                <a:gd name="adj2" fmla="val 280000"/>
                <a:gd name="adj3" fmla="val 33333"/>
              </a:avLst>
            </a:prstGeom>
            <a:solidFill>
              <a:srgbClr val="FFFF00"/>
            </a:solidFill>
            <a:ln w="9525">
              <a:solidFill>
                <a:srgbClr val="99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CL">
                <a:latin typeface="+mn-lt"/>
              </a:endParaRPr>
            </a:p>
          </p:txBody>
        </p:sp>
        <p:sp>
          <p:nvSpPr>
            <p:cNvPr id="11" name="AutoShape 22"/>
            <p:cNvSpPr>
              <a:spLocks noChangeArrowheads="1"/>
            </p:cNvSpPr>
            <p:nvPr/>
          </p:nvSpPr>
          <p:spPr bwMode="auto">
            <a:xfrm rot="3423173">
              <a:off x="4416" y="1728"/>
              <a:ext cx="1008" cy="144"/>
            </a:xfrm>
            <a:prstGeom prst="curvedDownArrow">
              <a:avLst>
                <a:gd name="adj1" fmla="val 140000"/>
                <a:gd name="adj2" fmla="val 280000"/>
                <a:gd name="adj3" fmla="val 33333"/>
              </a:avLst>
            </a:prstGeom>
            <a:solidFill>
              <a:srgbClr val="FFFF00"/>
            </a:solidFill>
            <a:ln w="9525">
              <a:solidFill>
                <a:srgbClr val="99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CL">
                <a:latin typeface="+mn-lt"/>
              </a:endParaRPr>
            </a:p>
          </p:txBody>
        </p:sp>
        <p:sp>
          <p:nvSpPr>
            <p:cNvPr id="12" name="AutoShape 23"/>
            <p:cNvSpPr>
              <a:spLocks noChangeArrowheads="1"/>
            </p:cNvSpPr>
            <p:nvPr/>
          </p:nvSpPr>
          <p:spPr bwMode="auto">
            <a:xfrm rot="-3294146">
              <a:off x="336" y="1584"/>
              <a:ext cx="1008" cy="144"/>
            </a:xfrm>
            <a:prstGeom prst="curvedDownArrow">
              <a:avLst>
                <a:gd name="adj1" fmla="val 140000"/>
                <a:gd name="adj2" fmla="val 280000"/>
                <a:gd name="adj3" fmla="val 33333"/>
              </a:avLst>
            </a:prstGeom>
            <a:solidFill>
              <a:srgbClr val="FFFF00"/>
            </a:solidFill>
            <a:ln w="9525">
              <a:solidFill>
                <a:srgbClr val="99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CL">
                <a:latin typeface="+mn-lt"/>
              </a:endParaRPr>
            </a:p>
          </p:txBody>
        </p:sp>
      </p:grpSp>
      <p:sp>
        <p:nvSpPr>
          <p:cNvPr id="23" name="Rectángulo 22"/>
          <p:cNvSpPr/>
          <p:nvPr/>
        </p:nvSpPr>
        <p:spPr>
          <a:xfrm>
            <a:off x="1270447" y="592050"/>
            <a:ext cx="69739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600" b="1" dirty="0"/>
              <a:t>Gestión en Higiene Industrial</a:t>
            </a:r>
            <a:endParaRPr lang="es-ES" sz="3600" b="1" dirty="0"/>
          </a:p>
        </p:txBody>
      </p:sp>
      <p:pic>
        <p:nvPicPr>
          <p:cNvPr id="24" name="Imagen 5" descr="ist_baj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536" y="51150"/>
            <a:ext cx="1266208" cy="908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431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654050"/>
          </a:xfrm>
        </p:spPr>
        <p:txBody>
          <a:bodyPr/>
          <a:lstStyle/>
          <a:p>
            <a:r>
              <a:rPr lang="es-CL" sz="3600" smtClean="0"/>
              <a:t>Bases de un programa de Higiene Industrial</a:t>
            </a:r>
          </a:p>
        </p:txBody>
      </p:sp>
      <p:sp>
        <p:nvSpPr>
          <p:cNvPr id="20483" name="Rectangle 1"/>
          <p:cNvSpPr>
            <a:spLocks noChangeArrowheads="1"/>
          </p:cNvSpPr>
          <p:nvPr/>
        </p:nvSpPr>
        <p:spPr bwMode="auto">
          <a:xfrm>
            <a:off x="1857375" y="928688"/>
            <a:ext cx="7000875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542925" indent="-542925" algn="just" eaLnBrk="0" hangingPunct="0">
              <a:buFont typeface="Calibri" pitchFamily="34" charset="0"/>
              <a:buAutoNum type="arabicPeriod"/>
            </a:pPr>
            <a:r>
              <a:rPr lang="es-CL" sz="2400" dirty="0">
                <a:latin typeface="Calibri" pitchFamily="34" charset="0"/>
                <a:cs typeface="Times New Roman" pitchFamily="18" charset="0"/>
              </a:rPr>
              <a:t>Cuantificar los factores de riesgo físico, químico y biológico específicos para cada puesto de trabajo, teniendo en cuenta su potencial agresividad para los trabajadores. </a:t>
            </a:r>
            <a:endParaRPr lang="es-CL" sz="2400" dirty="0"/>
          </a:p>
          <a:p>
            <a:pPr marL="542925" indent="-542925" algn="just" eaLnBrk="0" hangingPunct="0">
              <a:buFont typeface="Calibri" pitchFamily="34" charset="0"/>
              <a:buAutoNum type="arabicPeriod"/>
            </a:pPr>
            <a:r>
              <a:rPr lang="es-CL" sz="2400" dirty="0">
                <a:latin typeface="Calibri" pitchFamily="34" charset="0"/>
                <a:cs typeface="Times New Roman" pitchFamily="18" charset="0"/>
              </a:rPr>
              <a:t>Estimar de manera cuantitativa la exposición de los trabajadores a los parámetros higiénicos que correspondan </a:t>
            </a:r>
            <a:endParaRPr lang="es-CL" sz="2400" dirty="0"/>
          </a:p>
          <a:p>
            <a:pPr marL="542925" indent="-542925" algn="just" eaLnBrk="0" hangingPunct="0">
              <a:buFont typeface="Calibri" pitchFamily="34" charset="0"/>
              <a:buAutoNum type="arabicPeriod"/>
            </a:pPr>
            <a:r>
              <a:rPr lang="es-CL" sz="2400" dirty="0">
                <a:latin typeface="Calibri" pitchFamily="34" charset="0"/>
                <a:cs typeface="Times New Roman" pitchFamily="18" charset="0"/>
              </a:rPr>
              <a:t>Establecer bases de dato de información sobre identificación y monitoreo de agentes</a:t>
            </a:r>
            <a:endParaRPr lang="es-CL" sz="2400" dirty="0"/>
          </a:p>
          <a:p>
            <a:pPr marL="542925" indent="-542925" algn="just" eaLnBrk="0" hangingPunct="0">
              <a:buFont typeface="Calibri" pitchFamily="34" charset="0"/>
              <a:buAutoNum type="arabicPeriod"/>
            </a:pPr>
            <a:r>
              <a:rPr lang="es-CL" sz="2400" dirty="0">
                <a:latin typeface="Calibri" pitchFamily="34" charset="0"/>
                <a:cs typeface="Times New Roman" pitchFamily="18" charset="0"/>
              </a:rPr>
              <a:t>Planificar las acciones de vigilancia epidemiológica.</a:t>
            </a:r>
            <a:endParaRPr lang="es-CL" sz="2400" dirty="0"/>
          </a:p>
          <a:p>
            <a:pPr marL="542925" indent="-542925" algn="just" eaLnBrk="0" hangingPunct="0">
              <a:buFont typeface="Calibri" pitchFamily="34" charset="0"/>
              <a:buAutoNum type="arabicPeriod"/>
            </a:pPr>
            <a:r>
              <a:rPr lang="es-CL" sz="2400" dirty="0">
                <a:latin typeface="Calibri" pitchFamily="34" charset="0"/>
                <a:cs typeface="Times New Roman" pitchFamily="18" charset="0"/>
              </a:rPr>
              <a:t>Establecer asociaciones entre riesgo a la exposición y efectos en la salud.</a:t>
            </a:r>
            <a:endParaRPr lang="es-CL" sz="2400" dirty="0"/>
          </a:p>
        </p:txBody>
      </p:sp>
      <p:pic>
        <p:nvPicPr>
          <p:cNvPr id="4" name="Imagen 5" descr="ist_baj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021441"/>
            <a:ext cx="1165856" cy="836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r>
              <a:rPr lang="es-CL" sz="3600" smtClean="0"/>
              <a:t>Bases de un programa de Higiene Industrial</a:t>
            </a:r>
          </a:p>
        </p:txBody>
      </p:sp>
      <p:sp>
        <p:nvSpPr>
          <p:cNvPr id="21507" name="Rectangle 1"/>
          <p:cNvSpPr>
            <a:spLocks noChangeArrowheads="1"/>
          </p:cNvSpPr>
          <p:nvPr/>
        </p:nvSpPr>
        <p:spPr bwMode="auto">
          <a:xfrm>
            <a:off x="899592" y="928688"/>
            <a:ext cx="7929563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542925" indent="-542925" algn="just" eaLnBrk="0" hangingPunct="0">
              <a:buFont typeface="Calibri" pitchFamily="34" charset="0"/>
              <a:buAutoNum type="arabicPeriod"/>
            </a:pPr>
            <a:r>
              <a:rPr lang="es-CL" sz="2400" dirty="0">
                <a:latin typeface="Calibri" pitchFamily="34" charset="0"/>
                <a:cs typeface="Times New Roman" pitchFamily="18" charset="0"/>
              </a:rPr>
              <a:t>Establecer medidas de protección colectiva frente a los riesgos encontrados.</a:t>
            </a:r>
            <a:endParaRPr lang="es-CL" sz="2400" dirty="0"/>
          </a:p>
          <a:p>
            <a:pPr marL="542925" indent="-542925" algn="just" eaLnBrk="0" hangingPunct="0">
              <a:buFont typeface="Calibri" pitchFamily="34" charset="0"/>
              <a:buAutoNum type="arabicPeriod"/>
            </a:pPr>
            <a:r>
              <a:rPr lang="es-CL" sz="2400" dirty="0">
                <a:latin typeface="Calibri" pitchFamily="34" charset="0"/>
                <a:cs typeface="Times New Roman" pitchFamily="18" charset="0"/>
              </a:rPr>
              <a:t>Justificar de acuerdo a la información técnica la selección del equipo de protección personal que deben usar los trabajadores para la exposición de los agentes identificados. </a:t>
            </a:r>
            <a:endParaRPr lang="es-CL" sz="2400" dirty="0"/>
          </a:p>
          <a:p>
            <a:pPr marL="542925" indent="-542925" algn="just" eaLnBrk="0" hangingPunct="0">
              <a:buFont typeface="Calibri" pitchFamily="34" charset="0"/>
              <a:buAutoNum type="arabicPeriod"/>
            </a:pPr>
            <a:r>
              <a:rPr lang="es-CL" sz="2400" dirty="0">
                <a:latin typeface="Calibri" pitchFamily="34" charset="0"/>
                <a:cs typeface="Times New Roman" pitchFamily="18" charset="0"/>
              </a:rPr>
              <a:t>Establecer un el plan de acción que contendrá las sugerencias y orientaciones sobre  medidas priorizadas de acuerdo a riesgo para la mejoría del ambiente de trabajo considerando la totalidad de los trabajadores, sean directos de la empresa o de empresas contratistas. </a:t>
            </a:r>
            <a:endParaRPr lang="es-CL" sz="2400" dirty="0"/>
          </a:p>
          <a:p>
            <a:pPr marL="542925" indent="-542925" algn="just" eaLnBrk="0" hangingPunct="0">
              <a:buFont typeface="Calibri" pitchFamily="34" charset="0"/>
              <a:buAutoNum type="arabicPeriod"/>
            </a:pPr>
            <a:r>
              <a:rPr lang="es-CL" sz="2400" dirty="0">
                <a:latin typeface="Calibri" pitchFamily="34" charset="0"/>
                <a:cs typeface="Times New Roman" pitchFamily="18" charset="0"/>
              </a:rPr>
              <a:t>Proponer planes de vigilancia permanente de estos factores de riesgo. </a:t>
            </a:r>
            <a:endParaRPr lang="es-CL" sz="2400" dirty="0"/>
          </a:p>
        </p:txBody>
      </p:sp>
      <p:pic>
        <p:nvPicPr>
          <p:cNvPr id="4" name="Imagen 5" descr="ist_baj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7" y="5517232"/>
            <a:ext cx="1528763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214438" y="642938"/>
            <a:ext cx="7772400" cy="1143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CL" sz="4000" b="1" dirty="0" smtClean="0"/>
              <a:t>Prevención de riesgos Laborales</a:t>
            </a:r>
            <a:endParaRPr lang="es-CL" sz="4000" b="1" dirty="0"/>
          </a:p>
        </p:txBody>
      </p:sp>
      <p:sp>
        <p:nvSpPr>
          <p:cNvPr id="5" name="4 Rectángulo redondeado"/>
          <p:cNvSpPr/>
          <p:nvPr/>
        </p:nvSpPr>
        <p:spPr>
          <a:xfrm>
            <a:off x="1785918" y="4143380"/>
            <a:ext cx="2143140" cy="1357322"/>
          </a:xfrm>
          <a:prstGeom prst="roundRect">
            <a:avLst/>
          </a:prstGeom>
          <a:gradFill>
            <a:gsLst>
              <a:gs pos="0">
                <a:schemeClr val="tx2">
                  <a:lumMod val="85000"/>
                  <a:lumOff val="15000"/>
                </a:schemeClr>
              </a:gs>
              <a:gs pos="80000">
                <a:schemeClr val="tx2">
                  <a:lumMod val="75000"/>
                  <a:lumOff val="2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2000" dirty="0"/>
              <a:t>Accidentes del Trabajo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4214813" y="4143375"/>
            <a:ext cx="2428875" cy="14287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L" dirty="0"/>
              <a:t>Enfermedades profesionales</a:t>
            </a:r>
          </a:p>
          <a:p>
            <a:pPr algn="ctr">
              <a:defRPr/>
            </a:pPr>
            <a:r>
              <a:rPr lang="es-CL" dirty="0"/>
              <a:t>Derivadas de exposición a agentes</a:t>
            </a:r>
          </a:p>
        </p:txBody>
      </p:sp>
      <p:sp>
        <p:nvSpPr>
          <p:cNvPr id="7" name="6 Flecha abajo"/>
          <p:cNvSpPr/>
          <p:nvPr/>
        </p:nvSpPr>
        <p:spPr>
          <a:xfrm>
            <a:off x="2357422" y="2214554"/>
            <a:ext cx="928694" cy="1571636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s-CL" dirty="0"/>
              <a:t>Seguridad laboral</a:t>
            </a:r>
          </a:p>
        </p:txBody>
      </p:sp>
      <p:sp>
        <p:nvSpPr>
          <p:cNvPr id="8" name="7 Flecha abajo"/>
          <p:cNvSpPr/>
          <p:nvPr/>
        </p:nvSpPr>
        <p:spPr>
          <a:xfrm>
            <a:off x="4786314" y="2143116"/>
            <a:ext cx="928694" cy="1643074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s-CL" dirty="0"/>
              <a:t>Higiene  Industrial</a:t>
            </a:r>
          </a:p>
        </p:txBody>
      </p:sp>
      <p:sp>
        <p:nvSpPr>
          <p:cNvPr id="9" name="8 Flecha abajo"/>
          <p:cNvSpPr/>
          <p:nvPr/>
        </p:nvSpPr>
        <p:spPr>
          <a:xfrm>
            <a:off x="7572396" y="2143116"/>
            <a:ext cx="928694" cy="1643074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s-CL" dirty="0"/>
              <a:t>Ergonomía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6929438" y="4071938"/>
            <a:ext cx="2071687" cy="150018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L" dirty="0"/>
              <a:t>Lesiones y enfermedades musculo-esqueléticas y de salud mental</a:t>
            </a:r>
          </a:p>
        </p:txBody>
      </p:sp>
      <p:pic>
        <p:nvPicPr>
          <p:cNvPr id="11" name="Imagen 5" descr="ist_baj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752"/>
            <a:ext cx="1528763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4 Rectángulo redondeado"/>
          <p:cNvSpPr>
            <a:spLocks/>
          </p:cNvSpPr>
          <p:nvPr/>
        </p:nvSpPr>
        <p:spPr bwMode="auto">
          <a:xfrm>
            <a:off x="2214563" y="1785938"/>
            <a:ext cx="6357937" cy="235743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spcAft>
                <a:spcPts val="1000"/>
              </a:spcAft>
              <a:defRPr/>
            </a:pPr>
            <a:r>
              <a:rPr lang="es-CL" sz="2200">
                <a:solidFill>
                  <a:schemeClr val="tx1"/>
                </a:solidFill>
                <a:cs typeface="Arial" pitchFamily="34" charset="0"/>
              </a:rPr>
              <a:t>"</a:t>
            </a:r>
            <a:r>
              <a:rPr lang="es-CL" sz="2200" i="1">
                <a:solidFill>
                  <a:schemeClr val="tx1"/>
                </a:solidFill>
                <a:cs typeface="Arial" pitchFamily="34" charset="0"/>
              </a:rPr>
              <a:t>La Higiene Industrial es la disciplina que se dedica a la previsión, el reconocimiento, la evaluación y el control de los riesgos que se dan en el lugar de trabajo y que pueden afectar desfavorablemente a la salud, el bienestar y la eficiencia de los trabajadores".</a:t>
            </a:r>
            <a:endParaRPr lang="es-CL" sz="2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9 CuadroTexto"/>
          <p:cNvSpPr txBox="1">
            <a:spLocks noChangeArrowheads="1"/>
          </p:cNvSpPr>
          <p:nvPr/>
        </p:nvSpPr>
        <p:spPr bwMode="auto">
          <a:xfrm>
            <a:off x="2286000" y="714375"/>
            <a:ext cx="45560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L" sz="2400" b="1" dirty="0">
                <a:solidFill>
                  <a:srgbClr val="006600"/>
                </a:solidFill>
              </a:rPr>
              <a:t>¿Qué es la higiene industrial?</a:t>
            </a:r>
          </a:p>
        </p:txBody>
      </p:sp>
      <p:pic>
        <p:nvPicPr>
          <p:cNvPr id="4" name="Imagen 5" descr="ist_baj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5" y="25911"/>
            <a:ext cx="1528763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4 Rectángulo redondeado"/>
          <p:cNvSpPr>
            <a:spLocks/>
          </p:cNvSpPr>
          <p:nvPr/>
        </p:nvSpPr>
        <p:spPr bwMode="auto">
          <a:xfrm>
            <a:off x="2214563" y="1785938"/>
            <a:ext cx="6357937" cy="293920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spcAft>
                <a:spcPts val="1000"/>
              </a:spcAft>
            </a:pPr>
            <a:r>
              <a:rPr lang="es-MX" sz="2200" dirty="0">
                <a:solidFill>
                  <a:schemeClr val="tx1"/>
                </a:solidFill>
                <a:cs typeface="Arial" pitchFamily="34" charset="0"/>
              </a:rPr>
              <a:t>La American Industrial </a:t>
            </a:r>
            <a:r>
              <a:rPr lang="es-MX" sz="2200" dirty="0" err="1">
                <a:solidFill>
                  <a:schemeClr val="tx1"/>
                </a:solidFill>
                <a:cs typeface="Arial" pitchFamily="34" charset="0"/>
              </a:rPr>
              <a:t>Hygiene</a:t>
            </a:r>
            <a:r>
              <a:rPr lang="es-MX" sz="2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s-MX" sz="2200" dirty="0" err="1">
                <a:solidFill>
                  <a:schemeClr val="tx1"/>
                </a:solidFill>
                <a:cs typeface="Arial" pitchFamily="34" charset="0"/>
              </a:rPr>
              <a:t>Association</a:t>
            </a:r>
            <a:r>
              <a:rPr lang="es-MX" sz="2200" dirty="0">
                <a:solidFill>
                  <a:schemeClr val="tx1"/>
                </a:solidFill>
                <a:cs typeface="Arial" pitchFamily="34" charset="0"/>
              </a:rPr>
              <a:t>, (Asociación Americana de Higiene Industrial), la define como "la técnica dedicada al reconocimiento, evaluación y control de aquellos factores ambientales que surgen en el lugar de trabajo y que pueden causar molestias, daños a la salud o importante </a:t>
            </a:r>
            <a:r>
              <a:rPr lang="es-MX" sz="2200" dirty="0" err="1">
                <a:solidFill>
                  <a:schemeClr val="tx1"/>
                </a:solidFill>
                <a:cs typeface="Arial" pitchFamily="34" charset="0"/>
              </a:rPr>
              <a:t>disconfort</a:t>
            </a:r>
            <a:r>
              <a:rPr lang="es-MX" sz="2200" dirty="0">
                <a:solidFill>
                  <a:schemeClr val="tx1"/>
                </a:solidFill>
                <a:cs typeface="Arial" pitchFamily="34" charset="0"/>
              </a:rPr>
              <a:t> o ineficiencia entre trabajadores" </a:t>
            </a:r>
            <a:endParaRPr lang="es-CL" sz="22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123" name="9 CuadroTexto"/>
          <p:cNvSpPr txBox="1">
            <a:spLocks noChangeArrowheads="1"/>
          </p:cNvSpPr>
          <p:nvPr/>
        </p:nvSpPr>
        <p:spPr bwMode="auto">
          <a:xfrm>
            <a:off x="2286000" y="714375"/>
            <a:ext cx="45560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L" sz="2400" b="1" dirty="0">
                <a:solidFill>
                  <a:srgbClr val="006600"/>
                </a:solidFill>
              </a:rPr>
              <a:t>¿Qué es la higiene industrial?</a:t>
            </a:r>
          </a:p>
        </p:txBody>
      </p:sp>
      <p:pic>
        <p:nvPicPr>
          <p:cNvPr id="4" name="Imagen 5" descr="ist_baj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9077"/>
            <a:ext cx="1528763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781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9 CuadroTexto"/>
          <p:cNvSpPr txBox="1">
            <a:spLocks noChangeArrowheads="1"/>
          </p:cNvSpPr>
          <p:nvPr/>
        </p:nvSpPr>
        <p:spPr bwMode="auto">
          <a:xfrm>
            <a:off x="2286000" y="714375"/>
            <a:ext cx="28488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L" sz="2400" b="1" dirty="0">
                <a:solidFill>
                  <a:srgbClr val="006600"/>
                </a:solidFill>
              </a:rPr>
              <a:t>¿Qué es la </a:t>
            </a:r>
            <a:r>
              <a:rPr lang="es-CL" sz="2400" b="1" dirty="0" smtClean="0">
                <a:solidFill>
                  <a:srgbClr val="006600"/>
                </a:solidFill>
              </a:rPr>
              <a:t>Salud?</a:t>
            </a:r>
            <a:endParaRPr lang="es-CL" sz="2400" b="1" dirty="0">
              <a:solidFill>
                <a:srgbClr val="006600"/>
              </a:solidFill>
            </a:endParaRPr>
          </a:p>
        </p:txBody>
      </p:sp>
      <p:sp>
        <p:nvSpPr>
          <p:cNvPr id="4" name="4 Rectángulo redondeado"/>
          <p:cNvSpPr>
            <a:spLocks/>
          </p:cNvSpPr>
          <p:nvPr/>
        </p:nvSpPr>
        <p:spPr bwMode="auto">
          <a:xfrm>
            <a:off x="2366963" y="1938338"/>
            <a:ext cx="6357937" cy="3074838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spcAft>
                <a:spcPts val="1000"/>
              </a:spcAft>
              <a:defRPr/>
            </a:pPr>
            <a:r>
              <a:rPr lang="es-MX" sz="2200" dirty="0" smtClean="0">
                <a:solidFill>
                  <a:schemeClr val="tx1"/>
                </a:solidFill>
                <a:cs typeface="Arial" pitchFamily="34" charset="0"/>
              </a:rPr>
              <a:t>“La salud es un estado de completo bienestar físico, mental y social, y no solamente la ausencia de afecciones o enfermedades.”</a:t>
            </a:r>
          </a:p>
          <a:p>
            <a:pPr algn="r">
              <a:spcAft>
                <a:spcPts val="1000"/>
              </a:spcAft>
              <a:defRPr/>
            </a:pPr>
            <a:r>
              <a:rPr lang="es-MX" sz="2200" dirty="0" smtClean="0">
                <a:solidFill>
                  <a:schemeClr val="tx1"/>
                </a:solidFill>
                <a:cs typeface="Arial" pitchFamily="34" charset="0"/>
              </a:rPr>
              <a:t>Organización Mundial de la OMS (1948)</a:t>
            </a:r>
          </a:p>
          <a:p>
            <a:pPr algn="just">
              <a:spcAft>
                <a:spcPts val="1000"/>
              </a:spcAft>
              <a:defRPr/>
            </a:pPr>
            <a:endParaRPr lang="es-MX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1000"/>
              </a:spcAft>
              <a:defRPr/>
            </a:pPr>
            <a:endParaRPr lang="es-CL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n 5" descr="ist_baj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077"/>
            <a:ext cx="1528763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458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9 CuadroTexto"/>
          <p:cNvSpPr txBox="1">
            <a:spLocks noChangeArrowheads="1"/>
          </p:cNvSpPr>
          <p:nvPr/>
        </p:nvSpPr>
        <p:spPr bwMode="auto">
          <a:xfrm>
            <a:off x="2286000" y="714375"/>
            <a:ext cx="47788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L" sz="2400" b="1" dirty="0">
                <a:solidFill>
                  <a:srgbClr val="006600"/>
                </a:solidFill>
              </a:rPr>
              <a:t>¿Qué es la </a:t>
            </a:r>
            <a:r>
              <a:rPr lang="es-CL" sz="2400" b="1" dirty="0" smtClean="0">
                <a:solidFill>
                  <a:srgbClr val="006600"/>
                </a:solidFill>
              </a:rPr>
              <a:t>Salud Ocupacional?</a:t>
            </a:r>
            <a:endParaRPr lang="es-CL" sz="2400" b="1" dirty="0">
              <a:solidFill>
                <a:srgbClr val="006600"/>
              </a:solidFill>
            </a:endParaRPr>
          </a:p>
        </p:txBody>
      </p:sp>
      <p:sp>
        <p:nvSpPr>
          <p:cNvPr id="4" name="4 Rectángulo redondeado"/>
          <p:cNvSpPr>
            <a:spLocks/>
          </p:cNvSpPr>
          <p:nvPr/>
        </p:nvSpPr>
        <p:spPr bwMode="auto">
          <a:xfrm>
            <a:off x="2214563" y="1785938"/>
            <a:ext cx="6357937" cy="2939206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spcAft>
                <a:spcPts val="1000"/>
              </a:spcAft>
              <a:defRPr/>
            </a:pPr>
            <a:r>
              <a:rPr lang="es-MX" sz="2200" dirty="0">
                <a:solidFill>
                  <a:schemeClr val="tx1"/>
                </a:solidFill>
                <a:cs typeface="Arial" pitchFamily="34" charset="0"/>
              </a:rPr>
              <a:t>La </a:t>
            </a:r>
            <a:r>
              <a:rPr lang="es-MX" sz="2200" dirty="0" smtClean="0">
                <a:solidFill>
                  <a:schemeClr val="tx1"/>
                </a:solidFill>
                <a:cs typeface="Arial" pitchFamily="34" charset="0"/>
              </a:rPr>
              <a:t>Organización Mundial de la Salud (OMS) define la Salud </a:t>
            </a:r>
            <a:r>
              <a:rPr lang="es-MX" sz="2200" dirty="0">
                <a:solidFill>
                  <a:schemeClr val="tx1"/>
                </a:solidFill>
                <a:cs typeface="Arial" pitchFamily="34" charset="0"/>
              </a:rPr>
              <a:t>O</a:t>
            </a:r>
            <a:r>
              <a:rPr lang="es-MX" sz="2200" dirty="0" smtClean="0">
                <a:solidFill>
                  <a:schemeClr val="tx1"/>
                </a:solidFill>
                <a:cs typeface="Arial" pitchFamily="34" charset="0"/>
              </a:rPr>
              <a:t>cupacional como una actividad multidisciplinaria que promueve y protege la salud de los trabajadores.</a:t>
            </a:r>
            <a:endParaRPr lang="es-CL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n 5" descr="ist_baj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1" y="0"/>
            <a:ext cx="1528763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074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100" b="1" dirty="0">
                <a:solidFill>
                  <a:srgbClr val="006600"/>
                </a:solidFill>
                <a:latin typeface="Arial" charset="0"/>
                <a:ea typeface="+mn-ea"/>
                <a:cs typeface="Arial" charset="0"/>
              </a:rPr>
              <a:t>Relación entre Higiene Industrial </a:t>
            </a:r>
            <a:br>
              <a:rPr lang="es-ES" sz="3100" b="1" dirty="0">
                <a:solidFill>
                  <a:srgbClr val="006600"/>
                </a:solidFill>
                <a:latin typeface="Arial" charset="0"/>
                <a:ea typeface="+mn-ea"/>
                <a:cs typeface="Arial" charset="0"/>
              </a:rPr>
            </a:br>
            <a:r>
              <a:rPr lang="es-ES" sz="3100" b="1" dirty="0">
                <a:solidFill>
                  <a:srgbClr val="006600"/>
                </a:solidFill>
                <a:latin typeface="Arial" charset="0"/>
                <a:ea typeface="+mn-ea"/>
                <a:cs typeface="Arial" charset="0"/>
              </a:rPr>
              <a:t>y Medicina del Trabajo</a:t>
            </a:r>
            <a:r>
              <a:rPr lang="es-ES" sz="3600" b="1" dirty="0"/>
              <a:t/>
            </a:r>
            <a:br>
              <a:rPr lang="es-ES" sz="3600" b="1" dirty="0"/>
            </a:br>
            <a:endParaRPr lang="es-MX" dirty="0"/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539552" y="1775138"/>
            <a:ext cx="813593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b="1" dirty="0">
                <a:latin typeface="+mn-lt"/>
              </a:rPr>
              <a:t>Higiene Industrial: Evalúa y Corrige las condiciones ambientales</a:t>
            </a:r>
          </a:p>
          <a:p>
            <a:pPr eaLnBrk="1" hangingPunct="1">
              <a:spcBef>
                <a:spcPct val="50000"/>
              </a:spcBef>
            </a:pPr>
            <a:r>
              <a:rPr lang="es-ES" b="1" dirty="0">
                <a:latin typeface="+mn-lt"/>
              </a:rPr>
              <a:t>Medicina del Trabajo: Controla y Vigila el estado de salud del trabajador</a:t>
            </a: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611560" y="2870934"/>
            <a:ext cx="7920037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ES" dirty="0">
                <a:latin typeface="+mn-lt"/>
              </a:rPr>
              <a:t>Determinar la respuesta del trabajador a su ambiente de trabajo</a:t>
            </a: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ES" dirty="0">
                <a:latin typeface="+mn-lt"/>
              </a:rPr>
              <a:t>Correlacionar las enfermedades del trabajador en áreas potencialmente peligrosas</a:t>
            </a: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ES" dirty="0">
                <a:latin typeface="+mn-lt"/>
              </a:rPr>
              <a:t>Realizar ensayos para determinar si las funciones normales del organismo han sido dañadas.</a:t>
            </a: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ES" dirty="0">
                <a:latin typeface="+mn-lt"/>
              </a:rPr>
              <a:t>Proporcionar al Trabajador asesoramiento sobre riesgos a su salud</a:t>
            </a: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ES" dirty="0">
                <a:latin typeface="+mn-lt"/>
              </a:rPr>
              <a:t>Selección de Trabajadores</a:t>
            </a:r>
          </a:p>
        </p:txBody>
      </p:sp>
      <p:pic>
        <p:nvPicPr>
          <p:cNvPr id="6" name="Imagen 5" descr="ist_baj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700" y="228600"/>
            <a:ext cx="1528763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264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800" b="1" dirty="0">
                <a:solidFill>
                  <a:srgbClr val="006600"/>
                </a:solidFill>
                <a:latin typeface="Arial" charset="0"/>
                <a:ea typeface="+mn-ea"/>
                <a:cs typeface="Arial" charset="0"/>
              </a:rPr>
              <a:t>Accidentes del trabajo y </a:t>
            </a:r>
            <a:br>
              <a:rPr lang="es-CL" sz="2800" b="1" dirty="0">
                <a:solidFill>
                  <a:srgbClr val="006600"/>
                </a:solidFill>
                <a:latin typeface="Arial" charset="0"/>
                <a:ea typeface="+mn-ea"/>
                <a:cs typeface="Arial" charset="0"/>
              </a:rPr>
            </a:br>
            <a:r>
              <a:rPr lang="es-CL" sz="2800" b="1" dirty="0">
                <a:solidFill>
                  <a:srgbClr val="006600"/>
                </a:solidFill>
                <a:latin typeface="Arial" charset="0"/>
                <a:ea typeface="+mn-ea"/>
                <a:cs typeface="Arial" charset="0"/>
              </a:rPr>
              <a:t>enfermedades profesionales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714750" y="1643063"/>
            <a:ext cx="5143500" cy="17541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s-ES_tradnl" dirty="0"/>
              <a:t>El </a:t>
            </a:r>
            <a:r>
              <a:rPr lang="es-ES_tradnl" dirty="0" smtClean="0"/>
              <a:t>Accidente </a:t>
            </a:r>
            <a:r>
              <a:rPr lang="es-ES_tradnl" dirty="0"/>
              <a:t>de </a:t>
            </a:r>
            <a:r>
              <a:rPr lang="es-ES_tradnl" dirty="0" smtClean="0"/>
              <a:t>Trabajo</a:t>
            </a:r>
            <a:r>
              <a:rPr lang="es-ES_tradnl" dirty="0"/>
              <a:t>, corresponde a los daños o lesiones que el trabajador sufre por consecuencia del ejercicio del trabajo que ejecute. Se caracteriza porque se presenta de forma </a:t>
            </a:r>
            <a:r>
              <a:rPr lang="es-ES_tradnl" u="sng" dirty="0"/>
              <a:t>inesperada</a:t>
            </a:r>
            <a:r>
              <a:rPr lang="es-ES_tradnl" dirty="0"/>
              <a:t> y causa una lesión de tipo traumático y de carácter </a:t>
            </a:r>
            <a:r>
              <a:rPr lang="es-ES_tradnl" u="sng" dirty="0"/>
              <a:t>prácticamente  instantáneo</a:t>
            </a:r>
            <a:endParaRPr lang="es-CL" u="sng" dirty="0"/>
          </a:p>
        </p:txBody>
      </p:sp>
      <p:sp>
        <p:nvSpPr>
          <p:cNvPr id="5" name="4 Rectángulo"/>
          <p:cNvSpPr/>
          <p:nvPr/>
        </p:nvSpPr>
        <p:spPr>
          <a:xfrm>
            <a:off x="3786188" y="3643313"/>
            <a:ext cx="5072062" cy="203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s-ES_tradnl" dirty="0"/>
              <a:t>L</a:t>
            </a:r>
            <a:r>
              <a:rPr lang="es-ES_tradnl" dirty="0" smtClean="0"/>
              <a:t>a </a:t>
            </a:r>
            <a:r>
              <a:rPr lang="es-ES_tradnl" dirty="0"/>
              <a:t>E</a:t>
            </a:r>
            <a:r>
              <a:rPr lang="es-ES_tradnl" dirty="0" smtClean="0"/>
              <a:t>nfermedad </a:t>
            </a:r>
            <a:r>
              <a:rPr lang="es-ES_tradnl" dirty="0"/>
              <a:t>P</a:t>
            </a:r>
            <a:r>
              <a:rPr lang="es-ES_tradnl" dirty="0" smtClean="0"/>
              <a:t>rofesional</a:t>
            </a:r>
            <a:r>
              <a:rPr lang="es-ES_tradnl" dirty="0"/>
              <a:t>, es una alteración o pérdida de salud que experimenta el trabajador y que tiene su origen en las condiciones ambientales a las que está expuesto de forma continuada en su puesto de trabajo.</a:t>
            </a:r>
          </a:p>
          <a:p>
            <a:pPr algn="just">
              <a:defRPr/>
            </a:pPr>
            <a:r>
              <a:rPr lang="es-ES_tradnl" dirty="0"/>
              <a:t>Puede presentarse después de varios  años de exposición.</a:t>
            </a:r>
            <a:endParaRPr lang="es-CL" dirty="0"/>
          </a:p>
        </p:txBody>
      </p:sp>
      <p:pic>
        <p:nvPicPr>
          <p:cNvPr id="17410" name="Picture 2" descr="http://sp0.fotolog.com/photo/32/47/114/el_hori/1215197354690_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785926"/>
            <a:ext cx="1976418" cy="1482314"/>
          </a:xfrm>
          <a:prstGeom prst="ellipse">
            <a:avLst/>
          </a:prstGeom>
          <a:noFill/>
        </p:spPr>
      </p:pic>
      <p:pic>
        <p:nvPicPr>
          <p:cNvPr id="6150" name="Picture 4" descr="http://www.mbeneumologia.org/mbe/bancoImagenes/images/231_133_silicosis_1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813" y="3857625"/>
            <a:ext cx="1714500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n 5" descr="ist_baja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700" y="228600"/>
            <a:ext cx="1528763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E1D7E1F725E89479F6C8B8EB8BA4804" ma:contentTypeVersion="11" ma:contentTypeDescription="Crear nuevo documento." ma:contentTypeScope="" ma:versionID="34fd194e9979b02f369b73ba0f326408">
  <xsd:schema xmlns:xsd="http://www.w3.org/2001/XMLSchema" xmlns:xs="http://www.w3.org/2001/XMLSchema" xmlns:p="http://schemas.microsoft.com/office/2006/metadata/properties" xmlns:ns2="7792de18-8ccb-49f3-9193-53f0308a71a6" targetNamespace="http://schemas.microsoft.com/office/2006/metadata/properties" ma:root="true" ma:fieldsID="d02f38fd03b1bf67d26da8c0e42e33b7" ns2:_="">
    <xsd:import namespace="7792de18-8ccb-49f3-9193-53f0308a71a6"/>
    <xsd:element name="properties">
      <xsd:complexType>
        <xsd:sequence>
          <xsd:element name="documentManagement">
            <xsd:complexType>
              <xsd:all>
                <xsd:element ref="ns2:Modalidad"/>
                <xsd:element ref="ns2:Sector"/>
                <xsd:element ref="ns2:Rubro"/>
                <xsd:element ref="ns2:Autor"/>
                <xsd:element ref="ns2:Fuente"/>
                <xsd:element ref="ns2:Tipo_x0020_de_x0020_Material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92de18-8ccb-49f3-9193-53f0308a71a6" elementFormDefault="qualified">
    <xsd:import namespace="http://schemas.microsoft.com/office/2006/documentManagement/types"/>
    <xsd:import namespace="http://schemas.microsoft.com/office/infopath/2007/PartnerControls"/>
    <xsd:element name="Modalidad" ma:index="8" ma:displayName="Modalidad" ma:default="Modalidad - Presencial" ma:description="" ma:format="RadioButtons" ma:internalName="Modalidad">
      <xsd:simpleType>
        <xsd:restriction base="dms:Choice">
          <xsd:enumeration value="Modalidad - Presencial"/>
          <xsd:enumeration value="Modalidad - Online"/>
          <xsd:enumeration value="Modalidad - Semi-presencial"/>
        </xsd:restriction>
      </xsd:simpleType>
    </xsd:element>
    <xsd:element name="Sector" ma:index="9" ma:displayName="Sector" ma:description="" ma:list="{57255f22-07b8-4ceb-b5ba-655e1105f86a}" ma:internalName="Sector" ma:showField="Title" ma:web="{EEB09992-FBB9-482C-BDF7-ABE645BA4440}">
      <xsd:simpleType>
        <xsd:restriction base="dms:Lookup"/>
      </xsd:simpleType>
    </xsd:element>
    <xsd:element name="Rubro" ma:index="10" ma:displayName="Rubro" ma:internalName="Rubro">
      <xsd:simpleType>
        <xsd:restriction base="dms:Text"/>
      </xsd:simpleType>
    </xsd:element>
    <xsd:element name="Autor" ma:index="11" ma:displayName="Autor" ma:internalName="Autor">
      <xsd:simpleType>
        <xsd:restriction base="dms:Text"/>
      </xsd:simpleType>
    </xsd:element>
    <xsd:element name="Fuente" ma:index="12" ma:displayName="Fuente" ma:default="ACHS" ma:description="" ma:internalName="Fuente">
      <xsd:simpleType>
        <xsd:restriction base="dms:Text">
          <xsd:maxLength value="255"/>
        </xsd:restriction>
      </xsd:simpleType>
    </xsd:element>
    <xsd:element name="Tipo_x0020_de_x0020_Material" ma:index="13" ma:displayName="Tipo de Material" ma:description="Tipo de Material de curso" ma:format="RadioButtons" ma:internalName="Tipo_x0020_de_x0020_Material">
      <xsd:simpleType>
        <xsd:restriction base="dms:Choice">
          <xsd:enumeration value="Descriptor"/>
          <xsd:enumeration value="Manual Facilitador"/>
          <xsd:enumeration value="Manual Alumno"/>
          <xsd:enumeration value="Presentacion"/>
          <xsd:enumeration value="Video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odalidad xmlns="7792de18-8ccb-49f3-9193-53f0308a71a6">Modalidad - Presencial</Modalidad>
    <Tipo_x0020_de_x0020_Material xmlns="7792de18-8ccb-49f3-9193-53f0308a71a6">Presentacion</Tipo_x0020_de_x0020_Material>
    <Autor xmlns="7792de18-8ccb-49f3-9193-53f0308a71a6">ACHS</Autor>
    <Sector xmlns="7792de18-8ccb-49f3-9193-53f0308a71a6">12</Sector>
    <Rubro xmlns="7792de18-8ccb-49f3-9193-53f0308a71a6">Genérico</Rubro>
    <Fuente xmlns="7792de18-8ccb-49f3-9193-53f0308a71a6">ACHS</Fuente>
  </documentManagement>
</p:properties>
</file>

<file path=customXml/itemProps1.xml><?xml version="1.0" encoding="utf-8"?>
<ds:datastoreItem xmlns:ds="http://schemas.openxmlformats.org/officeDocument/2006/customXml" ds:itemID="{9A9EF923-B663-474E-A6CA-E8FB028436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92de18-8ccb-49f3-9193-53f0308a71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1F4FA03-AAE8-40E8-9B10-81D54FAC68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88D992-FFAC-4C18-A629-0D85D32C2F92}">
  <ds:schemaRefs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  <ds:schemaRef ds:uri="http://schemas.microsoft.com/office/infopath/2007/PartnerControls"/>
    <ds:schemaRef ds:uri="7792de18-8ccb-49f3-9193-53f0308a71a6"/>
    <ds:schemaRef ds:uri="http://purl.org/dc/dcmitype/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1791</TotalTime>
  <Words>1271</Words>
  <Application>Microsoft Office PowerPoint</Application>
  <PresentationFormat>Presentación en pantalla (4:3)</PresentationFormat>
  <Paragraphs>148</Paragraphs>
  <Slides>29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Relación entre Higiene Industrial  y Medicina del Trabajo </vt:lpstr>
      <vt:lpstr>Accidentes del trabajo y  enfermedades profesionales </vt:lpstr>
      <vt:lpstr>Enfermedad Profesional</vt:lpstr>
      <vt:lpstr>Enfermedad Profesional</vt:lpstr>
      <vt:lpstr>Enfermedad Profesional</vt:lpstr>
      <vt:lpstr>Factores que Intervienen en la Generación  de una Enfermedad Profesional</vt:lpstr>
      <vt:lpstr>Presentación de PowerPoint</vt:lpstr>
      <vt:lpstr>Factores de riesgo ambiental </vt:lpstr>
      <vt:lpstr>Etapas de la Higiene Industrial</vt:lpstr>
      <vt:lpstr>Identificación del agente de riesgo</vt:lpstr>
      <vt:lpstr>Presentación de PowerPoint</vt:lpstr>
      <vt:lpstr>Presentación de PowerPoint</vt:lpstr>
      <vt:lpstr>Presentación de PowerPoint</vt:lpstr>
      <vt:lpstr>Control de los factores de riesgo</vt:lpstr>
      <vt:lpstr>Eficacia de las medidas de control de riesgo químico</vt:lpstr>
      <vt:lpstr>Ejemplos de Medidas</vt:lpstr>
      <vt:lpstr>Valores Límites Permisibles</vt:lpstr>
      <vt:lpstr>Presentación de PowerPoint</vt:lpstr>
      <vt:lpstr>Presentación de PowerPoint</vt:lpstr>
      <vt:lpstr>Presentación de PowerPoint</vt:lpstr>
      <vt:lpstr>Bases de un programa de Higiene Industrial</vt:lpstr>
      <vt:lpstr>Bases de un programa de Higiene Industrial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MARIO</dc:creator>
  <cp:lastModifiedBy>José T. Montes Larrain</cp:lastModifiedBy>
  <cp:revision>163</cp:revision>
  <dcterms:created xsi:type="dcterms:W3CDTF">2011-10-26T20:32:10Z</dcterms:created>
  <dcterms:modified xsi:type="dcterms:W3CDTF">2023-05-22T16:37:03Z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0x010100CE1D7E1F725E89479F6C8B8EB8BA4804</vt:lpwstr>
  </property>
  <property fmtid="{D5CDD505-2E9C-101B-9397-08002B2CF9AE}" pid="3" name="Order">
    <vt:r8>90200</vt:r8>
  </property>
</Properties>
</file>