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2" r:id="rId3"/>
  </p:sldMasterIdLst>
  <p:notesMasterIdLst>
    <p:notesMasterId r:id="rId25"/>
  </p:notesMasterIdLst>
  <p:handoutMasterIdLst>
    <p:handoutMasterId r:id="rId26"/>
  </p:handoutMasterIdLst>
  <p:sldIdLst>
    <p:sldId id="295" r:id="rId4"/>
    <p:sldId id="258" r:id="rId5"/>
    <p:sldId id="294" r:id="rId6"/>
    <p:sldId id="260" r:id="rId7"/>
    <p:sldId id="292" r:id="rId8"/>
    <p:sldId id="289" r:id="rId9"/>
    <p:sldId id="279" r:id="rId10"/>
    <p:sldId id="280" r:id="rId11"/>
    <p:sldId id="281" r:id="rId12"/>
    <p:sldId id="291" r:id="rId13"/>
    <p:sldId id="285" r:id="rId14"/>
    <p:sldId id="286" r:id="rId15"/>
    <p:sldId id="287" r:id="rId16"/>
    <p:sldId id="296" r:id="rId17"/>
    <p:sldId id="299" r:id="rId18"/>
    <p:sldId id="300" r:id="rId19"/>
    <p:sldId id="297" r:id="rId20"/>
    <p:sldId id="302" r:id="rId21"/>
    <p:sldId id="276" r:id="rId22"/>
    <p:sldId id="277" r:id="rId23"/>
    <p:sldId id="278" r:id="rId2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mberto Jimenez Acevedo" initials="HJA" lastIdx="2" clrIdx="0">
    <p:extLst>
      <p:ext uri="{19B8F6BF-5375-455C-9EA6-DF929625EA0E}">
        <p15:presenceInfo xmlns:p15="http://schemas.microsoft.com/office/powerpoint/2012/main" userId="S::hujimene@fen.uchile.cl::bc2bd84f-3a4c-4012-b809-45326725202f" providerId="AD"/>
      </p:ext>
    </p:extLst>
  </p:cmAuthor>
  <p:cmAuthor id="2" name="Sebastian Vera Toledo" initials="SVT" lastIdx="33" clrIdx="1">
    <p:extLst>
      <p:ext uri="{19B8F6BF-5375-455C-9EA6-DF929625EA0E}">
        <p15:presenceInfo xmlns:p15="http://schemas.microsoft.com/office/powerpoint/2012/main" userId="Sebastian Vera Toledo" providerId="None"/>
      </p:ext>
    </p:extLst>
  </p:cmAuthor>
  <p:cmAuthor id="3" name="Matias F. Almeida Lopez" initials="MFAL" lastIdx="43" clrIdx="2">
    <p:extLst>
      <p:ext uri="{19B8F6BF-5375-455C-9EA6-DF929625EA0E}">
        <p15:presenceInfo xmlns:p15="http://schemas.microsoft.com/office/powerpoint/2012/main" userId="S-1-5-21-866975030-567267166-3901150315-45500" providerId="AD"/>
      </p:ext>
    </p:extLst>
  </p:cmAuthor>
  <p:cmAuthor id="4" name="Irma A. Carrasco Tapia" initials="IACT" lastIdx="4" clrIdx="3">
    <p:extLst>
      <p:ext uri="{19B8F6BF-5375-455C-9EA6-DF929625EA0E}">
        <p15:presenceInfo xmlns:p15="http://schemas.microsoft.com/office/powerpoint/2012/main" userId="S-1-5-21-866975030-567267166-3901150315-1505" providerId="AD"/>
      </p:ext>
    </p:extLst>
  </p:cmAuthor>
  <p:cmAuthor id="5" name="user" initials="u" lastIdx="11" clrIdx="4">
    <p:extLst>
      <p:ext uri="{19B8F6BF-5375-455C-9EA6-DF929625EA0E}">
        <p15:presenceInfo xmlns:p15="http://schemas.microsoft.com/office/powerpoint/2012/main" userId="f3d540e177b7ee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CB4"/>
    <a:srgbClr val="F5AB0F"/>
    <a:srgbClr val="FF0000"/>
    <a:srgbClr val="F9CA68"/>
    <a:srgbClr val="8FC9D6"/>
    <a:srgbClr val="8EC7D4"/>
    <a:srgbClr val="F0F0F0"/>
    <a:srgbClr val="DAE7EA"/>
    <a:srgbClr val="68B4C5"/>
    <a:srgbClr val="9DD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719" autoAdjust="0"/>
  </p:normalViewPr>
  <p:slideViewPr>
    <p:cSldViewPr snapToGrid="0" showGuides="1">
      <p:cViewPr varScale="1">
        <p:scale>
          <a:sx n="55" d="100"/>
          <a:sy n="55" d="100"/>
        </p:scale>
        <p:origin x="2580" y="9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76"/>
    </p:cViewPr>
  </p:sorterViewPr>
  <p:notesViewPr>
    <p:cSldViewPr snapToGrid="0" showGuides="1">
      <p:cViewPr varScale="1">
        <p:scale>
          <a:sx n="66" d="100"/>
          <a:sy n="66" d="100"/>
        </p:scale>
        <p:origin x="32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9.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0.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1.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2.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3.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4.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5.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Hoja_de_c_lculo_de_Microsoft_Excel1.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Hoja_de_c_lculo_de_Microsoft_Excel2.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6.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Hoja_de_c_lculo_de_Microsoft_Excel3.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Hoja_de_c_lculo_de_Microsoft_Excel4.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Hoja_de_c_lculo_de_Microsoft_Excel5.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322413137168456E-2"/>
          <c:y val="1.2823002514452803E-2"/>
          <c:w val="0.9552331965234977"/>
          <c:h val="0.62213337740048469"/>
        </c:manualLayout>
      </c:layout>
      <c:barChart>
        <c:barDir val="col"/>
        <c:grouping val="clustered"/>
        <c:varyColors val="0"/>
        <c:ser>
          <c:idx val="3"/>
          <c:order val="0"/>
          <c:tx>
            <c:v>Trimestre AMJ 2019</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'[Maqueta_ocupados - copia (7).xlsx]Ocup_educación'!$C$2:$H$2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'[Maqueta_ocupados - copia (7).xlsx]Ocup_educación'!$C$7:$H$7</c:f>
              <c:numCache>
                <c:formatCode>0.0</c:formatCode>
                <c:ptCount val="6"/>
                <c:pt idx="0">
                  <c:v>40.400000000000006</c:v>
                </c:pt>
                <c:pt idx="1">
                  <c:v>47.900000000000006</c:v>
                </c:pt>
                <c:pt idx="2">
                  <c:v>65.400000000000006</c:v>
                </c:pt>
                <c:pt idx="3">
                  <c:v>34</c:v>
                </c:pt>
                <c:pt idx="4">
                  <c:v>69.3</c:v>
                </c:pt>
                <c:pt idx="5">
                  <c:v>76.400000000000006</c:v>
                </c:pt>
              </c:numCache>
            </c:numRef>
          </c:val>
          <c:extLst>
            <c:ext xmlns:c16="http://schemas.microsoft.com/office/drawing/2014/chart" uri="{C3380CC4-5D6E-409C-BE32-E72D297353CC}">
              <c16:uniqueId val="{00000000-62D9-47EF-AFB8-0C4CE3E4B7EF}"/>
            </c:ext>
          </c:extLst>
        </c:ser>
        <c:ser>
          <c:idx val="2"/>
          <c:order val="1"/>
          <c:tx>
            <c:v>Trimestre AMJ  2020</c:v>
          </c:tx>
          <c:spPr>
            <a:solidFill>
              <a:schemeClr val="accent3"/>
            </a:solidFill>
            <a:ln>
              <a:noFill/>
            </a:ln>
            <a:effectLst/>
          </c:spPr>
          <c:invertIfNegative val="0"/>
          <c:dLbls>
            <c:dLbl>
              <c:idx val="1"/>
              <c:layout>
                <c:manualLayout>
                  <c:x val="-6.3952576395003629E-3"/>
                  <c:y val="8.5486683429685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21-43A9-8188-682BFC8C1C5D}"/>
                </c:ext>
              </c:extLst>
            </c:dLbl>
            <c:dLbl>
              <c:idx val="2"/>
              <c:layout>
                <c:manualLayout>
                  <c:x val="3.1976288197501672E-3"/>
                  <c:y val="2.56460050289056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21-43A9-8188-682BFC8C1C5D}"/>
                </c:ext>
              </c:extLst>
            </c:dLbl>
            <c:dLbl>
              <c:idx val="3"/>
              <c:layout>
                <c:manualLayout>
                  <c:x val="9.5928864592505006E-3"/>
                  <c:y val="1.28230025144528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21-43A9-8188-682BFC8C1C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'[Maqueta_ocupados - copia (7).xlsx]Ocup_educación'!$C$2:$H$2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'[Maqueta_ocupados - copia (7).xlsx]Ocup_educación'!$C$19:$H$19</c:f>
              <c:numCache>
                <c:formatCode>0.0</c:formatCode>
                <c:ptCount val="6"/>
                <c:pt idx="0">
                  <c:v>30.200000000000003</c:v>
                </c:pt>
                <c:pt idx="1">
                  <c:v>37.700000000000003</c:v>
                </c:pt>
                <c:pt idx="2">
                  <c:v>51.7</c:v>
                </c:pt>
                <c:pt idx="3">
                  <c:v>25.8</c:v>
                </c:pt>
                <c:pt idx="4">
                  <c:v>58.5</c:v>
                </c:pt>
                <c:pt idx="5">
                  <c:v>65.2</c:v>
                </c:pt>
              </c:numCache>
            </c:numRef>
          </c:val>
          <c:extLst>
            <c:ext xmlns:c16="http://schemas.microsoft.com/office/drawing/2014/chart" uri="{C3380CC4-5D6E-409C-BE32-E72D297353CC}">
              <c16:uniqueId val="{00000001-62D9-47EF-AFB8-0C4CE3E4B7EF}"/>
            </c:ext>
          </c:extLst>
        </c:ser>
        <c:ser>
          <c:idx val="0"/>
          <c:order val="2"/>
          <c:tx>
            <c:v>Trimestre AMJ 2021</c:v>
          </c:tx>
          <c:spPr>
            <a:solidFill>
              <a:schemeClr val="accent1"/>
            </a:solidFill>
            <a:ln>
              <a:noFill/>
            </a:ln>
            <a:effectLst/>
          </c:spPr>
          <c:invertIfNegative val="0"/>
          <c:dLbls>
            <c:dLbl>
              <c:idx val="0"/>
              <c:layout>
                <c:manualLayout>
                  <c:x val="-3.1976288197501672E-3"/>
                  <c:y val="3.41946733718741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21-43A9-8188-682BFC8C1C5D}"/>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'[Maqueta_ocupados - copia (7).xlsx]Ocup_educación'!$C$2:$H$2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'[Maqueta_ocupados - copia (7).xlsx]Ocup_educación'!$C$31:$H$31</c:f>
              <c:numCache>
                <c:formatCode>0.0</c:formatCode>
                <c:ptCount val="6"/>
                <c:pt idx="0">
                  <c:v>28.5</c:v>
                </c:pt>
                <c:pt idx="1">
                  <c:v>39.5</c:v>
                </c:pt>
                <c:pt idx="2">
                  <c:v>53.7</c:v>
                </c:pt>
                <c:pt idx="3">
                  <c:v>28.1</c:v>
                </c:pt>
                <c:pt idx="4">
                  <c:v>67.3</c:v>
                </c:pt>
                <c:pt idx="5">
                  <c:v>76.400000000000006</c:v>
                </c:pt>
              </c:numCache>
            </c:numRef>
          </c:val>
          <c:extLst>
            <c:ext xmlns:c16="http://schemas.microsoft.com/office/drawing/2014/chart" uri="{C3380CC4-5D6E-409C-BE32-E72D297353CC}">
              <c16:uniqueId val="{00000002-62D9-47EF-AFB8-0C4CE3E4B7EF}"/>
            </c:ext>
          </c:extLst>
        </c:ser>
        <c:ser>
          <c:idx val="1"/>
          <c:order val="3"/>
          <c:tx>
            <c:v>Trimestre AMJ 2022</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'[Maqueta_ocupados - copia (7).xlsx]Ocup_educación'!$C$2:$H$2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'[Maqueta_ocupados - copia (7).xlsx]Ocup_educación'!$C$43:$H$43</c:f>
              <c:numCache>
                <c:formatCode>0.0</c:formatCode>
                <c:ptCount val="6"/>
                <c:pt idx="0">
                  <c:v>31.200000000000003</c:v>
                </c:pt>
                <c:pt idx="1">
                  <c:v>42.400000000000006</c:v>
                </c:pt>
                <c:pt idx="2">
                  <c:v>60.7</c:v>
                </c:pt>
                <c:pt idx="3">
                  <c:v>38.400000000000006</c:v>
                </c:pt>
                <c:pt idx="4">
                  <c:v>74.2</c:v>
                </c:pt>
                <c:pt idx="5">
                  <c:v>80.400000000000006</c:v>
                </c:pt>
              </c:numCache>
            </c:numRef>
          </c:val>
          <c:extLst>
            <c:ext xmlns:c16="http://schemas.microsoft.com/office/drawing/2014/chart" uri="{C3380CC4-5D6E-409C-BE32-E72D297353CC}">
              <c16:uniqueId val="{00000003-62D9-47EF-AFB8-0C4CE3E4B7EF}"/>
            </c:ext>
          </c:extLst>
        </c:ser>
        <c:dLbls>
          <c:dLblPos val="outEnd"/>
          <c:showLegendKey val="0"/>
          <c:showVal val="1"/>
          <c:showCatName val="0"/>
          <c:showSerName val="0"/>
          <c:showPercent val="0"/>
          <c:showBubbleSize val="0"/>
        </c:dLbls>
        <c:gapWidth val="219"/>
        <c:overlap val="-27"/>
        <c:axId val="607078352"/>
        <c:axId val="607070480"/>
      </c:barChart>
      <c:catAx>
        <c:axId val="6070783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07070480"/>
        <c:crosses val="autoZero"/>
        <c:auto val="1"/>
        <c:lblAlgn val="ctr"/>
        <c:lblOffset val="100"/>
        <c:noMultiLvlLbl val="0"/>
      </c:catAx>
      <c:valAx>
        <c:axId val="607070480"/>
        <c:scaling>
          <c:orientation val="minMax"/>
        </c:scaling>
        <c:delete val="1"/>
        <c:axPos val="l"/>
        <c:numFmt formatCode="0.0" sourceLinked="1"/>
        <c:majorTickMark val="none"/>
        <c:minorTickMark val="none"/>
        <c:tickLblPos val="nextTo"/>
        <c:crossAx val="607078352"/>
        <c:crosses val="autoZero"/>
        <c:crossBetween val="between"/>
      </c:valAx>
      <c:spPr>
        <a:noFill/>
        <a:ln>
          <a:noFill/>
        </a:ln>
        <a:effectLst/>
      </c:spPr>
    </c:plotArea>
    <c:legend>
      <c:legendPos val="b"/>
      <c:layout>
        <c:manualLayout>
          <c:xMode val="edge"/>
          <c:yMode val="edge"/>
          <c:x val="0.12452850711270985"/>
          <c:y val="0.87070038162736352"/>
          <c:w val="0.74454747635328311"/>
          <c:h val="0.103653613343730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4518794871245"/>
          <c:y val="3.9275702442330175E-2"/>
          <c:w val="0.82982460428767713"/>
          <c:h val="0.58484330778623073"/>
        </c:manualLayout>
      </c:layout>
      <c:lineChart>
        <c:grouping val="standard"/>
        <c:varyColors val="0"/>
        <c:ser>
          <c:idx val="0"/>
          <c:order val="0"/>
          <c:tx>
            <c:v>Maule</c:v>
          </c:tx>
          <c:spPr>
            <a:ln w="28575" cap="rnd">
              <a:solidFill>
                <a:schemeClr val="accent1"/>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AC-4C3C-B5F3-821AD3B27FD8}"/>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AC-4C3C-B5F3-821AD3B27FD8}"/>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AC-4C3C-B5F3-821AD3B27FD8}"/>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AC-4C3C-B5F3-821AD3B27FD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'[Maqueta_inactivos - copia (7).xlsx]Inactiv_pot'!$A$3:$B$43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'[Maqueta_inactivos - copia (7).xlsx]Inactiv_pot'!$C$3:$C$43</c:f>
              <c:numCache>
                <c:formatCode>#,##0_ ;\-#,##0\ </c:formatCode>
                <c:ptCount val="41"/>
                <c:pt idx="0">
                  <c:v>74168.5703125</c:v>
                </c:pt>
                <c:pt idx="1">
                  <c:v>79166.3203125</c:v>
                </c:pt>
                <c:pt idx="2">
                  <c:v>77098.2578125</c:v>
                </c:pt>
                <c:pt idx="3">
                  <c:v>84601.09375</c:v>
                </c:pt>
                <c:pt idx="4">
                  <c:v>91484.59375</c:v>
                </c:pt>
                <c:pt idx="5">
                  <c:v>96664.8125</c:v>
                </c:pt>
                <c:pt idx="6">
                  <c:v>93299</c:v>
                </c:pt>
                <c:pt idx="7">
                  <c:v>86719.0625</c:v>
                </c:pt>
                <c:pt idx="8">
                  <c:v>86986.1953125</c:v>
                </c:pt>
                <c:pt idx="9">
                  <c:v>90637.1171875</c:v>
                </c:pt>
                <c:pt idx="10">
                  <c:v>88180.296875</c:v>
                </c:pt>
                <c:pt idx="11">
                  <c:v>95933.3203125</c:v>
                </c:pt>
                <c:pt idx="12">
                  <c:v>96791.296875</c:v>
                </c:pt>
                <c:pt idx="13">
                  <c:v>101713.1953125</c:v>
                </c:pt>
                <c:pt idx="14">
                  <c:v>110685.234375</c:v>
                </c:pt>
                <c:pt idx="15">
                  <c:v>137589.703125</c:v>
                </c:pt>
                <c:pt idx="16">
                  <c:v>151519.109375</c:v>
                </c:pt>
                <c:pt idx="17">
                  <c:v>151879.375</c:v>
                </c:pt>
                <c:pt idx="18">
                  <c:v>132425.328125</c:v>
                </c:pt>
                <c:pt idx="19">
                  <c:v>118829.640625</c:v>
                </c:pt>
                <c:pt idx="20">
                  <c:v>103746.5234375</c:v>
                </c:pt>
                <c:pt idx="21">
                  <c:v>88866.09375</c:v>
                </c:pt>
                <c:pt idx="22">
                  <c:v>83005.5390625</c:v>
                </c:pt>
                <c:pt idx="23">
                  <c:v>94064.9296875</c:v>
                </c:pt>
                <c:pt idx="24">
                  <c:v>104594.6484375</c:v>
                </c:pt>
                <c:pt idx="25">
                  <c:v>108349.46875</c:v>
                </c:pt>
                <c:pt idx="26">
                  <c:v>102451.6875</c:v>
                </c:pt>
                <c:pt idx="27">
                  <c:v>102139.0234375</c:v>
                </c:pt>
                <c:pt idx="28">
                  <c:v>98509.6953125</c:v>
                </c:pt>
                <c:pt idx="29">
                  <c:v>93187.3125</c:v>
                </c:pt>
                <c:pt idx="30">
                  <c:v>88174.421875</c:v>
                </c:pt>
                <c:pt idx="31">
                  <c:v>81338.4765625</c:v>
                </c:pt>
                <c:pt idx="32">
                  <c:v>82671.0390625</c:v>
                </c:pt>
                <c:pt idx="33">
                  <c:v>78115.4609375</c:v>
                </c:pt>
                <c:pt idx="34">
                  <c:v>77306.015625</c:v>
                </c:pt>
                <c:pt idx="35">
                  <c:v>70752.5546875</c:v>
                </c:pt>
                <c:pt idx="36" formatCode="General">
                  <c:v>77295.1953125</c:v>
                </c:pt>
                <c:pt idx="37" formatCode="General">
                  <c:v>74156.4765625</c:v>
                </c:pt>
                <c:pt idx="38" formatCode="General">
                  <c:v>71920.65625</c:v>
                </c:pt>
                <c:pt idx="39" formatCode="General">
                  <c:v>67307.75</c:v>
                </c:pt>
                <c:pt idx="40" formatCode="General">
                  <c:v>73012.515625</c:v>
                </c:pt>
              </c:numCache>
            </c:numRef>
          </c:val>
          <c:smooth val="0"/>
          <c:extLst>
            <c:ext xmlns:c16="http://schemas.microsoft.com/office/drawing/2014/chart" uri="{C3380CC4-5D6E-409C-BE32-E72D297353CC}">
              <c16:uniqueId val="{00000004-52AC-4C3C-B5F3-821AD3B27FD8}"/>
            </c:ext>
          </c:extLst>
        </c:ser>
        <c:ser>
          <c:idx val="1"/>
          <c:order val="1"/>
          <c:tx>
            <c:v>País</c:v>
          </c:tx>
          <c:spPr>
            <a:ln w="28575" cap="rnd">
              <a:solidFill>
                <a:schemeClr val="accent2"/>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AC-4C3C-B5F3-821AD3B27FD8}"/>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AC-4C3C-B5F3-821AD3B27FD8}"/>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AC-4C3C-B5F3-821AD3B27FD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'[Maqueta_inactivos - copia (7).xlsx]Inactiv_pot'!$A$3:$B$43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'[Maqueta_inactivos - copia (7).xlsx]Inactiv_pot'!$I$3:$I$43</c:f>
              <c:numCache>
                <c:formatCode>#,##0_ ;\-#,##0\ </c:formatCode>
                <c:ptCount val="41"/>
                <c:pt idx="0">
                  <c:v>772933.5625</c:v>
                </c:pt>
                <c:pt idx="1">
                  <c:v>765555.875</c:v>
                </c:pt>
                <c:pt idx="2">
                  <c:v>720877.5625</c:v>
                </c:pt>
                <c:pt idx="3">
                  <c:v>689262.625</c:v>
                </c:pt>
                <c:pt idx="4">
                  <c:v>696734.25</c:v>
                </c:pt>
                <c:pt idx="5">
                  <c:v>733931.375</c:v>
                </c:pt>
                <c:pt idx="6">
                  <c:v>749982.25</c:v>
                </c:pt>
                <c:pt idx="7">
                  <c:v>761176.875</c:v>
                </c:pt>
                <c:pt idx="8">
                  <c:v>755200.75</c:v>
                </c:pt>
                <c:pt idx="9">
                  <c:v>779927.125</c:v>
                </c:pt>
                <c:pt idx="10">
                  <c:v>764549.6875</c:v>
                </c:pt>
                <c:pt idx="11">
                  <c:v>1032453.875</c:v>
                </c:pt>
                <c:pt idx="12">
                  <c:v>1244127.375</c:v>
                </c:pt>
                <c:pt idx="13">
                  <c:v>1460528.25</c:v>
                </c:pt>
                <c:pt idx="14">
                  <c:v>1718397.75</c:v>
                </c:pt>
                <c:pt idx="15">
                  <c:v>1945130.125</c:v>
                </c:pt>
                <c:pt idx="16">
                  <c:v>2017758.5</c:v>
                </c:pt>
                <c:pt idx="17">
                  <c:v>1970988.125</c:v>
                </c:pt>
                <c:pt idx="18">
                  <c:v>1852570.875</c:v>
                </c:pt>
                <c:pt idx="19">
                  <c:v>1767415.25</c:v>
                </c:pt>
                <c:pt idx="20">
                  <c:v>1526463.25</c:v>
                </c:pt>
                <c:pt idx="21">
                  <c:v>1334269.75</c:v>
                </c:pt>
                <c:pt idx="22">
                  <c:v>1244725.5</c:v>
                </c:pt>
                <c:pt idx="23">
                  <c:v>1225749.25</c:v>
                </c:pt>
                <c:pt idx="24">
                  <c:v>1238949.25</c:v>
                </c:pt>
                <c:pt idx="25">
                  <c:v>1211015.375</c:v>
                </c:pt>
                <c:pt idx="26">
                  <c:v>1210926</c:v>
                </c:pt>
                <c:pt idx="27">
                  <c:v>1185490.75</c:v>
                </c:pt>
                <c:pt idx="28">
                  <c:v>1192129.375</c:v>
                </c:pt>
                <c:pt idx="29">
                  <c:v>1095090</c:v>
                </c:pt>
                <c:pt idx="30">
                  <c:v>994487.25</c:v>
                </c:pt>
                <c:pt idx="31">
                  <c:v>907185.375</c:v>
                </c:pt>
                <c:pt idx="32">
                  <c:v>863902.5</c:v>
                </c:pt>
                <c:pt idx="33">
                  <c:v>844311.25</c:v>
                </c:pt>
                <c:pt idx="34">
                  <c:v>847844.625</c:v>
                </c:pt>
                <c:pt idx="35">
                  <c:v>858635.5625</c:v>
                </c:pt>
                <c:pt idx="36" formatCode="General">
                  <c:v>889553.625</c:v>
                </c:pt>
                <c:pt idx="37" formatCode="General">
                  <c:v>850820.0625</c:v>
                </c:pt>
                <c:pt idx="38" formatCode="General">
                  <c:v>793774.1875</c:v>
                </c:pt>
                <c:pt idx="39" formatCode="General">
                  <c:v>779846.1875</c:v>
                </c:pt>
                <c:pt idx="40" formatCode="General">
                  <c:v>799214.5625</c:v>
                </c:pt>
              </c:numCache>
            </c:numRef>
          </c:val>
          <c:smooth val="0"/>
          <c:extLst>
            <c:ext xmlns:c16="http://schemas.microsoft.com/office/drawing/2014/chart" uri="{C3380CC4-5D6E-409C-BE32-E72D297353CC}">
              <c16:uniqueId val="{00000008-52AC-4C3C-B5F3-821AD3B27FD8}"/>
            </c:ext>
          </c:extLst>
        </c:ser>
        <c:dLbls>
          <c:showLegendKey val="0"/>
          <c:showVal val="0"/>
          <c:showCatName val="0"/>
          <c:showSerName val="0"/>
          <c:showPercent val="0"/>
          <c:showBubbleSize val="0"/>
        </c:dLbls>
        <c:smooth val="0"/>
        <c:axId val="554256392"/>
        <c:axId val="554254152"/>
      </c:lineChart>
      <c:catAx>
        <c:axId val="55425639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es-CL"/>
          </a:p>
        </c:txPr>
        <c:crossAx val="554254152"/>
        <c:crosses val="autoZero"/>
        <c:auto val="1"/>
        <c:lblAlgn val="ctr"/>
        <c:lblOffset val="100"/>
        <c:noMultiLvlLbl val="0"/>
      </c:catAx>
      <c:valAx>
        <c:axId val="5542541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Número de personas (en miles)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54256392"/>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59255069879476E-3"/>
          <c:y val="4.8901946521503377E-2"/>
          <c:w val="0.99354074493012057"/>
          <c:h val="0.74627275804528037"/>
        </c:manualLayout>
      </c:layout>
      <c:barChart>
        <c:barDir val="col"/>
        <c:grouping val="clustered"/>
        <c:varyColors val="0"/>
        <c:ser>
          <c:idx val="31"/>
          <c:order val="31"/>
          <c:tx>
            <c:strRef>
              <c:f>'[Maqueta_composición_ft - copia (7) (1).xlsx]Gráfico_cat'!$A$34:$B$34</c:f>
              <c:strCache>
                <c:ptCount val="2"/>
                <c:pt idx="0">
                  <c:v>2021</c:v>
                </c:pt>
                <c:pt idx="1">
                  <c:v>Jul - Sep</c:v>
                </c:pt>
              </c:strCache>
              <c:extLst xmlns:c15="http://schemas.microsoft.com/office/drawing/2012/chart"/>
            </c:strRef>
          </c:tx>
          <c:spPr>
            <a:solidFill>
              <a:srgbClr val="8FC9D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f>'[Maqueta_composición_ft - copia (7) (1).xlsx]Gráfico_cat'!$C$34:$D$34</c:f>
              <c:numCache>
                <c:formatCode>#,##0_ ;\-#,##0\ </c:formatCode>
                <c:ptCount val="2"/>
                <c:pt idx="0">
                  <c:v>14303.236328125</c:v>
                </c:pt>
                <c:pt idx="1">
                  <c:v>89022.6953125</c:v>
                </c:pt>
              </c:numCache>
              <c:extLst xmlns:c15="http://schemas.microsoft.com/office/drawing/2012/chart"/>
            </c:numRef>
          </c:val>
          <c:extLst xmlns:c15="http://schemas.microsoft.com/office/drawing/2012/chart">
            <c:ext xmlns:c16="http://schemas.microsoft.com/office/drawing/2014/chart" uri="{C3380CC4-5D6E-409C-BE32-E72D297353CC}">
              <c16:uniqueId val="{00000000-B792-4F17-9B83-0454FCEBA77B}"/>
            </c:ext>
          </c:extLst>
        </c:ser>
        <c:ser>
          <c:idx val="34"/>
          <c:order val="34"/>
          <c:tx>
            <c:strRef>
              <c:f>'[Maqueta_composición_ft - copia (7) (1).xlsx]Gráfico_cat'!$A$37:$B$37</c:f>
              <c:strCache>
                <c:ptCount val="2"/>
                <c:pt idx="0">
                  <c:v>2021</c:v>
                </c:pt>
                <c:pt idx="1">
                  <c:v>Oct - Dic</c:v>
                </c:pt>
              </c:strCache>
              <c:extLst xmlns:c15="http://schemas.microsoft.com/office/drawing/2012/chart"/>
            </c:strRef>
          </c:tx>
          <c:spPr>
            <a:solidFill>
              <a:srgbClr val="339CB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f>'[Maqueta_composición_ft - copia (7) (1).xlsx]Gráfico_cat'!$C$37:$D$37</c:f>
              <c:numCache>
                <c:formatCode>#,##0_ ;\-#,##0\ </c:formatCode>
                <c:ptCount val="2"/>
                <c:pt idx="0">
                  <c:v>17772.869140625</c:v>
                </c:pt>
                <c:pt idx="1">
                  <c:v>92886.859375</c:v>
                </c:pt>
              </c:numCache>
              <c:extLst xmlns:c15="http://schemas.microsoft.com/office/drawing/2012/chart"/>
            </c:numRef>
          </c:val>
          <c:extLst xmlns:c15="http://schemas.microsoft.com/office/drawing/2012/chart">
            <c:ext xmlns:c16="http://schemas.microsoft.com/office/drawing/2014/chart" uri="{C3380CC4-5D6E-409C-BE32-E72D297353CC}">
              <c16:uniqueId val="{00000001-B792-4F17-9B83-0454FCEBA77B}"/>
            </c:ext>
          </c:extLst>
        </c:ser>
        <c:ser>
          <c:idx val="37"/>
          <c:order val="37"/>
          <c:tx>
            <c:strRef>
              <c:f>'[Maqueta_composición_ft - copia (7) (1).xlsx]Gráfico_cat'!$A$40:$B$40</c:f>
              <c:strCache>
                <c:ptCount val="2"/>
                <c:pt idx="0">
                  <c:v>2022</c:v>
                </c:pt>
                <c:pt idx="1">
                  <c:v>Ene - Mar</c:v>
                </c:pt>
              </c:strCache>
              <c:extLst xmlns:c15="http://schemas.microsoft.com/office/drawing/2012/chart"/>
            </c:strRef>
          </c:tx>
          <c:spPr>
            <a:solidFill>
              <a:srgbClr val="F9CA68"/>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f>'[Maqueta_composición_ft - copia (7) (1).xlsx]Gráfico_cat'!$C$40:$D$40</c:f>
              <c:numCache>
                <c:formatCode>#,##0_ ;\-#,##0\ </c:formatCode>
                <c:ptCount val="2"/>
                <c:pt idx="0">
                  <c:v>14430.1884765625</c:v>
                </c:pt>
                <c:pt idx="1">
                  <c:v>94654.15625</c:v>
                </c:pt>
              </c:numCache>
              <c:extLst xmlns:c15="http://schemas.microsoft.com/office/drawing/2012/chart"/>
            </c:numRef>
          </c:val>
          <c:extLst xmlns:c15="http://schemas.microsoft.com/office/drawing/2012/chart">
            <c:ext xmlns:c16="http://schemas.microsoft.com/office/drawing/2014/chart" uri="{C3380CC4-5D6E-409C-BE32-E72D297353CC}">
              <c16:uniqueId val="{00000002-B792-4F17-9B83-0454FCEBA77B}"/>
            </c:ext>
          </c:extLst>
        </c:ser>
        <c:ser>
          <c:idx val="40"/>
          <c:order val="40"/>
          <c:tx>
            <c:strRef>
              <c:f>'[Maqueta_composición_ft - copia (7) (1).xlsx]Gráfico_cat'!$A$43:$B$43</c:f>
              <c:strCache>
                <c:ptCount val="2"/>
                <c:pt idx="0">
                  <c:v>2022</c:v>
                </c:pt>
                <c:pt idx="1">
                  <c:v>Abr - Jun</c:v>
                </c:pt>
              </c:strCache>
              <c:extLst xmlns:c15="http://schemas.microsoft.com/office/drawing/2012/chart"/>
            </c:strRef>
          </c:tx>
          <c:spPr>
            <a:solidFill>
              <a:srgbClr val="F5AB0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f>'[Maqueta_composición_ft - copia (7) (1).xlsx]Gráfico_cat'!$C$43:$D$43</c:f>
              <c:numCache>
                <c:formatCode>#,##0_ ;\-#,##0\ </c:formatCode>
                <c:ptCount val="2"/>
                <c:pt idx="0">
                  <c:v>13680.435546875</c:v>
                </c:pt>
                <c:pt idx="1">
                  <c:v>98860.7421875</c:v>
                </c:pt>
              </c:numCache>
              <c:extLst xmlns:c15="http://schemas.microsoft.com/office/drawing/2012/chart"/>
            </c:numRef>
          </c:val>
          <c:extLst xmlns:c15="http://schemas.microsoft.com/office/drawing/2012/chart">
            <c:ext xmlns:c16="http://schemas.microsoft.com/office/drawing/2014/chart" uri="{C3380CC4-5D6E-409C-BE32-E72D297353CC}">
              <c16:uniqueId val="{00000003-B792-4F17-9B83-0454FCEBA77B}"/>
            </c:ext>
          </c:extLst>
        </c:ser>
        <c:dLbls>
          <c:dLblPos val="outEnd"/>
          <c:showLegendKey val="0"/>
          <c:showVal val="1"/>
          <c:showCatName val="0"/>
          <c:showSerName val="0"/>
          <c:showPercent val="0"/>
          <c:showBubbleSize val="0"/>
        </c:dLbls>
        <c:gapWidth val="219"/>
        <c:overlap val="-27"/>
        <c:axId val="483574472"/>
        <c:axId val="483574800"/>
        <c:extLst>
          <c:ext xmlns:c15="http://schemas.microsoft.com/office/drawing/2012/chart" uri="{02D57815-91ED-43cb-92C2-25804820EDAC}">
            <c15:filteredBarSeries>
              <c15:ser>
                <c:idx val="0"/>
                <c:order val="0"/>
                <c:tx>
                  <c:strRef>
                    <c:extLst>
                      <c:ext uri="{02D57815-91ED-43cb-92C2-25804820EDAC}">
                        <c15:formulaRef>
                          <c15:sqref>'[Maqueta_composición_ft - copia (7) (1).xlsx]Gráfico_cat'!$A$3:$B$3</c15:sqref>
                        </c15:formulaRef>
                      </c:ext>
                    </c:extLst>
                    <c:strCache>
                      <c:ptCount val="2"/>
                      <c:pt idx="0">
                        <c:v>2019</c:v>
                      </c:pt>
                      <c:pt idx="1">
                        <c:v>Dic - Feb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c:ext uri="{02D57815-91ED-43cb-92C2-25804820EDAC}">
                        <c15:formulaRef>
                          <c15:sqref>'[Maqueta_composición_ft - copia (7) (1).xlsx]Gráfico_cat'!$C$3:$D$3</c15:sqref>
                        </c15:formulaRef>
                      </c:ext>
                    </c:extLst>
                    <c:numCache>
                      <c:formatCode>#,##0_ ;\-#,##0\ </c:formatCode>
                      <c:ptCount val="2"/>
                      <c:pt idx="0">
                        <c:v>22190.30078125</c:v>
                      </c:pt>
                      <c:pt idx="1">
                        <c:v>106820.6171875</c:v>
                      </c:pt>
                    </c:numCache>
                  </c:numRef>
                </c:val>
                <c:extLst>
                  <c:ext xmlns:c16="http://schemas.microsoft.com/office/drawing/2014/chart" uri="{C3380CC4-5D6E-409C-BE32-E72D297353CC}">
                    <c16:uniqueId val="{00000004-B792-4F17-9B83-0454FCEBA77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'[Maqueta_composición_ft - copia (7) (1).xlsx]Gráfico_cat'!$A$4:$B$4</c15:sqref>
                        </c15:formulaRef>
                      </c:ext>
                    </c:extLst>
                    <c:strCache>
                      <c:ptCount val="2"/>
                      <c:pt idx="0">
                        <c:v>2019</c:v>
                      </c:pt>
                      <c:pt idx="1">
                        <c:v>Ene - Mar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(1).xlsx]Gráfico_cat'!$C$4:$D$4</c15:sqref>
                        </c15:formulaRef>
                      </c:ext>
                    </c:extLst>
                    <c:numCache>
                      <c:formatCode>#,##0_ ;\-#,##0\ </c:formatCode>
                      <c:ptCount val="2"/>
                      <c:pt idx="0">
                        <c:v>22010.30859375</c:v>
                      </c:pt>
                      <c:pt idx="1">
                        <c:v>105413.4296875</c:v>
                      </c:pt>
                    </c:numCache>
                  </c:numRef>
                </c:val>
                <c:extLst xmlns:c15="http://schemas.microsoft.com/office/drawing/2012/chart">
                  <c:ext xmlns:c16="http://schemas.microsoft.com/office/drawing/2014/chart" uri="{C3380CC4-5D6E-409C-BE32-E72D297353CC}">
                    <c16:uniqueId val="{00000005-B792-4F17-9B83-0454FCEBA77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'[Maqueta_composición_ft - copia (7) (1).xlsx]Gráfico_cat'!$A$5:$B$5</c15:sqref>
                        </c15:formulaRef>
                      </c:ext>
                    </c:extLst>
                    <c:strCache>
                      <c:ptCount val="2"/>
                      <c:pt idx="0">
                        <c:v>2019</c:v>
                      </c:pt>
                      <c:pt idx="1">
                        <c:v>Feb - Abr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(1).xlsx]Gráfico_cat'!$C$5:$D$5</c15:sqref>
                        </c15:formulaRef>
                      </c:ext>
                    </c:extLst>
                    <c:numCache>
                      <c:formatCode>#,##0_ ;\-#,##0\ </c:formatCode>
                      <c:ptCount val="2"/>
                      <c:pt idx="0">
                        <c:v>20057.35546875</c:v>
                      </c:pt>
                      <c:pt idx="1">
                        <c:v>106996.328125</c:v>
                      </c:pt>
                    </c:numCache>
                  </c:numRef>
                </c:val>
                <c:extLst xmlns:c15="http://schemas.microsoft.com/office/drawing/2012/chart">
                  <c:ext xmlns:c16="http://schemas.microsoft.com/office/drawing/2014/chart" uri="{C3380CC4-5D6E-409C-BE32-E72D297353CC}">
                    <c16:uniqueId val="{00000006-B792-4F17-9B83-0454FCEBA77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'[Maqueta_composición_ft - copia (7) (1).xlsx]Gráfico_cat'!$A$6:$B$6</c15:sqref>
                        </c15:formulaRef>
                      </c:ext>
                    </c:extLst>
                    <c:strCache>
                      <c:ptCount val="2"/>
                      <c:pt idx="0">
                        <c:v>2019</c:v>
                      </c:pt>
                      <c:pt idx="1">
                        <c:v>Mar - May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(1).xlsx]Gráfico_cat'!$C$6:$D$6</c15:sqref>
                        </c15:formulaRef>
                      </c:ext>
                    </c:extLst>
                    <c:numCache>
                      <c:formatCode>#,##0_ ;\-#,##0\ </c:formatCode>
                      <c:ptCount val="2"/>
                      <c:pt idx="0">
                        <c:v>20003.068359375</c:v>
                      </c:pt>
                      <c:pt idx="1">
                        <c:v>103136.4375</c:v>
                      </c:pt>
                    </c:numCache>
                  </c:numRef>
                </c:val>
                <c:extLst xmlns:c15="http://schemas.microsoft.com/office/drawing/2012/chart">
                  <c:ext xmlns:c16="http://schemas.microsoft.com/office/drawing/2014/chart" uri="{C3380CC4-5D6E-409C-BE32-E72D297353CC}">
                    <c16:uniqueId val="{00000007-B792-4F17-9B83-0454FCEBA77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'[Maqueta_composición_ft - copia (7) (1).xlsx]Gráfico_cat'!$A$7:$B$7</c15:sqref>
                        </c15:formulaRef>
                      </c:ext>
                    </c:extLst>
                    <c:strCache>
                      <c:ptCount val="2"/>
                      <c:pt idx="0">
                        <c:v>2019</c:v>
                      </c:pt>
                      <c:pt idx="1">
                        <c:v>Abr - Jun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(1).xlsx]Gráfico_cat'!$C$7:$D$7</c15:sqref>
                        </c15:formulaRef>
                      </c:ext>
                    </c:extLst>
                    <c:numCache>
                      <c:formatCode>#,##0_ ;\-#,##0\ </c:formatCode>
                      <c:ptCount val="2"/>
                      <c:pt idx="0">
                        <c:v>18221.7734375</c:v>
                      </c:pt>
                      <c:pt idx="1">
                        <c:v>101279.171875</c:v>
                      </c:pt>
                    </c:numCache>
                  </c:numRef>
                </c:val>
                <c:extLst xmlns:c15="http://schemas.microsoft.com/office/drawing/2012/chart">
                  <c:ext xmlns:c16="http://schemas.microsoft.com/office/drawing/2014/chart" uri="{C3380CC4-5D6E-409C-BE32-E72D297353CC}">
                    <c16:uniqueId val="{00000008-B792-4F17-9B83-0454FCEBA77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'[Maqueta_composición_ft - copia (7) (1).xlsx]Gráfico_cat'!$A$8:$B$8</c15:sqref>
                        </c15:formulaRef>
                      </c:ext>
                    </c:extLst>
                    <c:strCache>
                      <c:ptCount val="2"/>
                      <c:pt idx="0">
                        <c:v>2019</c:v>
                      </c:pt>
                      <c:pt idx="1">
                        <c:v>May - Jul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(1).xlsx]Gráfico_cat'!$C$8:$D$8</c15:sqref>
                        </c15:formulaRef>
                      </c:ext>
                    </c:extLst>
                    <c:numCache>
                      <c:formatCode>#,##0_ ;\-#,##0\ </c:formatCode>
                      <c:ptCount val="2"/>
                      <c:pt idx="0">
                        <c:v>17462.734375</c:v>
                      </c:pt>
                      <c:pt idx="1">
                        <c:v>100850.8125</c:v>
                      </c:pt>
                    </c:numCache>
                  </c:numRef>
                </c:val>
                <c:extLst xmlns:c15="http://schemas.microsoft.com/office/drawing/2012/chart">
                  <c:ext xmlns:c16="http://schemas.microsoft.com/office/drawing/2014/chart" uri="{C3380CC4-5D6E-409C-BE32-E72D297353CC}">
                    <c16:uniqueId val="{00000009-B792-4F17-9B83-0454FCEBA77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'[Maqueta_composición_ft - copia (7) (1).xlsx]Gráfico_cat'!$A$9:$B$9</c15:sqref>
                        </c15:formulaRef>
                      </c:ext>
                    </c:extLst>
                    <c:strCache>
                      <c:ptCount val="2"/>
                      <c:pt idx="0">
                        <c:v>2019</c:v>
                      </c:pt>
                      <c:pt idx="1">
                        <c:v>Jun - Ago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(1).xlsx]Gráfico_cat'!$C$9:$D$9</c15:sqref>
                        </c15:formulaRef>
                      </c:ext>
                    </c:extLst>
                    <c:numCache>
                      <c:formatCode>#,##0_ ;\-#,##0\ </c:formatCode>
                      <c:ptCount val="2"/>
                      <c:pt idx="0">
                        <c:v>17647.884765625</c:v>
                      </c:pt>
                      <c:pt idx="1">
                        <c:v>98500.203125</c:v>
                      </c:pt>
                    </c:numCache>
                  </c:numRef>
                </c:val>
                <c:extLst xmlns:c15="http://schemas.microsoft.com/office/drawing/2012/chart">
                  <c:ext xmlns:c16="http://schemas.microsoft.com/office/drawing/2014/chart" uri="{C3380CC4-5D6E-409C-BE32-E72D297353CC}">
                    <c16:uniqueId val="{0000000A-B792-4F17-9B83-0454FCEBA77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'[Maqueta_composición_ft - copia (7) (1).xlsx]Gráfico_cat'!$A$10:$B$10</c15:sqref>
                        </c15:formulaRef>
                      </c:ext>
                    </c:extLst>
                    <c:strCache>
                      <c:ptCount val="2"/>
                      <c:pt idx="0">
                        <c:v>2019</c:v>
                      </c:pt>
                      <c:pt idx="1">
                        <c:v>Jul - Sep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(1).xlsx]Gráfico_cat'!$C$10:$D$10</c15:sqref>
                        </c15:formulaRef>
                      </c:ext>
                    </c:extLst>
                    <c:numCache>
                      <c:formatCode>#,##0_ ;\-#,##0\ </c:formatCode>
                      <c:ptCount val="2"/>
                      <c:pt idx="0">
                        <c:v>18941.93359375</c:v>
                      </c:pt>
                      <c:pt idx="1">
                        <c:v>101283.2109375</c:v>
                      </c:pt>
                    </c:numCache>
                  </c:numRef>
                </c:val>
                <c:extLst xmlns:c15="http://schemas.microsoft.com/office/drawing/2012/chart">
                  <c:ext xmlns:c16="http://schemas.microsoft.com/office/drawing/2014/chart" uri="{C3380CC4-5D6E-409C-BE32-E72D297353CC}">
                    <c16:uniqueId val="{0000000B-B792-4F17-9B83-0454FCEBA77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'[Maqueta_composición_ft - copia (7) (1).xlsx]Gráfico_cat'!$A$11:$B$11</c15:sqref>
                        </c15:formulaRef>
                      </c:ext>
                    </c:extLst>
                    <c:strCache>
                      <c:ptCount val="2"/>
                      <c:pt idx="0">
                        <c:v>2019</c:v>
                      </c:pt>
                      <c:pt idx="1">
                        <c:v>Ago - Oct</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(1).xlsx]Gráfico_cat'!$C$11:$D$11</c15:sqref>
                        </c15:formulaRef>
                      </c:ext>
                    </c:extLst>
                    <c:numCache>
                      <c:formatCode>#,##0_ ;\-#,##0\ </c:formatCode>
                      <c:ptCount val="2"/>
                      <c:pt idx="0">
                        <c:v>20002.2734375</c:v>
                      </c:pt>
                      <c:pt idx="1">
                        <c:v>103792.8671875</c:v>
                      </c:pt>
                    </c:numCache>
                  </c:numRef>
                </c:val>
                <c:extLst xmlns:c15="http://schemas.microsoft.com/office/drawing/2012/chart">
                  <c:ext xmlns:c16="http://schemas.microsoft.com/office/drawing/2014/chart" uri="{C3380CC4-5D6E-409C-BE32-E72D297353CC}">
                    <c16:uniqueId val="{0000000C-B792-4F17-9B83-0454FCEBA77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'[Maqueta_composición_ft - copia (7) (1).xlsx]Gráfico_cat'!$A$12:$B$12</c15:sqref>
                        </c15:formulaRef>
                      </c:ext>
                    </c:extLst>
                    <c:strCache>
                      <c:ptCount val="2"/>
                      <c:pt idx="0">
                        <c:v>2019</c:v>
                      </c:pt>
                      <c:pt idx="1">
                        <c:v>Sep - Nov</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(1).xlsx]Gráfico_cat'!$C$12:$D$12</c15:sqref>
                        </c15:formulaRef>
                      </c:ext>
                    </c:extLst>
                    <c:numCache>
                      <c:formatCode>#,##0_ ;\-#,##0\ </c:formatCode>
                      <c:ptCount val="2"/>
                      <c:pt idx="0">
                        <c:v>17805.99609375</c:v>
                      </c:pt>
                      <c:pt idx="1">
                        <c:v>107364.84375</c:v>
                      </c:pt>
                    </c:numCache>
                  </c:numRef>
                </c:val>
                <c:extLst xmlns:c15="http://schemas.microsoft.com/office/drawing/2012/chart">
                  <c:ext xmlns:c16="http://schemas.microsoft.com/office/drawing/2014/chart" uri="{C3380CC4-5D6E-409C-BE32-E72D297353CC}">
                    <c16:uniqueId val="{0000000D-B792-4F17-9B83-0454FCEBA77B}"/>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'[Maqueta_composición_ft - copia (7) (1).xlsx]Gráfico_cat'!$A$13:$B$13</c15:sqref>
                        </c15:formulaRef>
                      </c:ext>
                    </c:extLst>
                    <c:strCache>
                      <c:ptCount val="2"/>
                      <c:pt idx="0">
                        <c:v>2019</c:v>
                      </c:pt>
                      <c:pt idx="1">
                        <c:v>Oct - Dic</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(1).xlsx]Gráfico_cat'!$C$13:$D$13</c15:sqref>
                        </c15:formulaRef>
                      </c:ext>
                    </c:extLst>
                    <c:numCache>
                      <c:formatCode>#,##0_ ;\-#,##0\ </c:formatCode>
                      <c:ptCount val="2"/>
                      <c:pt idx="0">
                        <c:v>17013.6875</c:v>
                      </c:pt>
                      <c:pt idx="1">
                        <c:v>106741.40625</c:v>
                      </c:pt>
                    </c:numCache>
                  </c:numRef>
                </c:val>
                <c:extLst xmlns:c15="http://schemas.microsoft.com/office/drawing/2012/chart">
                  <c:ext xmlns:c16="http://schemas.microsoft.com/office/drawing/2014/chart" uri="{C3380CC4-5D6E-409C-BE32-E72D297353CC}">
                    <c16:uniqueId val="{0000000E-B792-4F17-9B83-0454FCEBA77B}"/>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'[Maqueta_composición_ft - copia (7) (1).xlsx]Gráfico_cat'!$A$14:$B$14</c15:sqref>
                        </c15:formulaRef>
                      </c:ext>
                    </c:extLst>
                    <c:strCache>
                      <c:ptCount val="2"/>
                      <c:pt idx="0">
                        <c:v>2019</c:v>
                      </c:pt>
                      <c:pt idx="1">
                        <c:v>Nov - Ene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(1).xlsx]Gráfico_cat'!$C$14:$D$14</c15:sqref>
                        </c15:formulaRef>
                      </c:ext>
                    </c:extLst>
                    <c:numCache>
                      <c:formatCode>#,##0_ ;\-#,##0\ </c:formatCode>
                      <c:ptCount val="2"/>
                      <c:pt idx="0">
                        <c:v>17083.720703125</c:v>
                      </c:pt>
                      <c:pt idx="1">
                        <c:v>106567.5703125</c:v>
                      </c:pt>
                    </c:numCache>
                  </c:numRef>
                </c:val>
                <c:extLst xmlns:c15="http://schemas.microsoft.com/office/drawing/2012/chart">
                  <c:ext xmlns:c16="http://schemas.microsoft.com/office/drawing/2014/chart" uri="{C3380CC4-5D6E-409C-BE32-E72D297353CC}">
                    <c16:uniqueId val="{0000000F-B792-4F17-9B83-0454FCEBA77B}"/>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'[Maqueta_composición_ft - copia (7) (1).xlsx]Gráfico_cat'!$A$15:$B$15</c15:sqref>
                        </c15:formulaRef>
                      </c:ext>
                    </c:extLst>
                    <c:strCache>
                      <c:ptCount val="2"/>
                      <c:pt idx="0">
                        <c:v>2020</c:v>
                      </c:pt>
                      <c:pt idx="1">
                        <c:v>Dic - Feb</c:v>
                      </c:pt>
                    </c:strCache>
                  </c:strRef>
                </c:tx>
                <c:spPr>
                  <a:solidFill>
                    <a:schemeClr val="accent1">
                      <a:lumMod val="80000"/>
                      <a:lumOff val="20000"/>
                    </a:schemeClr>
                  </a:solidFill>
                  <a:ln>
                    <a:noFill/>
                  </a:ln>
                  <a:effectLst/>
                </c:spPr>
                <c:invertIfNegative val="0"/>
                <c:dLbls>
                  <c:delete val="1"/>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(1).xlsx]Gráfico_cat'!$C$15:$D$15</c15:sqref>
                        </c15:formulaRef>
                      </c:ext>
                    </c:extLst>
                    <c:numCache>
                      <c:formatCode>#,##0_ ;\-#,##0\ </c:formatCode>
                      <c:ptCount val="2"/>
                      <c:pt idx="0">
                        <c:v>20089.796875</c:v>
                      </c:pt>
                      <c:pt idx="1">
                        <c:v>103927.7578125</c:v>
                      </c:pt>
                    </c:numCache>
                  </c:numRef>
                </c:val>
                <c:extLst xmlns:c15="http://schemas.microsoft.com/office/drawing/2012/chart">
                  <c:ext xmlns:c16="http://schemas.microsoft.com/office/drawing/2014/chart" uri="{C3380CC4-5D6E-409C-BE32-E72D297353CC}">
                    <c16:uniqueId val="{00000010-B792-4F17-9B83-0454FCEBA77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'[Maqueta_composición_ft - copia (7) (1).xlsx]Gráfico_cat'!$A$16:$B$16</c15:sqref>
                        </c15:formulaRef>
                      </c:ext>
                    </c:extLst>
                    <c:strCache>
                      <c:ptCount val="2"/>
                      <c:pt idx="0">
                        <c:v>2020</c:v>
                      </c:pt>
                      <c:pt idx="1">
                        <c:v>Ene - Mar</c:v>
                      </c:pt>
                    </c:strCache>
                  </c:strRef>
                </c:tx>
                <c:spPr>
                  <a:solidFill>
                    <a:schemeClr val="accent2">
                      <a:lumMod val="80000"/>
                      <a:lumOff val="20000"/>
                    </a:schemeClr>
                  </a:solidFill>
                  <a:ln>
                    <a:noFill/>
                  </a:ln>
                  <a:effectLst/>
                </c:spPr>
                <c:invertIfNegative val="0"/>
                <c:dLbls>
                  <c:delete val="1"/>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(1).xlsx]Gráfico_cat'!$C$16:$D$16</c15:sqref>
                        </c15:formulaRef>
                      </c:ext>
                    </c:extLst>
                    <c:numCache>
                      <c:formatCode>#,##0_ ;\-#,##0\ </c:formatCode>
                      <c:ptCount val="2"/>
                      <c:pt idx="0">
                        <c:v>24965.814453125</c:v>
                      </c:pt>
                      <c:pt idx="1">
                        <c:v>102897.984375</c:v>
                      </c:pt>
                    </c:numCache>
                  </c:numRef>
                </c:val>
                <c:extLst xmlns:c15="http://schemas.microsoft.com/office/drawing/2012/chart">
                  <c:ext xmlns:c16="http://schemas.microsoft.com/office/drawing/2014/chart" uri="{C3380CC4-5D6E-409C-BE32-E72D297353CC}">
                    <c16:uniqueId val="{00000011-B792-4F17-9B83-0454FCEBA77B}"/>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'[Maqueta_composición_ft - copia (7) (1).xlsx]Gráfico_cat'!$A$17:$B$17</c15:sqref>
                        </c15:formulaRef>
                      </c:ext>
                    </c:extLst>
                    <c:strCache>
                      <c:ptCount val="2"/>
                      <c:pt idx="0">
                        <c:v>2020</c:v>
                      </c:pt>
                      <c:pt idx="1">
                        <c:v>Feb - Abr</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(1).xlsx]Gráfico_cat'!$C$17:$D$17</c15:sqref>
                        </c15:formulaRef>
                      </c:ext>
                    </c:extLst>
                    <c:numCache>
                      <c:formatCode>#,##0_ ;\-#,##0\ </c:formatCode>
                      <c:ptCount val="2"/>
                      <c:pt idx="0">
                        <c:v>21419.9296875</c:v>
                      </c:pt>
                      <c:pt idx="1">
                        <c:v>89613.5703125</c:v>
                      </c:pt>
                    </c:numCache>
                  </c:numRef>
                </c:val>
                <c:extLst xmlns:c15="http://schemas.microsoft.com/office/drawing/2012/chart">
                  <c:ext xmlns:c16="http://schemas.microsoft.com/office/drawing/2014/chart" uri="{C3380CC4-5D6E-409C-BE32-E72D297353CC}">
                    <c16:uniqueId val="{00000012-B792-4F17-9B83-0454FCEBA77B}"/>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'[Maqueta_composición_ft - copia (7) (1).xlsx]Gráfico_cat'!$A$18:$B$18</c15:sqref>
                        </c15:formulaRef>
                      </c:ext>
                    </c:extLst>
                    <c:strCache>
                      <c:ptCount val="2"/>
                      <c:pt idx="0">
                        <c:v>2020</c:v>
                      </c:pt>
                      <c:pt idx="1">
                        <c:v>Mar - May</c:v>
                      </c:pt>
                    </c:strCache>
                  </c:strRef>
                </c:tx>
                <c:spPr>
                  <a:solidFill>
                    <a:schemeClr val="accent4">
                      <a:lumMod val="80000"/>
                      <a:lumOff val="20000"/>
                    </a:schemeClr>
                  </a:solidFill>
                  <a:ln>
                    <a:noFill/>
                  </a:ln>
                  <a:effectLst/>
                </c:spPr>
                <c:invertIfNegative val="0"/>
                <c:dLbls>
                  <c:delete val="1"/>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(1).xlsx]Gráfico_cat'!$C$18:$D$18</c15:sqref>
                        </c15:formulaRef>
                      </c:ext>
                    </c:extLst>
                    <c:numCache>
                      <c:formatCode>#,##0_ ;\-#,##0\ </c:formatCode>
                      <c:ptCount val="2"/>
                      <c:pt idx="0">
                        <c:v>15917.2529296875</c:v>
                      </c:pt>
                      <c:pt idx="1">
                        <c:v>73534.4765625</c:v>
                      </c:pt>
                    </c:numCache>
                  </c:numRef>
                </c:val>
                <c:extLst xmlns:c15="http://schemas.microsoft.com/office/drawing/2012/chart">
                  <c:ext xmlns:c16="http://schemas.microsoft.com/office/drawing/2014/chart" uri="{C3380CC4-5D6E-409C-BE32-E72D297353CC}">
                    <c16:uniqueId val="{00000013-B792-4F17-9B83-0454FCEBA77B}"/>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'[Maqueta_composición_ft - copia (7) (1).xlsx]Gráfico_cat'!$A$19:$B$19</c15:sqref>
                        </c15:formulaRef>
                      </c:ext>
                    </c:extLst>
                    <c:strCache>
                      <c:ptCount val="2"/>
                      <c:pt idx="0">
                        <c:v>2020</c:v>
                      </c:pt>
                      <c:pt idx="1">
                        <c:v>Abr - Jun</c:v>
                      </c:pt>
                    </c:strCache>
                  </c:strRef>
                </c:tx>
                <c:spPr>
                  <a:solidFill>
                    <a:schemeClr val="accent1"/>
                  </a:solidFill>
                  <a:ln>
                    <a:noFill/>
                  </a:ln>
                  <a:effectLst/>
                </c:spPr>
                <c:invertIfNegative val="0"/>
                <c:dLbls>
                  <c:delete val="1"/>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(1).xlsx]Gráfico_cat'!$C$19:$D$19</c15:sqref>
                        </c15:formulaRef>
                      </c:ext>
                    </c:extLst>
                    <c:numCache>
                      <c:formatCode>#,##0_ ;\-#,##0\ </c:formatCode>
                      <c:ptCount val="2"/>
                      <c:pt idx="0">
                        <c:v>11981.6611328125</c:v>
                      </c:pt>
                      <c:pt idx="1">
                        <c:v>69064.5</c:v>
                      </c:pt>
                    </c:numCache>
                  </c:numRef>
                </c:val>
                <c:extLst xmlns:c15="http://schemas.microsoft.com/office/drawing/2012/chart">
                  <c:ext xmlns:c16="http://schemas.microsoft.com/office/drawing/2014/chart" uri="{C3380CC4-5D6E-409C-BE32-E72D297353CC}">
                    <c16:uniqueId val="{00000014-B792-4F17-9B83-0454FCEBA77B}"/>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'[Maqueta_composición_ft - copia (7) (1).xlsx]Gráfico_cat'!$A$20:$B$20</c15:sqref>
                        </c15:formulaRef>
                      </c:ext>
                    </c:extLst>
                    <c:strCache>
                      <c:ptCount val="2"/>
                      <c:pt idx="0">
                        <c:v>2020</c:v>
                      </c:pt>
                      <c:pt idx="1">
                        <c:v>May - Jul</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(1).xlsx]Gráfico_cat'!$C$20:$D$20</c15:sqref>
                        </c15:formulaRef>
                      </c:ext>
                    </c:extLst>
                    <c:numCache>
                      <c:formatCode>#,##0_ ;\-#,##0\ </c:formatCode>
                      <c:ptCount val="2"/>
                      <c:pt idx="0">
                        <c:v>11758.9990234375</c:v>
                      </c:pt>
                      <c:pt idx="1">
                        <c:v>72524.4296875</c:v>
                      </c:pt>
                    </c:numCache>
                  </c:numRef>
                </c:val>
                <c:extLst xmlns:c15="http://schemas.microsoft.com/office/drawing/2012/chart">
                  <c:ext xmlns:c16="http://schemas.microsoft.com/office/drawing/2014/chart" uri="{C3380CC4-5D6E-409C-BE32-E72D297353CC}">
                    <c16:uniqueId val="{00000015-B792-4F17-9B83-0454FCEBA77B}"/>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'[Maqueta_composición_ft - copia (7) (1).xlsx]Gráfico_cat'!$A$21:$B$21</c15:sqref>
                        </c15:formulaRef>
                      </c:ext>
                    </c:extLst>
                    <c:strCache>
                      <c:ptCount val="2"/>
                      <c:pt idx="0">
                        <c:v>2020</c:v>
                      </c:pt>
                      <c:pt idx="1">
                        <c:v>Jun - Ago</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(1).xlsx]Gráfico_cat'!$C$21:$D$21</c15:sqref>
                        </c15:formulaRef>
                      </c:ext>
                    </c:extLst>
                    <c:numCache>
                      <c:formatCode>#,##0_ ;\-#,##0\ </c:formatCode>
                      <c:ptCount val="2"/>
                      <c:pt idx="0">
                        <c:v>13507.5458984375</c:v>
                      </c:pt>
                      <c:pt idx="1">
                        <c:v>77515.5</c:v>
                      </c:pt>
                    </c:numCache>
                  </c:numRef>
                </c:val>
                <c:extLst xmlns:c15="http://schemas.microsoft.com/office/drawing/2012/chart">
                  <c:ext xmlns:c16="http://schemas.microsoft.com/office/drawing/2014/chart" uri="{C3380CC4-5D6E-409C-BE32-E72D297353CC}">
                    <c16:uniqueId val="{00000016-B792-4F17-9B83-0454FCEBA77B}"/>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'[Maqueta_composición_ft - copia (7) (1).xlsx]Gráfico_cat'!$A$22:$B$22</c15:sqref>
                        </c15:formulaRef>
                      </c:ext>
                    </c:extLst>
                    <c:strCache>
                      <c:ptCount val="2"/>
                      <c:pt idx="0">
                        <c:v>2020</c:v>
                      </c:pt>
                      <c:pt idx="1">
                        <c:v>Jul - Sep</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(1).xlsx]Gráfico_cat'!$C$22:$D$22</c15:sqref>
                        </c15:formulaRef>
                      </c:ext>
                    </c:extLst>
                    <c:numCache>
                      <c:formatCode>#,##0_ ;\-#,##0\ </c:formatCode>
                      <c:ptCount val="2"/>
                      <c:pt idx="0">
                        <c:v>14382.68359375</c:v>
                      </c:pt>
                      <c:pt idx="1">
                        <c:v>78083.8359375</c:v>
                      </c:pt>
                    </c:numCache>
                  </c:numRef>
                </c:val>
                <c:extLst xmlns:c15="http://schemas.microsoft.com/office/drawing/2012/chart">
                  <c:ext xmlns:c16="http://schemas.microsoft.com/office/drawing/2014/chart" uri="{C3380CC4-5D6E-409C-BE32-E72D297353CC}">
                    <c16:uniqueId val="{00000017-B792-4F17-9B83-0454FCEBA77B}"/>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'[Maqueta_composición_ft - copia (7) (1).xlsx]Gráfico_cat'!$A$23:$B$23</c15:sqref>
                        </c15:formulaRef>
                      </c:ext>
                    </c:extLst>
                    <c:strCache>
                      <c:ptCount val="2"/>
                      <c:pt idx="0">
                        <c:v>2020</c:v>
                      </c:pt>
                      <c:pt idx="1">
                        <c:v>Ago - Oct</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(1).xlsx]Gráfico_cat'!$C$23:$D$23</c15:sqref>
                        </c15:formulaRef>
                      </c:ext>
                    </c:extLst>
                    <c:numCache>
                      <c:formatCode>#,##0_ ;\-#,##0\ </c:formatCode>
                      <c:ptCount val="2"/>
                      <c:pt idx="0">
                        <c:v>14158.9580078125</c:v>
                      </c:pt>
                      <c:pt idx="1">
                        <c:v>80085.3046875</c:v>
                      </c:pt>
                    </c:numCache>
                  </c:numRef>
                </c:val>
                <c:extLst xmlns:c15="http://schemas.microsoft.com/office/drawing/2012/chart">
                  <c:ext xmlns:c16="http://schemas.microsoft.com/office/drawing/2014/chart" uri="{C3380CC4-5D6E-409C-BE32-E72D297353CC}">
                    <c16:uniqueId val="{00000018-B792-4F17-9B83-0454FCEBA77B}"/>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'[Maqueta_composición_ft - copia (7) (1).xlsx]Gráfico_cat'!$A$24:$B$24</c15:sqref>
                        </c15:formulaRef>
                      </c:ext>
                    </c:extLst>
                    <c:strCache>
                      <c:ptCount val="2"/>
                      <c:pt idx="0">
                        <c:v>2020</c:v>
                      </c:pt>
                      <c:pt idx="1">
                        <c:v>Sep - Nov</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(1).xlsx]Gráfico_cat'!$C$24:$D$24</c15:sqref>
                        </c15:formulaRef>
                      </c:ext>
                    </c:extLst>
                    <c:numCache>
                      <c:formatCode>#,##0_ ;\-#,##0\ </c:formatCode>
                      <c:ptCount val="2"/>
                      <c:pt idx="0">
                        <c:v>15420.61328125</c:v>
                      </c:pt>
                      <c:pt idx="1">
                        <c:v>81926.53125</c:v>
                      </c:pt>
                    </c:numCache>
                  </c:numRef>
                </c:val>
                <c:extLst xmlns:c15="http://schemas.microsoft.com/office/drawing/2012/chart">
                  <c:ext xmlns:c16="http://schemas.microsoft.com/office/drawing/2014/chart" uri="{C3380CC4-5D6E-409C-BE32-E72D297353CC}">
                    <c16:uniqueId val="{00000019-B792-4F17-9B83-0454FCEBA77B}"/>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'[Maqueta_composición_ft - copia (7) (1).xlsx]Gráfico_cat'!$A$25:$B$25</c15:sqref>
                        </c15:formulaRef>
                      </c:ext>
                    </c:extLst>
                    <c:strCache>
                      <c:ptCount val="2"/>
                      <c:pt idx="0">
                        <c:v>2020</c:v>
                      </c:pt>
                      <c:pt idx="1">
                        <c:v>Oct - Dic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(1).xlsx]Gráfico_cat'!$C$25:$D$25</c15:sqref>
                        </c15:formulaRef>
                      </c:ext>
                    </c:extLst>
                    <c:numCache>
                      <c:formatCode>#,##0_ ;\-#,##0\ </c:formatCode>
                      <c:ptCount val="2"/>
                      <c:pt idx="0">
                        <c:v>15268.9091796875</c:v>
                      </c:pt>
                      <c:pt idx="1">
                        <c:v>82183.6171875</c:v>
                      </c:pt>
                    </c:numCache>
                  </c:numRef>
                </c:val>
                <c:extLst xmlns:c15="http://schemas.microsoft.com/office/drawing/2012/chart">
                  <c:ext xmlns:c16="http://schemas.microsoft.com/office/drawing/2014/chart" uri="{C3380CC4-5D6E-409C-BE32-E72D297353CC}">
                    <c16:uniqueId val="{0000001A-B792-4F17-9B83-0454FCEBA77B}"/>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'[Maqueta_composición_ft - copia (7) (1).xlsx]Gráfico_cat'!$A$26:$B$26</c15:sqref>
                        </c15:formulaRef>
                      </c:ext>
                    </c:extLst>
                    <c:strCache>
                      <c:ptCount val="2"/>
                      <c:pt idx="0">
                        <c:v>2020</c:v>
                      </c:pt>
                      <c:pt idx="1">
                        <c:v>Nov - Ene</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(1).xlsx]Gráfico_cat'!$C$26:$D$26</c15:sqref>
                        </c15:formulaRef>
                      </c:ext>
                    </c:extLst>
                    <c:numCache>
                      <c:formatCode>#,##0_ ;\-#,##0\ </c:formatCode>
                      <c:ptCount val="2"/>
                      <c:pt idx="0">
                        <c:v>15536.65234375</c:v>
                      </c:pt>
                      <c:pt idx="1">
                        <c:v>79198.5390625</c:v>
                      </c:pt>
                    </c:numCache>
                  </c:numRef>
                </c:val>
                <c:extLst xmlns:c15="http://schemas.microsoft.com/office/drawing/2012/chart">
                  <c:ext xmlns:c16="http://schemas.microsoft.com/office/drawing/2014/chart" uri="{C3380CC4-5D6E-409C-BE32-E72D297353CC}">
                    <c16:uniqueId val="{0000001B-B792-4F17-9B83-0454FCEBA77B}"/>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'[Maqueta_composición_ft - copia (7) (1).xlsx]Gráfico_cat'!$A$27:$B$27</c15:sqref>
                        </c15:formulaRef>
                      </c:ext>
                    </c:extLst>
                    <c:strCache>
                      <c:ptCount val="2"/>
                      <c:pt idx="0">
                        <c:v>2021</c:v>
                      </c:pt>
                      <c:pt idx="1">
                        <c:v>Dic - Feb</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(1).xlsx]Gráfico_cat'!$C$27:$D$27</c15:sqref>
                        </c15:formulaRef>
                      </c:ext>
                    </c:extLst>
                    <c:numCache>
                      <c:formatCode>#,##0_ ;\-#,##0\ </c:formatCode>
                      <c:ptCount val="2"/>
                      <c:pt idx="0">
                        <c:v>13255.38671875</c:v>
                      </c:pt>
                      <c:pt idx="1">
                        <c:v>83514.859375</c:v>
                      </c:pt>
                    </c:numCache>
                  </c:numRef>
                </c:val>
                <c:extLst xmlns:c15="http://schemas.microsoft.com/office/drawing/2012/chart">
                  <c:ext xmlns:c16="http://schemas.microsoft.com/office/drawing/2014/chart" uri="{C3380CC4-5D6E-409C-BE32-E72D297353CC}">
                    <c16:uniqueId val="{0000001C-B792-4F17-9B83-0454FCEBA77B}"/>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'[Maqueta_composición_ft - copia (7) (1).xlsx]Gráfico_cat'!$A$28:$B$28</c15:sqref>
                        </c15:formulaRef>
                      </c:ext>
                    </c:extLst>
                    <c:strCache>
                      <c:ptCount val="2"/>
                      <c:pt idx="0">
                        <c:v>2021</c:v>
                      </c:pt>
                      <c:pt idx="1">
                        <c:v>Ene - Mar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(1).xlsx]Gráfico_cat'!$C$28:$D$28</c15:sqref>
                        </c15:formulaRef>
                      </c:ext>
                    </c:extLst>
                    <c:numCache>
                      <c:formatCode>#,##0_ ;\-#,##0\ </c:formatCode>
                      <c:ptCount val="2"/>
                      <c:pt idx="0">
                        <c:v>13530.697265625</c:v>
                      </c:pt>
                      <c:pt idx="1">
                        <c:v>85087.453125</c:v>
                      </c:pt>
                    </c:numCache>
                  </c:numRef>
                </c:val>
                <c:extLst xmlns:c15="http://schemas.microsoft.com/office/drawing/2012/chart">
                  <c:ext xmlns:c16="http://schemas.microsoft.com/office/drawing/2014/chart" uri="{C3380CC4-5D6E-409C-BE32-E72D297353CC}">
                    <c16:uniqueId val="{0000001D-B792-4F17-9B83-0454FCEBA77B}"/>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'[Maqueta_composición_ft - copia (7) (1).xlsx]Gráfico_cat'!$A$29:$B$29</c15:sqref>
                        </c15:formulaRef>
                      </c:ext>
                    </c:extLst>
                    <c:strCache>
                      <c:ptCount val="2"/>
                      <c:pt idx="0">
                        <c:v>2021</c:v>
                      </c:pt>
                      <c:pt idx="1">
                        <c:v>Feb - Abr</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(1).xlsx]Gráfico_cat'!$C$29:$D$29</c15:sqref>
                        </c15:formulaRef>
                      </c:ext>
                    </c:extLst>
                    <c:numCache>
                      <c:formatCode>#,##0_ ;\-#,##0\ </c:formatCode>
                      <c:ptCount val="2"/>
                      <c:pt idx="0">
                        <c:v>13670.5458984375</c:v>
                      </c:pt>
                      <c:pt idx="1">
                        <c:v>87768.921875</c:v>
                      </c:pt>
                    </c:numCache>
                  </c:numRef>
                </c:val>
                <c:extLst xmlns:c15="http://schemas.microsoft.com/office/drawing/2012/chart">
                  <c:ext xmlns:c16="http://schemas.microsoft.com/office/drawing/2014/chart" uri="{C3380CC4-5D6E-409C-BE32-E72D297353CC}">
                    <c16:uniqueId val="{0000001E-B792-4F17-9B83-0454FCEBA77B}"/>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'[Maqueta_composición_ft - copia (7) (1).xlsx]Gráfico_cat'!$A$30:$B$30</c15:sqref>
                        </c15:formulaRef>
                      </c:ext>
                    </c:extLst>
                    <c:strCache>
                      <c:ptCount val="2"/>
                      <c:pt idx="0">
                        <c:v>2021</c:v>
                      </c:pt>
                      <c:pt idx="1">
                        <c:v>Mar - May</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(1).xlsx]Gráfico_cat'!$C$30:$D$30</c15:sqref>
                        </c15:formulaRef>
                      </c:ext>
                    </c:extLst>
                    <c:numCache>
                      <c:formatCode>#,##0_ ;\-#,##0\ </c:formatCode>
                      <c:ptCount val="2"/>
                      <c:pt idx="0">
                        <c:v>13965.1455078125</c:v>
                      </c:pt>
                      <c:pt idx="1">
                        <c:v>87567.21875</c:v>
                      </c:pt>
                    </c:numCache>
                  </c:numRef>
                </c:val>
                <c:extLst xmlns:c15="http://schemas.microsoft.com/office/drawing/2012/chart">
                  <c:ext xmlns:c16="http://schemas.microsoft.com/office/drawing/2014/chart" uri="{C3380CC4-5D6E-409C-BE32-E72D297353CC}">
                    <c16:uniqueId val="{0000001F-B792-4F17-9B83-0454FCEBA77B}"/>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'[Maqueta_composición_ft - copia (7) (1).xlsx]Gráfico_cat'!$A$31:$B$31</c15:sqref>
                        </c15:formulaRef>
                      </c:ext>
                    </c:extLst>
                    <c:strCache>
                      <c:ptCount val="2"/>
                      <c:pt idx="0">
                        <c:v>2021</c:v>
                      </c:pt>
                      <c:pt idx="1">
                        <c:v>Abr - Jun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(1).xlsx]Gráfico_cat'!$C$31:$D$31</c15:sqref>
                        </c15:formulaRef>
                      </c:ext>
                    </c:extLst>
                    <c:numCache>
                      <c:formatCode>#,##0_ ;\-#,##0\ </c:formatCode>
                      <c:ptCount val="2"/>
                      <c:pt idx="0">
                        <c:v>12274.3271484375</c:v>
                      </c:pt>
                      <c:pt idx="1">
                        <c:v>89150.3125</c:v>
                      </c:pt>
                    </c:numCache>
                  </c:numRef>
                </c:val>
                <c:extLst xmlns:c15="http://schemas.microsoft.com/office/drawing/2012/chart">
                  <c:ext xmlns:c16="http://schemas.microsoft.com/office/drawing/2014/chart" uri="{C3380CC4-5D6E-409C-BE32-E72D297353CC}">
                    <c16:uniqueId val="{00000020-B792-4F17-9B83-0454FCEBA77B}"/>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'[Maqueta_composición_ft - copia (7) (1).xlsx]Gráfico_cat'!$A$32:$B$32</c15:sqref>
                        </c15:formulaRef>
                      </c:ext>
                    </c:extLst>
                    <c:strCache>
                      <c:ptCount val="2"/>
                      <c:pt idx="0">
                        <c:v>2021</c:v>
                      </c:pt>
                      <c:pt idx="1">
                        <c:v>May - Jul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(1).xlsx]Gráfico_cat'!$C$32:$D$32</c15:sqref>
                        </c15:formulaRef>
                      </c:ext>
                    </c:extLst>
                    <c:numCache>
                      <c:formatCode>#,##0_ ;\-#,##0\ </c:formatCode>
                      <c:ptCount val="2"/>
                      <c:pt idx="0">
                        <c:v>12725.0400390625</c:v>
                      </c:pt>
                      <c:pt idx="1">
                        <c:v>88816.25</c:v>
                      </c:pt>
                    </c:numCache>
                  </c:numRef>
                </c:val>
                <c:extLst xmlns:c15="http://schemas.microsoft.com/office/drawing/2012/chart">
                  <c:ext xmlns:c16="http://schemas.microsoft.com/office/drawing/2014/chart" uri="{C3380CC4-5D6E-409C-BE32-E72D297353CC}">
                    <c16:uniqueId val="{00000021-B792-4F17-9B83-0454FCEBA77B}"/>
                  </c:ext>
                </c:extLst>
              </c15:ser>
            </c15:filteredBarSeries>
            <c15:filteredBarSeries>
              <c15:ser>
                <c:idx val="30"/>
                <c:order val="30"/>
                <c:tx>
                  <c:strRef>
                    <c:extLst xmlns:c15="http://schemas.microsoft.com/office/drawing/2012/chart">
                      <c:ext xmlns:c15="http://schemas.microsoft.com/office/drawing/2012/chart" uri="{02D57815-91ED-43cb-92C2-25804820EDAC}">
                        <c15:formulaRef>
                          <c15:sqref>'[Maqueta_composición_ft - copia (7) (1).xlsx]Gráfico_cat'!$A$33:$B$33</c15:sqref>
                        </c15:formulaRef>
                      </c:ext>
                    </c:extLst>
                    <c:strCache>
                      <c:ptCount val="2"/>
                      <c:pt idx="0">
                        <c:v>2021</c:v>
                      </c:pt>
                      <c:pt idx="1">
                        <c:v>Jun - Ago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(1).xlsx]Gráfico_cat'!$C$33:$D$33</c15:sqref>
                        </c15:formulaRef>
                      </c:ext>
                    </c:extLst>
                    <c:numCache>
                      <c:formatCode>#,##0_ ;\-#,##0\ </c:formatCode>
                      <c:ptCount val="2"/>
                      <c:pt idx="0">
                        <c:v>13823.6982421875</c:v>
                      </c:pt>
                      <c:pt idx="1">
                        <c:v>89672.6796875</c:v>
                      </c:pt>
                    </c:numCache>
                  </c:numRef>
                </c:val>
                <c:extLst xmlns:c15="http://schemas.microsoft.com/office/drawing/2012/chart">
                  <c:ext xmlns:c16="http://schemas.microsoft.com/office/drawing/2014/chart" uri="{C3380CC4-5D6E-409C-BE32-E72D297353CC}">
                    <c16:uniqueId val="{00000022-B792-4F17-9B83-0454FCEBA77B}"/>
                  </c:ext>
                </c:extLst>
              </c15:ser>
            </c15:filteredBarSeries>
            <c15:filteredBarSeries>
              <c15:ser>
                <c:idx val="32"/>
                <c:order val="32"/>
                <c:tx>
                  <c:strRef>
                    <c:extLst xmlns:c15="http://schemas.microsoft.com/office/drawing/2012/chart">
                      <c:ext xmlns:c15="http://schemas.microsoft.com/office/drawing/2012/chart" uri="{02D57815-91ED-43cb-92C2-25804820EDAC}">
                        <c15:formulaRef>
                          <c15:sqref>'[Maqueta_composición_ft - copia (7) (1).xlsx]Gráfico_cat'!$A$35:$B$35</c15:sqref>
                        </c15:formulaRef>
                      </c:ext>
                    </c:extLst>
                    <c:strCache>
                      <c:ptCount val="2"/>
                      <c:pt idx="0">
                        <c:v>2021</c:v>
                      </c:pt>
                      <c:pt idx="1">
                        <c:v>Ago - Oct</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(1).xlsx]Gráfico_cat'!$C$35:$D$35</c15:sqref>
                        </c15:formulaRef>
                      </c:ext>
                    </c:extLst>
                    <c:numCache>
                      <c:formatCode>#,##0_ ;\-#,##0\ </c:formatCode>
                      <c:ptCount val="2"/>
                      <c:pt idx="0">
                        <c:v>13285.3056640625</c:v>
                      </c:pt>
                      <c:pt idx="1">
                        <c:v>93468.5703125</c:v>
                      </c:pt>
                    </c:numCache>
                  </c:numRef>
                </c:val>
                <c:extLst xmlns:c15="http://schemas.microsoft.com/office/drawing/2012/chart">
                  <c:ext xmlns:c16="http://schemas.microsoft.com/office/drawing/2014/chart" uri="{C3380CC4-5D6E-409C-BE32-E72D297353CC}">
                    <c16:uniqueId val="{00000023-B792-4F17-9B83-0454FCEBA77B}"/>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'[Maqueta_composición_ft - copia (7) (1).xlsx]Gráfico_cat'!$A$36:$B$36</c15:sqref>
                        </c15:formulaRef>
                      </c:ext>
                    </c:extLst>
                    <c:strCache>
                      <c:ptCount val="2"/>
                      <c:pt idx="0">
                        <c:v>2021</c:v>
                      </c:pt>
                      <c:pt idx="1">
                        <c:v>Sep - Nov</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(1).xlsx]Gráfico_cat'!$C$36:$D$36</c15:sqref>
                        </c15:formulaRef>
                      </c:ext>
                    </c:extLst>
                    <c:numCache>
                      <c:formatCode>#,##0_ ;\-#,##0\ </c:formatCode>
                      <c:ptCount val="2"/>
                      <c:pt idx="0">
                        <c:v>14766.23046875</c:v>
                      </c:pt>
                      <c:pt idx="1">
                        <c:v>91011.546875</c:v>
                      </c:pt>
                    </c:numCache>
                  </c:numRef>
                </c:val>
                <c:extLst xmlns:c15="http://schemas.microsoft.com/office/drawing/2012/chart">
                  <c:ext xmlns:c16="http://schemas.microsoft.com/office/drawing/2014/chart" uri="{C3380CC4-5D6E-409C-BE32-E72D297353CC}">
                    <c16:uniqueId val="{00000024-B792-4F17-9B83-0454FCEBA77B}"/>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'[Maqueta_composición_ft - copia (7) (1).xlsx]Gráfico_cat'!$A$38:$B$38</c15:sqref>
                        </c15:formulaRef>
                      </c:ext>
                    </c:extLst>
                    <c:strCache>
                      <c:ptCount val="2"/>
                      <c:pt idx="0">
                        <c:v>2021</c:v>
                      </c:pt>
                      <c:pt idx="1">
                        <c:v>Nov - Ene</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(1).xlsx]Gráfico_cat'!$C$38:$D$38</c15:sqref>
                        </c15:formulaRef>
                      </c:ext>
                    </c:extLst>
                    <c:numCache>
                      <c:formatCode>#,##0_ ;\-#,##0\ </c:formatCode>
                      <c:ptCount val="2"/>
                      <c:pt idx="0">
                        <c:v>18767.6484375</c:v>
                      </c:pt>
                      <c:pt idx="1">
                        <c:v>88363.8046875</c:v>
                      </c:pt>
                    </c:numCache>
                  </c:numRef>
                </c:val>
                <c:extLst xmlns:c15="http://schemas.microsoft.com/office/drawing/2012/chart">
                  <c:ext xmlns:c16="http://schemas.microsoft.com/office/drawing/2014/chart" uri="{C3380CC4-5D6E-409C-BE32-E72D297353CC}">
                    <c16:uniqueId val="{00000025-B792-4F17-9B83-0454FCEBA77B}"/>
                  </c:ext>
                </c:extLst>
              </c15:ser>
            </c15:filteredBarSeries>
            <c15:filteredBarSeries>
              <c15:ser>
                <c:idx val="36"/>
                <c:order val="36"/>
                <c:tx>
                  <c:strRef>
                    <c:extLst xmlns:c15="http://schemas.microsoft.com/office/drawing/2012/chart">
                      <c:ext xmlns:c15="http://schemas.microsoft.com/office/drawing/2012/chart" uri="{02D57815-91ED-43cb-92C2-25804820EDAC}">
                        <c15:formulaRef>
                          <c15:sqref>'[Maqueta_composición_ft - copia (7) (1).xlsx]Gráfico_cat'!$A$39:$B$39</c15:sqref>
                        </c15:formulaRef>
                      </c:ext>
                    </c:extLst>
                    <c:strCache>
                      <c:ptCount val="2"/>
                      <c:pt idx="0">
                        <c:v>2022</c:v>
                      </c:pt>
                      <c:pt idx="1">
                        <c:v>Dic - Feb</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(1).xlsx]Gráfico_cat'!$C$39:$D$39</c15:sqref>
                        </c15:formulaRef>
                      </c:ext>
                    </c:extLst>
                    <c:numCache>
                      <c:formatCode>#,##0_ ;\-#,##0\ </c:formatCode>
                      <c:ptCount val="2"/>
                      <c:pt idx="0">
                        <c:v>16399.140625</c:v>
                      </c:pt>
                      <c:pt idx="1">
                        <c:v>90170.6484375</c:v>
                      </c:pt>
                    </c:numCache>
                  </c:numRef>
                </c:val>
                <c:extLst xmlns:c15="http://schemas.microsoft.com/office/drawing/2012/chart">
                  <c:ext xmlns:c16="http://schemas.microsoft.com/office/drawing/2014/chart" uri="{C3380CC4-5D6E-409C-BE32-E72D297353CC}">
                    <c16:uniqueId val="{00000026-B792-4F17-9B83-0454FCEBA77B}"/>
                  </c:ext>
                </c:extLst>
              </c15:ser>
            </c15:filteredBarSeries>
            <c15:filteredBarSeries>
              <c15:ser>
                <c:idx val="38"/>
                <c:order val="38"/>
                <c:tx>
                  <c:strRef>
                    <c:extLst xmlns:c15="http://schemas.microsoft.com/office/drawing/2012/chart">
                      <c:ext xmlns:c15="http://schemas.microsoft.com/office/drawing/2012/chart" uri="{02D57815-91ED-43cb-92C2-25804820EDAC}">
                        <c15:formulaRef>
                          <c15:sqref>'[Maqueta_composición_ft - copia (7) (1).xlsx]Gráfico_cat'!$A$41:$B$41</c15:sqref>
                        </c15:formulaRef>
                      </c:ext>
                    </c:extLst>
                    <c:strCache>
                      <c:ptCount val="2"/>
                      <c:pt idx="0">
                        <c:v>2022</c:v>
                      </c:pt>
                      <c:pt idx="1">
                        <c:v>Feb - Abr</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(1).xlsx]Gráfico_cat'!$C$41:$D$41</c15:sqref>
                        </c15:formulaRef>
                      </c:ext>
                    </c:extLst>
                    <c:numCache>
                      <c:formatCode>#,##0_ ;\-#,##0\ </c:formatCode>
                      <c:ptCount val="2"/>
                      <c:pt idx="0">
                        <c:v>14571.716796875</c:v>
                      </c:pt>
                      <c:pt idx="1">
                        <c:v>101115.7734375</c:v>
                      </c:pt>
                    </c:numCache>
                  </c:numRef>
                </c:val>
                <c:extLst xmlns:c15="http://schemas.microsoft.com/office/drawing/2012/chart">
                  <c:ext xmlns:c16="http://schemas.microsoft.com/office/drawing/2014/chart" uri="{C3380CC4-5D6E-409C-BE32-E72D297353CC}">
                    <c16:uniqueId val="{00000027-B792-4F17-9B83-0454FCEBA77B}"/>
                  </c:ext>
                </c:extLst>
              </c15:ser>
            </c15:filteredBarSeries>
            <c15:filteredBarSeries>
              <c15:ser>
                <c:idx val="39"/>
                <c:order val="39"/>
                <c:tx>
                  <c:strRef>
                    <c:extLst xmlns:c15="http://schemas.microsoft.com/office/drawing/2012/chart">
                      <c:ext xmlns:c15="http://schemas.microsoft.com/office/drawing/2012/chart" uri="{02D57815-91ED-43cb-92C2-25804820EDAC}">
                        <c15:formulaRef>
                          <c15:sqref>'[Maqueta_composición_ft - copia (7) (1).xlsx]Gráfico_cat'!$A$42:$B$42</c15:sqref>
                        </c15:formulaRef>
                      </c:ext>
                    </c:extLst>
                    <c:strCache>
                      <c:ptCount val="2"/>
                      <c:pt idx="0">
                        <c:v>2022</c:v>
                      </c:pt>
                      <c:pt idx="1">
                        <c:v>Mar - May</c:v>
                      </c:pt>
                    </c:strCache>
                  </c:strRef>
                </c:tx>
                <c:spPr>
                  <a:solidFill>
                    <a:schemeClr val="accent4">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(1).xlsx]Gráfico_cat'!$C$42:$D$42</c15:sqref>
                        </c15:formulaRef>
                      </c:ext>
                    </c:extLst>
                    <c:numCache>
                      <c:formatCode>#,##0_ ;\-#,##0\ </c:formatCode>
                      <c:ptCount val="2"/>
                      <c:pt idx="0">
                        <c:v>14437.392578125</c:v>
                      </c:pt>
                      <c:pt idx="1">
                        <c:v>104638.234375</c:v>
                      </c:pt>
                    </c:numCache>
                  </c:numRef>
                </c:val>
                <c:extLst xmlns:c15="http://schemas.microsoft.com/office/drawing/2012/chart">
                  <c:ext xmlns:c16="http://schemas.microsoft.com/office/drawing/2014/chart" uri="{C3380CC4-5D6E-409C-BE32-E72D297353CC}">
                    <c16:uniqueId val="{00000028-B792-4F17-9B83-0454FCEBA77B}"/>
                  </c:ext>
                </c:extLst>
              </c15:ser>
            </c15:filteredBarSeries>
            <c15:filteredBarSeries>
              <c15:ser>
                <c:idx val="41"/>
                <c:order val="41"/>
                <c:tx>
                  <c:strRef>
                    <c:extLst xmlns:c15="http://schemas.microsoft.com/office/drawing/2012/chart">
                      <c:ext xmlns:c15="http://schemas.microsoft.com/office/drawing/2012/chart" uri="{02D57815-91ED-43cb-92C2-25804820EDAC}">
                        <c15:formulaRef>
                          <c15:sqref>'[Maqueta_composición_ft - copia (7) (1).xlsx]Gráfico_cat'!$A$44:$B$44</c15:sqref>
                        </c15:formulaRef>
                      </c:ext>
                    </c:extLst>
                    <c:strCache>
                      <c:ptCount val="2"/>
                      <c:pt idx="0">
                        <c:v>2022</c:v>
                      </c:pt>
                      <c:pt idx="1">
                        <c:v>May - Jul</c:v>
                      </c:pt>
                    </c:strCache>
                  </c:strRef>
                </c:tx>
                <c:spPr>
                  <a:solidFill>
                    <a:schemeClr val="accent6">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(1).xlsx]Gráfico_cat'!$C$44:$D$44</c15:sqref>
                        </c15:formulaRef>
                      </c:ext>
                    </c:extLst>
                    <c:numCache>
                      <c:formatCode>#,##0_ ;\-#,##0\ </c:formatCode>
                      <c:ptCount val="2"/>
                      <c:pt idx="0">
                        <c:v>0</c:v>
                      </c:pt>
                      <c:pt idx="1">
                        <c:v>0</c:v>
                      </c:pt>
                    </c:numCache>
                  </c:numRef>
                </c:val>
                <c:extLst xmlns:c15="http://schemas.microsoft.com/office/drawing/2012/chart">
                  <c:ext xmlns:c16="http://schemas.microsoft.com/office/drawing/2014/chart" uri="{C3380CC4-5D6E-409C-BE32-E72D297353CC}">
                    <c16:uniqueId val="{00000029-B792-4F17-9B83-0454FCEBA77B}"/>
                  </c:ext>
                </c:extLst>
              </c15:ser>
            </c15:filteredBarSeries>
            <c15:filteredBarSeries>
              <c15:ser>
                <c:idx val="42"/>
                <c:order val="42"/>
                <c:tx>
                  <c:strRef>
                    <c:extLst xmlns:c15="http://schemas.microsoft.com/office/drawing/2012/chart">
                      <c:ext xmlns:c15="http://schemas.microsoft.com/office/drawing/2012/chart" uri="{02D57815-91ED-43cb-92C2-25804820EDAC}">
                        <c15:formulaRef>
                          <c15:sqref>'[Maqueta_composición_ft - copia (7) (1).xlsx]Gráfico_cat'!$A$45:$B$45</c15:sqref>
                        </c15:formulaRef>
                      </c:ext>
                    </c:extLst>
                    <c:strCache>
                      <c:ptCount val="2"/>
                      <c:pt idx="0">
                        <c:v>2022</c:v>
                      </c:pt>
                      <c:pt idx="1">
                        <c:v>Jun - Ago</c:v>
                      </c:pt>
                    </c:strCache>
                  </c:strRef>
                </c:tx>
                <c:spPr>
                  <a:solidFill>
                    <a:schemeClr val="accent1">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(1).xlsx]Gráfico_cat'!$C$45:$D$45</c15:sqref>
                        </c15:formulaRef>
                      </c:ext>
                    </c:extLst>
                    <c:numCache>
                      <c:formatCode>#,##0_ ;\-#,##0\ </c:formatCode>
                      <c:ptCount val="2"/>
                      <c:pt idx="0">
                        <c:v>0</c:v>
                      </c:pt>
                      <c:pt idx="1">
                        <c:v>0</c:v>
                      </c:pt>
                    </c:numCache>
                  </c:numRef>
                </c:val>
                <c:extLst xmlns:c15="http://schemas.microsoft.com/office/drawing/2012/chart">
                  <c:ext xmlns:c16="http://schemas.microsoft.com/office/drawing/2014/chart" uri="{C3380CC4-5D6E-409C-BE32-E72D297353CC}">
                    <c16:uniqueId val="{0000002A-B792-4F17-9B83-0454FCEBA77B}"/>
                  </c:ext>
                </c:extLst>
              </c15:ser>
            </c15:filteredBarSeries>
            <c15:filteredBarSeries>
              <c15:ser>
                <c:idx val="43"/>
                <c:order val="43"/>
                <c:tx>
                  <c:strRef>
                    <c:extLst xmlns:c15="http://schemas.microsoft.com/office/drawing/2012/chart">
                      <c:ext xmlns:c15="http://schemas.microsoft.com/office/drawing/2012/chart" uri="{02D57815-91ED-43cb-92C2-25804820EDAC}">
                        <c15:formulaRef>
                          <c15:sqref>'[Maqueta_composición_ft - copia (7) (1).xlsx]Gráfico_cat'!$A$46:$B$46</c15:sqref>
                        </c15:formulaRef>
                      </c:ext>
                    </c:extLst>
                    <c:strCache>
                      <c:ptCount val="2"/>
                      <c:pt idx="0">
                        <c:v>2022</c:v>
                      </c:pt>
                      <c:pt idx="1">
                        <c:v>Jul - Sep</c:v>
                      </c:pt>
                    </c:strCache>
                  </c:strRef>
                </c:tx>
                <c:spPr>
                  <a:solidFill>
                    <a:schemeClr val="accent2">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(1).xlsx]Gráfico_cat'!$C$46:$D$46</c15:sqref>
                        </c15:formulaRef>
                      </c:ext>
                    </c:extLst>
                    <c:numCache>
                      <c:formatCode>#,##0_ ;\-#,##0\ </c:formatCode>
                      <c:ptCount val="2"/>
                      <c:pt idx="0">
                        <c:v>0</c:v>
                      </c:pt>
                      <c:pt idx="1">
                        <c:v>0</c:v>
                      </c:pt>
                    </c:numCache>
                  </c:numRef>
                </c:val>
                <c:extLst xmlns:c15="http://schemas.microsoft.com/office/drawing/2012/chart">
                  <c:ext xmlns:c16="http://schemas.microsoft.com/office/drawing/2014/chart" uri="{C3380CC4-5D6E-409C-BE32-E72D297353CC}">
                    <c16:uniqueId val="{0000002B-B792-4F17-9B83-0454FCEBA77B}"/>
                  </c:ext>
                </c:extLst>
              </c15:ser>
            </c15:filteredBarSeries>
            <c15:filteredBarSeries>
              <c15:ser>
                <c:idx val="44"/>
                <c:order val="44"/>
                <c:tx>
                  <c:strRef>
                    <c:extLst xmlns:c15="http://schemas.microsoft.com/office/drawing/2012/chart">
                      <c:ext xmlns:c15="http://schemas.microsoft.com/office/drawing/2012/chart" uri="{02D57815-91ED-43cb-92C2-25804820EDAC}">
                        <c15:formulaRef>
                          <c15:sqref>'[Maqueta_composición_ft - copia (7) (1).xlsx]Gráfico_cat'!$A$47:$B$47</c15:sqref>
                        </c15:formulaRef>
                      </c:ext>
                    </c:extLst>
                    <c:strCache>
                      <c:ptCount val="2"/>
                      <c:pt idx="0">
                        <c:v>2022</c:v>
                      </c:pt>
                      <c:pt idx="1">
                        <c:v>Ago - Oct</c:v>
                      </c:pt>
                    </c:strCache>
                  </c:strRef>
                </c:tx>
                <c:spPr>
                  <a:solidFill>
                    <a:schemeClr val="accent3">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(1).xlsx]Gráfico_cat'!$C$47:$D$47</c15:sqref>
                        </c15:formulaRef>
                      </c:ext>
                    </c:extLst>
                    <c:numCache>
                      <c:formatCode>#,##0_ ;\-#,##0\ </c:formatCode>
                      <c:ptCount val="2"/>
                      <c:pt idx="0">
                        <c:v>0</c:v>
                      </c:pt>
                      <c:pt idx="1">
                        <c:v>0</c:v>
                      </c:pt>
                    </c:numCache>
                  </c:numRef>
                </c:val>
                <c:extLst xmlns:c15="http://schemas.microsoft.com/office/drawing/2012/chart">
                  <c:ext xmlns:c16="http://schemas.microsoft.com/office/drawing/2014/chart" uri="{C3380CC4-5D6E-409C-BE32-E72D297353CC}">
                    <c16:uniqueId val="{0000002C-B792-4F17-9B83-0454FCEBA77B}"/>
                  </c:ext>
                </c:extLst>
              </c15:ser>
            </c15:filteredBarSeries>
            <c15:filteredBarSeries>
              <c15:ser>
                <c:idx val="45"/>
                <c:order val="45"/>
                <c:tx>
                  <c:strRef>
                    <c:extLst xmlns:c15="http://schemas.microsoft.com/office/drawing/2012/chart">
                      <c:ext xmlns:c15="http://schemas.microsoft.com/office/drawing/2012/chart" uri="{02D57815-91ED-43cb-92C2-25804820EDAC}">
                        <c15:formulaRef>
                          <c15:sqref>'[Maqueta_composición_ft - copia (7) (1).xlsx]Gráfico_cat'!$A$48:$B$48</c15:sqref>
                        </c15:formulaRef>
                      </c:ext>
                    </c:extLst>
                    <c:strCache>
                      <c:ptCount val="2"/>
                      <c:pt idx="0">
                        <c:v>2022</c:v>
                      </c:pt>
                      <c:pt idx="1">
                        <c:v>Sep - Nov</c:v>
                      </c:pt>
                    </c:strCache>
                  </c:strRef>
                </c:tx>
                <c:spPr>
                  <a:solidFill>
                    <a:schemeClr val="accent4">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(1).xlsx]Gráfico_cat'!$C$48:$D$48</c15:sqref>
                        </c15:formulaRef>
                      </c:ext>
                    </c:extLst>
                    <c:numCache>
                      <c:formatCode>#,##0_ ;\-#,##0\ </c:formatCode>
                      <c:ptCount val="2"/>
                      <c:pt idx="0">
                        <c:v>0</c:v>
                      </c:pt>
                      <c:pt idx="1">
                        <c:v>0</c:v>
                      </c:pt>
                    </c:numCache>
                  </c:numRef>
                </c:val>
                <c:extLst xmlns:c15="http://schemas.microsoft.com/office/drawing/2012/chart">
                  <c:ext xmlns:c16="http://schemas.microsoft.com/office/drawing/2014/chart" uri="{C3380CC4-5D6E-409C-BE32-E72D297353CC}">
                    <c16:uniqueId val="{0000002D-B792-4F17-9B83-0454FCEBA77B}"/>
                  </c:ext>
                </c:extLst>
              </c15:ser>
            </c15:filteredBarSeries>
            <c15:filteredBarSeries>
              <c15:ser>
                <c:idx val="46"/>
                <c:order val="46"/>
                <c:tx>
                  <c:strRef>
                    <c:extLst xmlns:c15="http://schemas.microsoft.com/office/drawing/2012/chart">
                      <c:ext xmlns:c15="http://schemas.microsoft.com/office/drawing/2012/chart" uri="{02D57815-91ED-43cb-92C2-25804820EDAC}">
                        <c15:formulaRef>
                          <c15:sqref>'[Maqueta_composición_ft - copia (7) (1).xlsx]Gráfico_cat'!$A$49:$B$49</c15:sqref>
                        </c15:formulaRef>
                      </c:ext>
                    </c:extLst>
                    <c:strCache>
                      <c:ptCount val="2"/>
                      <c:pt idx="0">
                        <c:v>2022</c:v>
                      </c:pt>
                      <c:pt idx="1">
                        <c:v>Oct - Dic</c:v>
                      </c:pt>
                    </c:strCache>
                  </c:strRef>
                </c:tx>
                <c:spPr>
                  <a:solidFill>
                    <a:schemeClr val="accent5">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(1).xlsx]Gráfico_cat'!$C$49:$D$49</c15:sqref>
                        </c15:formulaRef>
                      </c:ext>
                    </c:extLst>
                    <c:numCache>
                      <c:formatCode>#,##0_ ;\-#,##0\ </c:formatCode>
                      <c:ptCount val="2"/>
                      <c:pt idx="0">
                        <c:v>0</c:v>
                      </c:pt>
                      <c:pt idx="1">
                        <c:v>0</c:v>
                      </c:pt>
                    </c:numCache>
                  </c:numRef>
                </c:val>
                <c:extLst xmlns:c15="http://schemas.microsoft.com/office/drawing/2012/chart">
                  <c:ext xmlns:c16="http://schemas.microsoft.com/office/drawing/2014/chart" uri="{C3380CC4-5D6E-409C-BE32-E72D297353CC}">
                    <c16:uniqueId val="{0000002E-B792-4F17-9B83-0454FCEBA77B}"/>
                  </c:ext>
                </c:extLst>
              </c15:ser>
            </c15:filteredBarSeries>
            <c15:filteredBarSeries>
              <c15:ser>
                <c:idx val="47"/>
                <c:order val="47"/>
                <c:tx>
                  <c:strRef>
                    <c:extLst xmlns:c15="http://schemas.microsoft.com/office/drawing/2012/chart">
                      <c:ext xmlns:c15="http://schemas.microsoft.com/office/drawing/2012/chart" uri="{02D57815-91ED-43cb-92C2-25804820EDAC}">
                        <c15:formulaRef>
                          <c15:sqref>'[Maqueta_composición_ft - copia (7) (1).xlsx]Gráfico_cat'!$A$50:$B$50</c15:sqref>
                        </c15:formulaRef>
                      </c:ext>
                    </c:extLst>
                    <c:strCache>
                      <c:ptCount val="2"/>
                      <c:pt idx="0">
                        <c:v>2022</c:v>
                      </c:pt>
                      <c:pt idx="1">
                        <c:v>Nov - Ene</c:v>
                      </c:pt>
                    </c:strCache>
                  </c:strRef>
                </c:tx>
                <c:spPr>
                  <a:solidFill>
                    <a:schemeClr val="accent6">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Empleadores</c:v>
                    </c:pt>
                    <c:pt idx="1">
                      <c:v>Cuenta propia</c:v>
                    </c:pt>
                  </c:strLit>
                </c:cat>
                <c:val>
                  <c:numRef>
                    <c:extLst xmlns:c15="http://schemas.microsoft.com/office/drawing/2012/chart">
                      <c:ext xmlns:c15="http://schemas.microsoft.com/office/drawing/2012/chart" uri="{02D57815-91ED-43cb-92C2-25804820EDAC}">
                        <c15:formulaRef>
                          <c15:sqref>'[Maqueta_composición_ft - copia (7) (1).xlsx]Gráfico_cat'!$C$50:$D$50</c15:sqref>
                        </c15:formulaRef>
                      </c:ext>
                    </c:extLst>
                    <c:numCache>
                      <c:formatCode>#,##0_ ;\-#,##0\ </c:formatCode>
                      <c:ptCount val="2"/>
                      <c:pt idx="0">
                        <c:v>0</c:v>
                      </c:pt>
                      <c:pt idx="1">
                        <c:v>0</c:v>
                      </c:pt>
                    </c:numCache>
                  </c:numRef>
                </c:val>
                <c:extLst xmlns:c15="http://schemas.microsoft.com/office/drawing/2012/chart">
                  <c:ext xmlns:c16="http://schemas.microsoft.com/office/drawing/2014/chart" uri="{C3380CC4-5D6E-409C-BE32-E72D297353CC}">
                    <c16:uniqueId val="{0000002F-B792-4F17-9B83-0454FCEBA77B}"/>
                  </c:ext>
                </c:extLst>
              </c15:ser>
            </c15:filteredBarSeries>
          </c:ext>
        </c:extLst>
      </c:barChart>
      <c:catAx>
        <c:axId val="483574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83574800"/>
        <c:crosses val="autoZero"/>
        <c:auto val="1"/>
        <c:lblAlgn val="ctr"/>
        <c:lblOffset val="100"/>
        <c:noMultiLvlLbl val="0"/>
      </c:catAx>
      <c:valAx>
        <c:axId val="483574800"/>
        <c:scaling>
          <c:orientation val="minMax"/>
        </c:scaling>
        <c:delete val="1"/>
        <c:axPos val="l"/>
        <c:numFmt formatCode="#,##0_ ;\-#,##0\ " sourceLinked="1"/>
        <c:majorTickMark val="none"/>
        <c:minorTickMark val="none"/>
        <c:tickLblPos val="nextTo"/>
        <c:crossAx val="483574472"/>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13822923261357E-3"/>
          <c:y val="4.9667561536046671E-2"/>
          <c:w val="0.98289308853836932"/>
          <c:h val="0.74230037248893499"/>
        </c:manualLayout>
      </c:layout>
      <c:barChart>
        <c:barDir val="col"/>
        <c:grouping val="clustered"/>
        <c:varyColors val="0"/>
        <c:ser>
          <c:idx val="31"/>
          <c:order val="31"/>
          <c:tx>
            <c:strRef>
              <c:f>'[Maqueta_composición_ft - copia (7) (1).xlsx]Gráfico_cat'!$A$34:$B$34</c:f>
              <c:strCache>
                <c:ptCount val="2"/>
                <c:pt idx="0">
                  <c:v>2021</c:v>
                </c:pt>
                <c:pt idx="1">
                  <c:v>Jul - Sep</c:v>
                </c:pt>
              </c:strCache>
              <c:extLst xmlns:c15="http://schemas.microsoft.com/office/drawing/2012/chart"/>
            </c:strRef>
          </c:tx>
          <c:spPr>
            <a:solidFill>
              <a:srgbClr val="8FC9D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f>'[Maqueta_composición_ft - copia (7) (1).xlsx]Gráfico_cat'!$E$34:$G$34</c:f>
              <c:numCache>
                <c:formatCode>#,##0_ ;\-#,##0\ </c:formatCode>
                <c:ptCount val="3"/>
                <c:pt idx="0">
                  <c:v>264845.625</c:v>
                </c:pt>
                <c:pt idx="1">
                  <c:v>63272.0234375</c:v>
                </c:pt>
                <c:pt idx="2">
                  <c:v>14512.6259765625</c:v>
                </c:pt>
              </c:numCache>
              <c:extLst xmlns:c15="http://schemas.microsoft.com/office/drawing/2012/chart"/>
            </c:numRef>
          </c:val>
          <c:extLst xmlns:c15="http://schemas.microsoft.com/office/drawing/2012/chart">
            <c:ext xmlns:c16="http://schemas.microsoft.com/office/drawing/2014/chart" uri="{C3380CC4-5D6E-409C-BE32-E72D297353CC}">
              <c16:uniqueId val="{00000000-9780-48C7-BA53-D4DD62C51CC3}"/>
            </c:ext>
          </c:extLst>
        </c:ser>
        <c:ser>
          <c:idx val="34"/>
          <c:order val="34"/>
          <c:tx>
            <c:strRef>
              <c:f>'[Maqueta_composición_ft - copia (7) (1).xlsx]Gráfico_cat'!$A$37:$B$37</c:f>
              <c:strCache>
                <c:ptCount val="2"/>
                <c:pt idx="0">
                  <c:v>2021</c:v>
                </c:pt>
                <c:pt idx="1">
                  <c:v>Oct - Dic</c:v>
                </c:pt>
              </c:strCache>
              <c:extLst xmlns:c15="http://schemas.microsoft.com/office/drawing/2012/chart"/>
            </c:strRef>
          </c:tx>
          <c:spPr>
            <a:solidFill>
              <a:srgbClr val="339CB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f>'[Maqueta_composición_ft - copia (7) (1).xlsx]Gráfico_cat'!$E$37:$G$37</c:f>
              <c:numCache>
                <c:formatCode>#,##0_ ;\-#,##0\ </c:formatCode>
                <c:ptCount val="3"/>
                <c:pt idx="0">
                  <c:v>288884.46875</c:v>
                </c:pt>
                <c:pt idx="1">
                  <c:v>69926.1640625</c:v>
                </c:pt>
                <c:pt idx="2">
                  <c:v>14340.4326171875</c:v>
                </c:pt>
              </c:numCache>
              <c:extLst xmlns:c15="http://schemas.microsoft.com/office/drawing/2012/chart"/>
            </c:numRef>
          </c:val>
          <c:extLst xmlns:c15="http://schemas.microsoft.com/office/drawing/2012/chart">
            <c:ext xmlns:c16="http://schemas.microsoft.com/office/drawing/2014/chart" uri="{C3380CC4-5D6E-409C-BE32-E72D297353CC}">
              <c16:uniqueId val="{00000001-9780-48C7-BA53-D4DD62C51CC3}"/>
            </c:ext>
          </c:extLst>
        </c:ser>
        <c:ser>
          <c:idx val="37"/>
          <c:order val="37"/>
          <c:tx>
            <c:strRef>
              <c:f>'[Maqueta_composición_ft - copia (7) (1).xlsx]Gráfico_cat'!$A$40:$B$40</c:f>
              <c:strCache>
                <c:ptCount val="2"/>
                <c:pt idx="0">
                  <c:v>2022</c:v>
                </c:pt>
                <c:pt idx="1">
                  <c:v>Ene - Mar</c:v>
                </c:pt>
              </c:strCache>
              <c:extLst xmlns:c15="http://schemas.microsoft.com/office/drawing/2012/chart"/>
            </c:strRef>
          </c:tx>
          <c:spPr>
            <a:solidFill>
              <a:srgbClr val="F9CA68"/>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f>'[Maqueta_composición_ft - copia (7) (1).xlsx]Gráfico_cat'!$E$40:$G$40</c:f>
              <c:numCache>
                <c:formatCode>#,##0_ ;\-#,##0\ </c:formatCode>
                <c:ptCount val="3"/>
                <c:pt idx="0">
                  <c:v>299089.28125</c:v>
                </c:pt>
                <c:pt idx="1">
                  <c:v>73187.359375</c:v>
                </c:pt>
                <c:pt idx="2">
                  <c:v>13932.6982421875</c:v>
                </c:pt>
              </c:numCache>
              <c:extLst xmlns:c15="http://schemas.microsoft.com/office/drawing/2012/chart"/>
            </c:numRef>
          </c:val>
          <c:extLst xmlns:c15="http://schemas.microsoft.com/office/drawing/2012/chart">
            <c:ext xmlns:c16="http://schemas.microsoft.com/office/drawing/2014/chart" uri="{C3380CC4-5D6E-409C-BE32-E72D297353CC}">
              <c16:uniqueId val="{00000002-9780-48C7-BA53-D4DD62C51CC3}"/>
            </c:ext>
          </c:extLst>
        </c:ser>
        <c:ser>
          <c:idx val="40"/>
          <c:order val="40"/>
          <c:tx>
            <c:strRef>
              <c:f>'[Maqueta_composición_ft - copia (7) (1).xlsx]Gráfico_cat'!$A$43:$B$43</c:f>
              <c:strCache>
                <c:ptCount val="2"/>
                <c:pt idx="0">
                  <c:v>2022</c:v>
                </c:pt>
                <c:pt idx="1">
                  <c:v>Abr - Jun</c:v>
                </c:pt>
              </c:strCache>
              <c:extLst xmlns:c15="http://schemas.microsoft.com/office/drawing/2012/chart"/>
            </c:strRef>
          </c:tx>
          <c:spPr>
            <a:solidFill>
              <a:srgbClr val="F5AB0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f>'[Maqueta_composición_ft - copia (7) (1).xlsx]Gráfico_cat'!$E$43:$G$43</c:f>
              <c:numCache>
                <c:formatCode>#,##0_ ;\-#,##0\ </c:formatCode>
                <c:ptCount val="3"/>
                <c:pt idx="0">
                  <c:v>279472.21875</c:v>
                </c:pt>
                <c:pt idx="1">
                  <c:v>72496.5078125</c:v>
                </c:pt>
                <c:pt idx="2">
                  <c:v>13196.837890625</c:v>
                </c:pt>
              </c:numCache>
              <c:extLst xmlns:c15="http://schemas.microsoft.com/office/drawing/2012/chart"/>
            </c:numRef>
          </c:val>
          <c:extLst xmlns:c15="http://schemas.microsoft.com/office/drawing/2012/chart">
            <c:ext xmlns:c16="http://schemas.microsoft.com/office/drawing/2014/chart" uri="{C3380CC4-5D6E-409C-BE32-E72D297353CC}">
              <c16:uniqueId val="{00000003-9780-48C7-BA53-D4DD62C51CC3}"/>
            </c:ext>
          </c:extLst>
        </c:ser>
        <c:dLbls>
          <c:dLblPos val="outEnd"/>
          <c:showLegendKey val="0"/>
          <c:showVal val="1"/>
          <c:showCatName val="0"/>
          <c:showSerName val="0"/>
          <c:showPercent val="0"/>
          <c:showBubbleSize val="0"/>
        </c:dLbls>
        <c:gapWidth val="219"/>
        <c:overlap val="-27"/>
        <c:axId val="483574472"/>
        <c:axId val="483574800"/>
        <c:extLst>
          <c:ext xmlns:c15="http://schemas.microsoft.com/office/drawing/2012/chart" uri="{02D57815-91ED-43cb-92C2-25804820EDAC}">
            <c15:filteredBarSeries>
              <c15:ser>
                <c:idx val="0"/>
                <c:order val="0"/>
                <c:tx>
                  <c:strRef>
                    <c:extLst>
                      <c:ext uri="{02D57815-91ED-43cb-92C2-25804820EDAC}">
                        <c15:formulaRef>
                          <c15:sqref>'[Maqueta_composición_ft - copia (7) (1).xlsx]Gráfico_cat'!$A$3:$B$3</c15:sqref>
                        </c15:formulaRef>
                      </c:ext>
                    </c:extLst>
                    <c:strCache>
                      <c:ptCount val="2"/>
                      <c:pt idx="0">
                        <c:v>2019</c:v>
                      </c:pt>
                      <c:pt idx="1">
                        <c:v>Dic - Feb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c:ext uri="{02D57815-91ED-43cb-92C2-25804820EDAC}">
                        <c15:formulaRef>
                          <c15:sqref>'[Maqueta_composición_ft - copia (7) (1).xlsx]Gráfico_cat'!$E$3:$G$3</c15:sqref>
                        </c15:formulaRef>
                      </c:ext>
                    </c:extLst>
                    <c:numCache>
                      <c:formatCode>#,##0_ ;\-#,##0\ </c:formatCode>
                      <c:ptCount val="3"/>
                      <c:pt idx="0">
                        <c:v>313561.09375</c:v>
                      </c:pt>
                      <c:pt idx="1">
                        <c:v>62565.09765625</c:v>
                      </c:pt>
                      <c:pt idx="2">
                        <c:v>17924.13671875</c:v>
                      </c:pt>
                    </c:numCache>
                  </c:numRef>
                </c:val>
                <c:extLst>
                  <c:ext xmlns:c16="http://schemas.microsoft.com/office/drawing/2014/chart" uri="{C3380CC4-5D6E-409C-BE32-E72D297353CC}">
                    <c16:uniqueId val="{00000004-9780-48C7-BA53-D4DD62C51CC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'[Maqueta_composición_ft - copia (7) (1).xlsx]Gráfico_cat'!$A$4:$B$4</c15:sqref>
                        </c15:formulaRef>
                      </c:ext>
                    </c:extLst>
                    <c:strCache>
                      <c:ptCount val="2"/>
                      <c:pt idx="0">
                        <c:v>2019</c:v>
                      </c:pt>
                      <c:pt idx="1">
                        <c:v>Ene - Mar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(1).xlsx]Gráfico_cat'!$E$4:$G$4</c15:sqref>
                        </c15:formulaRef>
                      </c:ext>
                    </c:extLst>
                    <c:numCache>
                      <c:formatCode>#,##0_ ;\-#,##0\ </c:formatCode>
                      <c:ptCount val="3"/>
                      <c:pt idx="0">
                        <c:v>305365.125</c:v>
                      </c:pt>
                      <c:pt idx="1">
                        <c:v>62091.88671875</c:v>
                      </c:pt>
                      <c:pt idx="2">
                        <c:v>18553.673828125</c:v>
                      </c:pt>
                    </c:numCache>
                  </c:numRef>
                </c:val>
                <c:extLst xmlns:c15="http://schemas.microsoft.com/office/drawing/2012/chart">
                  <c:ext xmlns:c16="http://schemas.microsoft.com/office/drawing/2014/chart" uri="{C3380CC4-5D6E-409C-BE32-E72D297353CC}">
                    <c16:uniqueId val="{00000005-9780-48C7-BA53-D4DD62C51CC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'[Maqueta_composición_ft - copia (7) (1).xlsx]Gráfico_cat'!$A$5:$B$5</c15:sqref>
                        </c15:formulaRef>
                      </c:ext>
                    </c:extLst>
                    <c:strCache>
                      <c:ptCount val="2"/>
                      <c:pt idx="0">
                        <c:v>2019</c:v>
                      </c:pt>
                      <c:pt idx="1">
                        <c:v>Feb - Abr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(1).xlsx]Gráfico_cat'!$E$5:$G$5</c15:sqref>
                        </c15:formulaRef>
                      </c:ext>
                    </c:extLst>
                    <c:numCache>
                      <c:formatCode>#,##0_ ;\-#,##0\ </c:formatCode>
                      <c:ptCount val="3"/>
                      <c:pt idx="0">
                        <c:v>299661.21875</c:v>
                      </c:pt>
                      <c:pt idx="1">
                        <c:v>64318.3203125</c:v>
                      </c:pt>
                      <c:pt idx="2">
                        <c:v>20776.255859375</c:v>
                      </c:pt>
                    </c:numCache>
                  </c:numRef>
                </c:val>
                <c:extLst xmlns:c15="http://schemas.microsoft.com/office/drawing/2012/chart">
                  <c:ext xmlns:c16="http://schemas.microsoft.com/office/drawing/2014/chart" uri="{C3380CC4-5D6E-409C-BE32-E72D297353CC}">
                    <c16:uniqueId val="{00000006-9780-48C7-BA53-D4DD62C51CC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'[Maqueta_composición_ft - copia (7) (1).xlsx]Gráfico_cat'!$A$6:$B$6</c15:sqref>
                        </c15:formulaRef>
                      </c:ext>
                    </c:extLst>
                    <c:strCache>
                      <c:ptCount val="2"/>
                      <c:pt idx="0">
                        <c:v>2019</c:v>
                      </c:pt>
                      <c:pt idx="1">
                        <c:v>Mar - May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(1).xlsx]Gráfico_cat'!$E$6:$G$6</c15:sqref>
                        </c15:formulaRef>
                      </c:ext>
                    </c:extLst>
                    <c:numCache>
                      <c:formatCode>#,##0_ ;\-#,##0\ </c:formatCode>
                      <c:ptCount val="3"/>
                      <c:pt idx="0">
                        <c:v>287590.71875</c:v>
                      </c:pt>
                      <c:pt idx="1">
                        <c:v>65777.109375</c:v>
                      </c:pt>
                      <c:pt idx="2">
                        <c:v>22915.087890625</c:v>
                      </c:pt>
                    </c:numCache>
                  </c:numRef>
                </c:val>
                <c:extLst xmlns:c15="http://schemas.microsoft.com/office/drawing/2012/chart">
                  <c:ext xmlns:c16="http://schemas.microsoft.com/office/drawing/2014/chart" uri="{C3380CC4-5D6E-409C-BE32-E72D297353CC}">
                    <c16:uniqueId val="{00000007-9780-48C7-BA53-D4DD62C51CC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'[Maqueta_composición_ft - copia (7) (1).xlsx]Gráfico_cat'!$A$7:$B$7</c15:sqref>
                        </c15:formulaRef>
                      </c:ext>
                    </c:extLst>
                    <c:strCache>
                      <c:ptCount val="2"/>
                      <c:pt idx="0">
                        <c:v>2019</c:v>
                      </c:pt>
                      <c:pt idx="1">
                        <c:v>Abr - Jun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(1).xlsx]Gráfico_cat'!$E$7:$G$7</c15:sqref>
                        </c15:formulaRef>
                      </c:ext>
                    </c:extLst>
                    <c:numCache>
                      <c:formatCode>#,##0_ ;\-#,##0\ </c:formatCode>
                      <c:ptCount val="3"/>
                      <c:pt idx="0">
                        <c:v>281226.125</c:v>
                      </c:pt>
                      <c:pt idx="1">
                        <c:v>64878.84375</c:v>
                      </c:pt>
                      <c:pt idx="2">
                        <c:v>21797.005859375</c:v>
                      </c:pt>
                    </c:numCache>
                  </c:numRef>
                </c:val>
                <c:extLst xmlns:c15="http://schemas.microsoft.com/office/drawing/2012/chart">
                  <c:ext xmlns:c16="http://schemas.microsoft.com/office/drawing/2014/chart" uri="{C3380CC4-5D6E-409C-BE32-E72D297353CC}">
                    <c16:uniqueId val="{00000008-9780-48C7-BA53-D4DD62C51CC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'[Maqueta_composición_ft - copia (7) (1).xlsx]Gráfico_cat'!$A$8:$B$8</c15:sqref>
                        </c15:formulaRef>
                      </c:ext>
                    </c:extLst>
                    <c:strCache>
                      <c:ptCount val="2"/>
                      <c:pt idx="0">
                        <c:v>2019</c:v>
                      </c:pt>
                      <c:pt idx="1">
                        <c:v>May - Jul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(1).xlsx]Gráfico_cat'!$E$8:$G$8</c15:sqref>
                        </c15:formulaRef>
                      </c:ext>
                    </c:extLst>
                    <c:numCache>
                      <c:formatCode>#,##0_ ;\-#,##0\ </c:formatCode>
                      <c:ptCount val="3"/>
                      <c:pt idx="0">
                        <c:v>274944.34375</c:v>
                      </c:pt>
                      <c:pt idx="1">
                        <c:v>67875.359375</c:v>
                      </c:pt>
                      <c:pt idx="2">
                        <c:v>21291.357421875</c:v>
                      </c:pt>
                    </c:numCache>
                  </c:numRef>
                </c:val>
                <c:extLst xmlns:c15="http://schemas.microsoft.com/office/drawing/2012/chart">
                  <c:ext xmlns:c16="http://schemas.microsoft.com/office/drawing/2014/chart" uri="{C3380CC4-5D6E-409C-BE32-E72D297353CC}">
                    <c16:uniqueId val="{00000009-9780-48C7-BA53-D4DD62C51CC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'[Maqueta_composición_ft - copia (7) (1).xlsx]Gráfico_cat'!$A$9:$B$9</c15:sqref>
                        </c15:formulaRef>
                      </c:ext>
                    </c:extLst>
                    <c:strCache>
                      <c:ptCount val="2"/>
                      <c:pt idx="0">
                        <c:v>2019</c:v>
                      </c:pt>
                      <c:pt idx="1">
                        <c:v>Jun - Ago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(1).xlsx]Gráfico_cat'!$E$9:$G$9</c15:sqref>
                        </c15:formulaRef>
                      </c:ext>
                    </c:extLst>
                    <c:numCache>
                      <c:formatCode>#,##0_ ;\-#,##0\ </c:formatCode>
                      <c:ptCount val="3"/>
                      <c:pt idx="0">
                        <c:v>281514.46875</c:v>
                      </c:pt>
                      <c:pt idx="1">
                        <c:v>70143.2890625</c:v>
                      </c:pt>
                      <c:pt idx="2">
                        <c:v>21121.189453125</c:v>
                      </c:pt>
                    </c:numCache>
                  </c:numRef>
                </c:val>
                <c:extLst xmlns:c15="http://schemas.microsoft.com/office/drawing/2012/chart">
                  <c:ext xmlns:c16="http://schemas.microsoft.com/office/drawing/2014/chart" uri="{C3380CC4-5D6E-409C-BE32-E72D297353CC}">
                    <c16:uniqueId val="{0000000A-9780-48C7-BA53-D4DD62C51CC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'[Maqueta_composición_ft - copia (7) (1).xlsx]Gráfico_cat'!$A$10:$B$10</c15:sqref>
                        </c15:formulaRef>
                      </c:ext>
                    </c:extLst>
                    <c:strCache>
                      <c:ptCount val="2"/>
                      <c:pt idx="0">
                        <c:v>2019</c:v>
                      </c:pt>
                      <c:pt idx="1">
                        <c:v>Jul - Sep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(1).xlsx]Gráfico_cat'!$E$10:$G$10</c15:sqref>
                        </c15:formulaRef>
                      </c:ext>
                    </c:extLst>
                    <c:numCache>
                      <c:formatCode>#,##0_ ;\-#,##0\ </c:formatCode>
                      <c:ptCount val="3"/>
                      <c:pt idx="0">
                        <c:v>275240.28125</c:v>
                      </c:pt>
                      <c:pt idx="1">
                        <c:v>71809.359375</c:v>
                      </c:pt>
                      <c:pt idx="2">
                        <c:v>22726.435546875</c:v>
                      </c:pt>
                    </c:numCache>
                  </c:numRef>
                </c:val>
                <c:extLst xmlns:c15="http://schemas.microsoft.com/office/drawing/2012/chart">
                  <c:ext xmlns:c16="http://schemas.microsoft.com/office/drawing/2014/chart" uri="{C3380CC4-5D6E-409C-BE32-E72D297353CC}">
                    <c16:uniqueId val="{0000000B-9780-48C7-BA53-D4DD62C51CC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'[Maqueta_composición_ft - copia (7) (1).xlsx]Gráfico_cat'!$A$11:$B$11</c15:sqref>
                        </c15:formulaRef>
                      </c:ext>
                    </c:extLst>
                    <c:strCache>
                      <c:ptCount val="2"/>
                      <c:pt idx="0">
                        <c:v>2019</c:v>
                      </c:pt>
                      <c:pt idx="1">
                        <c:v>Ago - Oct</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(1).xlsx]Gráfico_cat'!$E$11:$G$11</c15:sqref>
                        </c15:formulaRef>
                      </c:ext>
                    </c:extLst>
                    <c:numCache>
                      <c:formatCode>#,##0_ ;\-#,##0\ </c:formatCode>
                      <c:ptCount val="3"/>
                      <c:pt idx="0">
                        <c:v>275884.46875</c:v>
                      </c:pt>
                      <c:pt idx="1">
                        <c:v>68442.0546875</c:v>
                      </c:pt>
                      <c:pt idx="2">
                        <c:v>21601.529296875</c:v>
                      </c:pt>
                    </c:numCache>
                  </c:numRef>
                </c:val>
                <c:extLst xmlns:c15="http://schemas.microsoft.com/office/drawing/2012/chart">
                  <c:ext xmlns:c16="http://schemas.microsoft.com/office/drawing/2014/chart" uri="{C3380CC4-5D6E-409C-BE32-E72D297353CC}">
                    <c16:uniqueId val="{0000000C-9780-48C7-BA53-D4DD62C51CC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'[Maqueta_composición_ft - copia (7) (1).xlsx]Gráfico_cat'!$A$12:$B$12</c15:sqref>
                        </c15:formulaRef>
                      </c:ext>
                    </c:extLst>
                    <c:strCache>
                      <c:ptCount val="2"/>
                      <c:pt idx="0">
                        <c:v>2019</c:v>
                      </c:pt>
                      <c:pt idx="1">
                        <c:v>Sep - Nov</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(1).xlsx]Gráfico_cat'!$E$12:$G$12</c15:sqref>
                        </c15:formulaRef>
                      </c:ext>
                    </c:extLst>
                    <c:numCache>
                      <c:formatCode>#,##0_ ;\-#,##0\ </c:formatCode>
                      <c:ptCount val="3"/>
                      <c:pt idx="0">
                        <c:v>279732.34375</c:v>
                      </c:pt>
                      <c:pt idx="1">
                        <c:v>69770.078125</c:v>
                      </c:pt>
                      <c:pt idx="2">
                        <c:v>21681.416015625</c:v>
                      </c:pt>
                    </c:numCache>
                  </c:numRef>
                </c:val>
                <c:extLst xmlns:c15="http://schemas.microsoft.com/office/drawing/2012/chart">
                  <c:ext xmlns:c16="http://schemas.microsoft.com/office/drawing/2014/chart" uri="{C3380CC4-5D6E-409C-BE32-E72D297353CC}">
                    <c16:uniqueId val="{0000000D-9780-48C7-BA53-D4DD62C51CC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'[Maqueta_composición_ft - copia (7) (1).xlsx]Gráfico_cat'!$A$13:$B$13</c15:sqref>
                        </c15:formulaRef>
                      </c:ext>
                    </c:extLst>
                    <c:strCache>
                      <c:ptCount val="2"/>
                      <c:pt idx="0">
                        <c:v>2019</c:v>
                      </c:pt>
                      <c:pt idx="1">
                        <c:v>Oct - Dic</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(1).xlsx]Gráfico_cat'!$E$13:$G$13</c15:sqref>
                        </c15:formulaRef>
                      </c:ext>
                    </c:extLst>
                    <c:numCache>
                      <c:formatCode>#,##0_ ;\-#,##0\ </c:formatCode>
                      <c:ptCount val="3"/>
                      <c:pt idx="0">
                        <c:v>303125.15625</c:v>
                      </c:pt>
                      <c:pt idx="1">
                        <c:v>70066.6328125</c:v>
                      </c:pt>
                      <c:pt idx="2">
                        <c:v>21737.83203125</c:v>
                      </c:pt>
                    </c:numCache>
                  </c:numRef>
                </c:val>
                <c:extLst xmlns:c15="http://schemas.microsoft.com/office/drawing/2012/chart">
                  <c:ext xmlns:c16="http://schemas.microsoft.com/office/drawing/2014/chart" uri="{C3380CC4-5D6E-409C-BE32-E72D297353CC}">
                    <c16:uniqueId val="{0000000E-9780-48C7-BA53-D4DD62C51CC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'[Maqueta_composición_ft - copia (7) (1).xlsx]Gráfico_cat'!$A$14:$B$14</c15:sqref>
                        </c15:formulaRef>
                      </c:ext>
                    </c:extLst>
                    <c:strCache>
                      <c:ptCount val="2"/>
                      <c:pt idx="0">
                        <c:v>2019</c:v>
                      </c:pt>
                      <c:pt idx="1">
                        <c:v>Nov - Ene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(1).xlsx]Gráfico_cat'!$E$14:$G$14</c15:sqref>
                        </c15:formulaRef>
                      </c:ext>
                    </c:extLst>
                    <c:numCache>
                      <c:formatCode>#,##0_ ;\-#,##0\ </c:formatCode>
                      <c:ptCount val="3"/>
                      <c:pt idx="0">
                        <c:v>317865.1875</c:v>
                      </c:pt>
                      <c:pt idx="1">
                        <c:v>67478.71875</c:v>
                      </c:pt>
                      <c:pt idx="2">
                        <c:v>17756.380859375</c:v>
                      </c:pt>
                    </c:numCache>
                  </c:numRef>
                </c:val>
                <c:extLst xmlns:c15="http://schemas.microsoft.com/office/drawing/2012/chart">
                  <c:ext xmlns:c16="http://schemas.microsoft.com/office/drawing/2014/chart" uri="{C3380CC4-5D6E-409C-BE32-E72D297353CC}">
                    <c16:uniqueId val="{0000000F-9780-48C7-BA53-D4DD62C51CC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'[Maqueta_composición_ft - copia (7) (1).xlsx]Gráfico_cat'!$A$15:$B$15</c15:sqref>
                        </c15:formulaRef>
                      </c:ext>
                    </c:extLst>
                    <c:strCache>
                      <c:ptCount val="2"/>
                      <c:pt idx="0">
                        <c:v>2020</c:v>
                      </c:pt>
                      <c:pt idx="1">
                        <c:v>Dic - Feb</c:v>
                      </c:pt>
                    </c:strCache>
                  </c:strRef>
                </c:tx>
                <c:spPr>
                  <a:solidFill>
                    <a:schemeClr val="accent1">
                      <a:lumMod val="80000"/>
                      <a:lumOff val="20000"/>
                    </a:schemeClr>
                  </a:solidFill>
                  <a:ln>
                    <a:noFill/>
                  </a:ln>
                  <a:effectLst/>
                </c:spPr>
                <c:invertIfNegative val="0"/>
                <c:dLbls>
                  <c:delete val="1"/>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(1).xlsx]Gráfico_cat'!$E$15:$G$15</c15:sqref>
                        </c15:formulaRef>
                      </c:ext>
                    </c:extLst>
                    <c:numCache>
                      <c:formatCode>#,##0_ ;\-#,##0\ </c:formatCode>
                      <c:ptCount val="3"/>
                      <c:pt idx="0">
                        <c:v>325587.03125</c:v>
                      </c:pt>
                      <c:pt idx="1">
                        <c:v>63258.91015625</c:v>
                      </c:pt>
                      <c:pt idx="2">
                        <c:v>16090.02734375</c:v>
                      </c:pt>
                    </c:numCache>
                  </c:numRef>
                </c:val>
                <c:extLst xmlns:c15="http://schemas.microsoft.com/office/drawing/2012/chart">
                  <c:ext xmlns:c16="http://schemas.microsoft.com/office/drawing/2014/chart" uri="{C3380CC4-5D6E-409C-BE32-E72D297353CC}">
                    <c16:uniqueId val="{00000010-9780-48C7-BA53-D4DD62C51CC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'[Maqueta_composición_ft - copia (7) (1).xlsx]Gráfico_cat'!$A$16:$B$16</c15:sqref>
                        </c15:formulaRef>
                      </c:ext>
                    </c:extLst>
                    <c:strCache>
                      <c:ptCount val="2"/>
                      <c:pt idx="0">
                        <c:v>2020</c:v>
                      </c:pt>
                      <c:pt idx="1">
                        <c:v>Ene - Mar</c:v>
                      </c:pt>
                    </c:strCache>
                  </c:strRef>
                </c:tx>
                <c:spPr>
                  <a:solidFill>
                    <a:schemeClr val="accent2">
                      <a:lumMod val="80000"/>
                      <a:lumOff val="20000"/>
                    </a:schemeClr>
                  </a:solidFill>
                  <a:ln>
                    <a:noFill/>
                  </a:ln>
                  <a:effectLst/>
                </c:spPr>
                <c:invertIfNegative val="0"/>
                <c:dLbls>
                  <c:delete val="1"/>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(1).xlsx]Gráfico_cat'!$E$16:$G$16</c15:sqref>
                        </c15:formulaRef>
                      </c:ext>
                    </c:extLst>
                    <c:numCache>
                      <c:formatCode>#,##0_ ;\-#,##0\ </c:formatCode>
                      <c:ptCount val="3"/>
                      <c:pt idx="0">
                        <c:v>321280.4375</c:v>
                      </c:pt>
                      <c:pt idx="1">
                        <c:v>61911.9921875</c:v>
                      </c:pt>
                      <c:pt idx="2">
                        <c:v>14637.6181640625</c:v>
                      </c:pt>
                    </c:numCache>
                  </c:numRef>
                </c:val>
                <c:extLst xmlns:c15="http://schemas.microsoft.com/office/drawing/2012/chart">
                  <c:ext xmlns:c16="http://schemas.microsoft.com/office/drawing/2014/chart" uri="{C3380CC4-5D6E-409C-BE32-E72D297353CC}">
                    <c16:uniqueId val="{00000011-9780-48C7-BA53-D4DD62C51CC3}"/>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'[Maqueta_composición_ft - copia (7) (1).xlsx]Gráfico_cat'!$A$17:$B$17</c15:sqref>
                        </c15:formulaRef>
                      </c:ext>
                    </c:extLst>
                    <c:strCache>
                      <c:ptCount val="2"/>
                      <c:pt idx="0">
                        <c:v>2020</c:v>
                      </c:pt>
                      <c:pt idx="1">
                        <c:v>Feb - Abr</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(1).xlsx]Gráfico_cat'!$E$17:$G$17</c15:sqref>
                        </c15:formulaRef>
                      </c:ext>
                    </c:extLst>
                    <c:numCache>
                      <c:formatCode>#,##0_ ;\-#,##0\ </c:formatCode>
                      <c:ptCount val="3"/>
                      <c:pt idx="0">
                        <c:v>305330</c:v>
                      </c:pt>
                      <c:pt idx="1">
                        <c:v>59737.80859375</c:v>
                      </c:pt>
                      <c:pt idx="2">
                        <c:v>14903.314453125</c:v>
                      </c:pt>
                    </c:numCache>
                  </c:numRef>
                </c:val>
                <c:extLst xmlns:c15="http://schemas.microsoft.com/office/drawing/2012/chart">
                  <c:ext xmlns:c16="http://schemas.microsoft.com/office/drawing/2014/chart" uri="{C3380CC4-5D6E-409C-BE32-E72D297353CC}">
                    <c16:uniqueId val="{00000012-9780-48C7-BA53-D4DD62C51CC3}"/>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'[Maqueta_composición_ft - copia (7) (1).xlsx]Gráfico_cat'!$A$18:$B$18</c15:sqref>
                        </c15:formulaRef>
                      </c:ext>
                    </c:extLst>
                    <c:strCache>
                      <c:ptCount val="2"/>
                      <c:pt idx="0">
                        <c:v>2020</c:v>
                      </c:pt>
                      <c:pt idx="1">
                        <c:v>Mar - May</c:v>
                      </c:pt>
                    </c:strCache>
                  </c:strRef>
                </c:tx>
                <c:spPr>
                  <a:solidFill>
                    <a:schemeClr val="accent4">
                      <a:lumMod val="80000"/>
                      <a:lumOff val="20000"/>
                    </a:schemeClr>
                  </a:solidFill>
                  <a:ln>
                    <a:noFill/>
                  </a:ln>
                  <a:effectLst/>
                </c:spPr>
                <c:invertIfNegative val="0"/>
                <c:dLbls>
                  <c:delete val="1"/>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(1).xlsx]Gráfico_cat'!$E$18:$G$18</c15:sqref>
                        </c15:formulaRef>
                      </c:ext>
                    </c:extLst>
                    <c:numCache>
                      <c:formatCode>#,##0_ ;\-#,##0\ </c:formatCode>
                      <c:ptCount val="3"/>
                      <c:pt idx="0">
                        <c:v>266800.375</c:v>
                      </c:pt>
                      <c:pt idx="1">
                        <c:v>58439.03125</c:v>
                      </c:pt>
                      <c:pt idx="2">
                        <c:v>11763.6181640625</c:v>
                      </c:pt>
                    </c:numCache>
                  </c:numRef>
                </c:val>
                <c:extLst xmlns:c15="http://schemas.microsoft.com/office/drawing/2012/chart">
                  <c:ext xmlns:c16="http://schemas.microsoft.com/office/drawing/2014/chart" uri="{C3380CC4-5D6E-409C-BE32-E72D297353CC}">
                    <c16:uniqueId val="{00000013-9780-48C7-BA53-D4DD62C51CC3}"/>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'[Maqueta_composición_ft - copia (7) (1).xlsx]Gráfico_cat'!$A$19:$B$19</c15:sqref>
                        </c15:formulaRef>
                      </c:ext>
                    </c:extLst>
                    <c:strCache>
                      <c:ptCount val="2"/>
                      <c:pt idx="0">
                        <c:v>2020</c:v>
                      </c:pt>
                      <c:pt idx="1">
                        <c:v>Abr - Jun</c:v>
                      </c:pt>
                    </c:strCache>
                  </c:strRef>
                </c:tx>
                <c:spPr>
                  <a:solidFill>
                    <a:schemeClr val="accent1"/>
                  </a:solidFill>
                  <a:ln>
                    <a:noFill/>
                  </a:ln>
                  <a:effectLst/>
                </c:spPr>
                <c:invertIfNegative val="0"/>
                <c:dLbls>
                  <c:delete val="1"/>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(1).xlsx]Gráfico_cat'!$E$19:$G$19</c15:sqref>
                        </c15:formulaRef>
                      </c:ext>
                    </c:extLst>
                    <c:numCache>
                      <c:formatCode>#,##0_ ;\-#,##0\ </c:formatCode>
                      <c:ptCount val="3"/>
                      <c:pt idx="0">
                        <c:v>241419.203125</c:v>
                      </c:pt>
                      <c:pt idx="1">
                        <c:v>59269.765625</c:v>
                      </c:pt>
                      <c:pt idx="2">
                        <c:v>10156.6103515625</c:v>
                      </c:pt>
                    </c:numCache>
                  </c:numRef>
                </c:val>
                <c:extLst xmlns:c15="http://schemas.microsoft.com/office/drawing/2012/chart">
                  <c:ext xmlns:c16="http://schemas.microsoft.com/office/drawing/2014/chart" uri="{C3380CC4-5D6E-409C-BE32-E72D297353CC}">
                    <c16:uniqueId val="{00000014-9780-48C7-BA53-D4DD62C51CC3}"/>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'[Maqueta_composición_ft - copia (7) (1).xlsx]Gráfico_cat'!$A$20:$B$20</c15:sqref>
                        </c15:formulaRef>
                      </c:ext>
                    </c:extLst>
                    <c:strCache>
                      <c:ptCount val="2"/>
                      <c:pt idx="0">
                        <c:v>2020</c:v>
                      </c:pt>
                      <c:pt idx="1">
                        <c:v>May - Jul</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(1).xlsx]Gráfico_cat'!$E$20:$G$20</c15:sqref>
                        </c15:formulaRef>
                      </c:ext>
                    </c:extLst>
                    <c:numCache>
                      <c:formatCode>#,##0_ ;\-#,##0\ </c:formatCode>
                      <c:ptCount val="3"/>
                      <c:pt idx="0">
                        <c:v>229437.484375</c:v>
                      </c:pt>
                      <c:pt idx="1">
                        <c:v>63629.4140625</c:v>
                      </c:pt>
                      <c:pt idx="2">
                        <c:v>8822.1708984375</c:v>
                      </c:pt>
                    </c:numCache>
                  </c:numRef>
                </c:val>
                <c:extLst xmlns:c15="http://schemas.microsoft.com/office/drawing/2012/chart">
                  <c:ext xmlns:c16="http://schemas.microsoft.com/office/drawing/2014/chart" uri="{C3380CC4-5D6E-409C-BE32-E72D297353CC}">
                    <c16:uniqueId val="{00000015-9780-48C7-BA53-D4DD62C51CC3}"/>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'[Maqueta_composición_ft - copia (7) (1).xlsx]Gráfico_cat'!$A$21:$B$21</c15:sqref>
                        </c15:formulaRef>
                      </c:ext>
                    </c:extLst>
                    <c:strCache>
                      <c:ptCount val="2"/>
                      <c:pt idx="0">
                        <c:v>2020</c:v>
                      </c:pt>
                      <c:pt idx="1">
                        <c:v>Jun - Ago</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(1).xlsx]Gráfico_cat'!$E$21:$G$21</c15:sqref>
                        </c15:formulaRef>
                      </c:ext>
                    </c:extLst>
                    <c:numCache>
                      <c:formatCode>#,##0_ ;\-#,##0\ </c:formatCode>
                      <c:ptCount val="3"/>
                      <c:pt idx="0">
                        <c:v>239987.453125</c:v>
                      </c:pt>
                      <c:pt idx="1">
                        <c:v>65789.9140625</c:v>
                      </c:pt>
                      <c:pt idx="2">
                        <c:v>10010.158203125</c:v>
                      </c:pt>
                    </c:numCache>
                  </c:numRef>
                </c:val>
                <c:extLst xmlns:c15="http://schemas.microsoft.com/office/drawing/2012/chart">
                  <c:ext xmlns:c16="http://schemas.microsoft.com/office/drawing/2014/chart" uri="{C3380CC4-5D6E-409C-BE32-E72D297353CC}">
                    <c16:uniqueId val="{00000016-9780-48C7-BA53-D4DD62C51CC3}"/>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'[Maqueta_composición_ft - copia (7) (1).xlsx]Gráfico_cat'!$A$22:$B$22</c15:sqref>
                        </c15:formulaRef>
                      </c:ext>
                    </c:extLst>
                    <c:strCache>
                      <c:ptCount val="2"/>
                      <c:pt idx="0">
                        <c:v>2020</c:v>
                      </c:pt>
                      <c:pt idx="1">
                        <c:v>Jul - Sep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(1).xlsx]Gráfico_cat'!$E$22:$G$22</c15:sqref>
                        </c15:formulaRef>
                      </c:ext>
                    </c:extLst>
                    <c:numCache>
                      <c:formatCode>#,##0_ ;\-#,##0\ </c:formatCode>
                      <c:ptCount val="3"/>
                      <c:pt idx="0">
                        <c:v>249392.71875</c:v>
                      </c:pt>
                      <c:pt idx="1">
                        <c:v>66795.625</c:v>
                      </c:pt>
                      <c:pt idx="2">
                        <c:v>11033.8076171875</c:v>
                      </c:pt>
                    </c:numCache>
                  </c:numRef>
                </c:val>
                <c:extLst xmlns:c15="http://schemas.microsoft.com/office/drawing/2012/chart">
                  <c:ext xmlns:c16="http://schemas.microsoft.com/office/drawing/2014/chart" uri="{C3380CC4-5D6E-409C-BE32-E72D297353CC}">
                    <c16:uniqueId val="{00000017-9780-48C7-BA53-D4DD62C51CC3}"/>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'[Maqueta_composición_ft - copia (7) (1).xlsx]Gráfico_cat'!$A$23:$B$23</c15:sqref>
                        </c15:formulaRef>
                      </c:ext>
                    </c:extLst>
                    <c:strCache>
                      <c:ptCount val="2"/>
                      <c:pt idx="0">
                        <c:v>2020</c:v>
                      </c:pt>
                      <c:pt idx="1">
                        <c:v>Ago - Oct</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(1).xlsx]Gráfico_cat'!$E$23:$G$23</c15:sqref>
                        </c15:formulaRef>
                      </c:ext>
                    </c:extLst>
                    <c:numCache>
                      <c:formatCode>#,##0_ ;\-#,##0\ </c:formatCode>
                      <c:ptCount val="3"/>
                      <c:pt idx="0">
                        <c:v>259685.265625</c:v>
                      </c:pt>
                      <c:pt idx="1">
                        <c:v>65932.03125</c:v>
                      </c:pt>
                      <c:pt idx="2">
                        <c:v>12015.5068359375</c:v>
                      </c:pt>
                    </c:numCache>
                  </c:numRef>
                </c:val>
                <c:extLst xmlns:c15="http://schemas.microsoft.com/office/drawing/2012/chart">
                  <c:ext xmlns:c16="http://schemas.microsoft.com/office/drawing/2014/chart" uri="{C3380CC4-5D6E-409C-BE32-E72D297353CC}">
                    <c16:uniqueId val="{00000018-9780-48C7-BA53-D4DD62C51CC3}"/>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'[Maqueta_composición_ft - copia (7) (1).xlsx]Gráfico_cat'!$A$24:$B$24</c15:sqref>
                        </c15:formulaRef>
                      </c:ext>
                    </c:extLst>
                    <c:strCache>
                      <c:ptCount val="2"/>
                      <c:pt idx="0">
                        <c:v>2020</c:v>
                      </c:pt>
                      <c:pt idx="1">
                        <c:v>Sep - Nov</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(1).xlsx]Gráfico_cat'!$E$24:$G$24</c15:sqref>
                        </c15:formulaRef>
                      </c:ext>
                    </c:extLst>
                    <c:numCache>
                      <c:formatCode>#,##0_ ;\-#,##0\ </c:formatCode>
                      <c:ptCount val="3"/>
                      <c:pt idx="0">
                        <c:v>275893.96875</c:v>
                      </c:pt>
                      <c:pt idx="1">
                        <c:v>65147.9375</c:v>
                      </c:pt>
                      <c:pt idx="2">
                        <c:v>10423.8857421875</c:v>
                      </c:pt>
                    </c:numCache>
                  </c:numRef>
                </c:val>
                <c:extLst xmlns:c15="http://schemas.microsoft.com/office/drawing/2012/chart">
                  <c:ext xmlns:c16="http://schemas.microsoft.com/office/drawing/2014/chart" uri="{C3380CC4-5D6E-409C-BE32-E72D297353CC}">
                    <c16:uniqueId val="{00000019-9780-48C7-BA53-D4DD62C51CC3}"/>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'[Maqueta_composición_ft - copia (7) (1).xlsx]Gráfico_cat'!$A$25:$B$25</c15:sqref>
                        </c15:formulaRef>
                      </c:ext>
                    </c:extLst>
                    <c:strCache>
                      <c:ptCount val="2"/>
                      <c:pt idx="0">
                        <c:v>2020</c:v>
                      </c:pt>
                      <c:pt idx="1">
                        <c:v>Oct - Dic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(1).xlsx]Gráfico_cat'!$E$25:$G$25</c15:sqref>
                        </c15:formulaRef>
                      </c:ext>
                    </c:extLst>
                    <c:numCache>
                      <c:formatCode>#,##0_ ;\-#,##0\ </c:formatCode>
                      <c:ptCount val="3"/>
                      <c:pt idx="0">
                        <c:v>296876.25</c:v>
                      </c:pt>
                      <c:pt idx="1">
                        <c:v>64407.6328125</c:v>
                      </c:pt>
                      <c:pt idx="2">
                        <c:v>9491.01171875</c:v>
                      </c:pt>
                    </c:numCache>
                  </c:numRef>
                </c:val>
                <c:extLst xmlns:c15="http://schemas.microsoft.com/office/drawing/2012/chart">
                  <c:ext xmlns:c16="http://schemas.microsoft.com/office/drawing/2014/chart" uri="{C3380CC4-5D6E-409C-BE32-E72D297353CC}">
                    <c16:uniqueId val="{0000001A-9780-48C7-BA53-D4DD62C51CC3}"/>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'[Maqueta_composición_ft - copia (7) (1).xlsx]Gráfico_cat'!$A$26:$B$26</c15:sqref>
                        </c15:formulaRef>
                      </c:ext>
                    </c:extLst>
                    <c:strCache>
                      <c:ptCount val="2"/>
                      <c:pt idx="0">
                        <c:v>2020</c:v>
                      </c:pt>
                      <c:pt idx="1">
                        <c:v>Nov - Ene</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(1).xlsx]Gráfico_cat'!$E$26:$G$26</c15:sqref>
                        </c15:formulaRef>
                      </c:ext>
                    </c:extLst>
                    <c:numCache>
                      <c:formatCode>#,##0_ ;\-#,##0\ </c:formatCode>
                      <c:ptCount val="3"/>
                      <c:pt idx="0">
                        <c:v>295630.5625</c:v>
                      </c:pt>
                      <c:pt idx="1">
                        <c:v>64982.21875</c:v>
                      </c:pt>
                      <c:pt idx="2">
                        <c:v>8708.1904296875</c:v>
                      </c:pt>
                    </c:numCache>
                  </c:numRef>
                </c:val>
                <c:extLst xmlns:c15="http://schemas.microsoft.com/office/drawing/2012/chart">
                  <c:ext xmlns:c16="http://schemas.microsoft.com/office/drawing/2014/chart" uri="{C3380CC4-5D6E-409C-BE32-E72D297353CC}">
                    <c16:uniqueId val="{0000001B-9780-48C7-BA53-D4DD62C51CC3}"/>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'[Maqueta_composición_ft - copia (7) (1).xlsx]Gráfico_cat'!$A$27:$B$27</c15:sqref>
                        </c15:formulaRef>
                      </c:ext>
                    </c:extLst>
                    <c:strCache>
                      <c:ptCount val="2"/>
                      <c:pt idx="0">
                        <c:v>2021</c:v>
                      </c:pt>
                      <c:pt idx="1">
                        <c:v>Dic - Feb</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(1).xlsx]Gráfico_cat'!$E$27:$G$27</c15:sqref>
                        </c15:formulaRef>
                      </c:ext>
                    </c:extLst>
                    <c:numCache>
                      <c:formatCode>#,##0_ ;\-#,##0\ </c:formatCode>
                      <c:ptCount val="3"/>
                      <c:pt idx="0">
                        <c:v>285677.78125</c:v>
                      </c:pt>
                      <c:pt idx="1">
                        <c:v>63231.3203125</c:v>
                      </c:pt>
                      <c:pt idx="2">
                        <c:v>10056.328125</c:v>
                      </c:pt>
                    </c:numCache>
                  </c:numRef>
                </c:val>
                <c:extLst xmlns:c15="http://schemas.microsoft.com/office/drawing/2012/chart">
                  <c:ext xmlns:c16="http://schemas.microsoft.com/office/drawing/2014/chart" uri="{C3380CC4-5D6E-409C-BE32-E72D297353CC}">
                    <c16:uniqueId val="{0000001C-9780-48C7-BA53-D4DD62C51CC3}"/>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'[Maqueta_composición_ft - copia (7) (1).xlsx]Gráfico_cat'!$A$28:$B$28</c15:sqref>
                        </c15:formulaRef>
                      </c:ext>
                    </c:extLst>
                    <c:strCache>
                      <c:ptCount val="2"/>
                      <c:pt idx="0">
                        <c:v>2021</c:v>
                      </c:pt>
                      <c:pt idx="1">
                        <c:v>Ene - Mar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(1).xlsx]Gráfico_cat'!$E$28:$G$28</c15:sqref>
                        </c15:formulaRef>
                      </c:ext>
                    </c:extLst>
                    <c:numCache>
                      <c:formatCode>#,##0_ ;\-#,##0\ </c:formatCode>
                      <c:ptCount val="3"/>
                      <c:pt idx="0">
                        <c:v>275614</c:v>
                      </c:pt>
                      <c:pt idx="1">
                        <c:v>61316.27734375</c:v>
                      </c:pt>
                      <c:pt idx="2">
                        <c:v>10550.8642578125</c:v>
                      </c:pt>
                    </c:numCache>
                  </c:numRef>
                </c:val>
                <c:extLst xmlns:c15="http://schemas.microsoft.com/office/drawing/2012/chart">
                  <c:ext xmlns:c16="http://schemas.microsoft.com/office/drawing/2014/chart" uri="{C3380CC4-5D6E-409C-BE32-E72D297353CC}">
                    <c16:uniqueId val="{0000001D-9780-48C7-BA53-D4DD62C51CC3}"/>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'[Maqueta_composición_ft - copia (7) (1).xlsx]Gráfico_cat'!$A$29:$B$29</c15:sqref>
                        </c15:formulaRef>
                      </c:ext>
                    </c:extLst>
                    <c:strCache>
                      <c:ptCount val="2"/>
                      <c:pt idx="0">
                        <c:v>2021</c:v>
                      </c:pt>
                      <c:pt idx="1">
                        <c:v>Feb - Abr</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(1).xlsx]Gráfico_cat'!$E$29:$G$29</c15:sqref>
                        </c15:formulaRef>
                      </c:ext>
                    </c:extLst>
                    <c:numCache>
                      <c:formatCode>#,##0_ ;\-#,##0\ </c:formatCode>
                      <c:ptCount val="3"/>
                      <c:pt idx="0">
                        <c:v>270753.25</c:v>
                      </c:pt>
                      <c:pt idx="1">
                        <c:v>61123.796875</c:v>
                      </c:pt>
                      <c:pt idx="2">
                        <c:v>10035.77734375</c:v>
                      </c:pt>
                    </c:numCache>
                  </c:numRef>
                </c:val>
                <c:extLst xmlns:c15="http://schemas.microsoft.com/office/drawing/2012/chart">
                  <c:ext xmlns:c16="http://schemas.microsoft.com/office/drawing/2014/chart" uri="{C3380CC4-5D6E-409C-BE32-E72D297353CC}">
                    <c16:uniqueId val="{0000001E-9780-48C7-BA53-D4DD62C51CC3}"/>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'[Maqueta_composición_ft - copia (7) (1).xlsx]Gráfico_cat'!$A$30:$B$30</c15:sqref>
                        </c15:formulaRef>
                      </c:ext>
                    </c:extLst>
                    <c:strCache>
                      <c:ptCount val="2"/>
                      <c:pt idx="0">
                        <c:v>2021</c:v>
                      </c:pt>
                      <c:pt idx="1">
                        <c:v>Mar - May</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(1).xlsx]Gráfico_cat'!$E$30:$G$30</c15:sqref>
                        </c15:formulaRef>
                      </c:ext>
                    </c:extLst>
                    <c:numCache>
                      <c:formatCode>#,##0_ ;\-#,##0\ </c:formatCode>
                      <c:ptCount val="3"/>
                      <c:pt idx="0">
                        <c:v>258744.625</c:v>
                      </c:pt>
                      <c:pt idx="1">
                        <c:v>64445.3359375</c:v>
                      </c:pt>
                      <c:pt idx="2">
                        <c:v>9120.90625</c:v>
                      </c:pt>
                    </c:numCache>
                  </c:numRef>
                </c:val>
                <c:extLst xmlns:c15="http://schemas.microsoft.com/office/drawing/2012/chart">
                  <c:ext xmlns:c16="http://schemas.microsoft.com/office/drawing/2014/chart" uri="{C3380CC4-5D6E-409C-BE32-E72D297353CC}">
                    <c16:uniqueId val="{0000001F-9780-48C7-BA53-D4DD62C51CC3}"/>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'[Maqueta_composición_ft - copia (7) (1).xlsx]Gráfico_cat'!$A$31:$B$31</c15:sqref>
                        </c15:formulaRef>
                      </c:ext>
                    </c:extLst>
                    <c:strCache>
                      <c:ptCount val="2"/>
                      <c:pt idx="0">
                        <c:v>2021</c:v>
                      </c:pt>
                      <c:pt idx="1">
                        <c:v>Abr - Jun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(1).xlsx]Gráfico_cat'!$E$31:$G$31</c15:sqref>
                        </c15:formulaRef>
                      </c:ext>
                    </c:extLst>
                    <c:numCache>
                      <c:formatCode>#,##0_ ;\-#,##0\ </c:formatCode>
                      <c:ptCount val="3"/>
                      <c:pt idx="0">
                        <c:v>250544.71875</c:v>
                      </c:pt>
                      <c:pt idx="1">
                        <c:v>61768.0390625</c:v>
                      </c:pt>
                      <c:pt idx="2">
                        <c:v>9351.875</c:v>
                      </c:pt>
                    </c:numCache>
                  </c:numRef>
                </c:val>
                <c:extLst xmlns:c15="http://schemas.microsoft.com/office/drawing/2012/chart">
                  <c:ext xmlns:c16="http://schemas.microsoft.com/office/drawing/2014/chart" uri="{C3380CC4-5D6E-409C-BE32-E72D297353CC}">
                    <c16:uniqueId val="{00000020-9780-48C7-BA53-D4DD62C51CC3}"/>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'[Maqueta_composición_ft - copia (7) (1).xlsx]Gráfico_cat'!$A$32:$B$32</c15:sqref>
                        </c15:formulaRef>
                      </c:ext>
                    </c:extLst>
                    <c:strCache>
                      <c:ptCount val="2"/>
                      <c:pt idx="0">
                        <c:v>2021</c:v>
                      </c:pt>
                      <c:pt idx="1">
                        <c:v>May - Jul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(1).xlsx]Gráfico_cat'!$E$32:$G$32</c15:sqref>
                        </c15:formulaRef>
                      </c:ext>
                    </c:extLst>
                    <c:numCache>
                      <c:formatCode>#,##0_ ;\-#,##0\ </c:formatCode>
                      <c:ptCount val="3"/>
                      <c:pt idx="0">
                        <c:v>250261.0625</c:v>
                      </c:pt>
                      <c:pt idx="1">
                        <c:v>61594.3046875</c:v>
                      </c:pt>
                      <c:pt idx="2">
                        <c:v>11348.890625</c:v>
                      </c:pt>
                    </c:numCache>
                  </c:numRef>
                </c:val>
                <c:extLst xmlns:c15="http://schemas.microsoft.com/office/drawing/2012/chart">
                  <c:ext xmlns:c16="http://schemas.microsoft.com/office/drawing/2014/chart" uri="{C3380CC4-5D6E-409C-BE32-E72D297353CC}">
                    <c16:uniqueId val="{00000021-9780-48C7-BA53-D4DD62C51CC3}"/>
                  </c:ext>
                </c:extLst>
              </c15:ser>
            </c15:filteredBarSeries>
            <c15:filteredBarSeries>
              <c15:ser>
                <c:idx val="30"/>
                <c:order val="30"/>
                <c:tx>
                  <c:strRef>
                    <c:extLst xmlns:c15="http://schemas.microsoft.com/office/drawing/2012/chart">
                      <c:ext xmlns:c15="http://schemas.microsoft.com/office/drawing/2012/chart" uri="{02D57815-91ED-43cb-92C2-25804820EDAC}">
                        <c15:formulaRef>
                          <c15:sqref>'[Maqueta_composición_ft - copia (7) (1).xlsx]Gráfico_cat'!$A$33:$B$33</c15:sqref>
                        </c15:formulaRef>
                      </c:ext>
                    </c:extLst>
                    <c:strCache>
                      <c:ptCount val="2"/>
                      <c:pt idx="0">
                        <c:v>2021</c:v>
                      </c:pt>
                      <c:pt idx="1">
                        <c:v>Jun - Ago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(1).xlsx]Gráfico_cat'!$E$33:$G$33</c15:sqref>
                        </c15:formulaRef>
                      </c:ext>
                    </c:extLst>
                    <c:numCache>
                      <c:formatCode>#,##0_ ;\-#,##0\ </c:formatCode>
                      <c:ptCount val="3"/>
                      <c:pt idx="0">
                        <c:v>256469.921875</c:v>
                      </c:pt>
                      <c:pt idx="1">
                        <c:v>60549.83203125</c:v>
                      </c:pt>
                      <c:pt idx="2">
                        <c:v>13515.15625</c:v>
                      </c:pt>
                    </c:numCache>
                  </c:numRef>
                </c:val>
                <c:extLst xmlns:c15="http://schemas.microsoft.com/office/drawing/2012/chart">
                  <c:ext xmlns:c16="http://schemas.microsoft.com/office/drawing/2014/chart" uri="{C3380CC4-5D6E-409C-BE32-E72D297353CC}">
                    <c16:uniqueId val="{00000022-9780-48C7-BA53-D4DD62C51CC3}"/>
                  </c:ext>
                </c:extLst>
              </c15:ser>
            </c15:filteredBarSeries>
            <c15:filteredBarSeries>
              <c15:ser>
                <c:idx val="32"/>
                <c:order val="32"/>
                <c:tx>
                  <c:strRef>
                    <c:extLst xmlns:c15="http://schemas.microsoft.com/office/drawing/2012/chart">
                      <c:ext xmlns:c15="http://schemas.microsoft.com/office/drawing/2012/chart" uri="{02D57815-91ED-43cb-92C2-25804820EDAC}">
                        <c15:formulaRef>
                          <c15:sqref>'[Maqueta_composición_ft - copia (7) (1).xlsx]Gráfico_cat'!$A$35:$B$35</c15:sqref>
                        </c15:formulaRef>
                      </c:ext>
                    </c:extLst>
                    <c:strCache>
                      <c:ptCount val="2"/>
                      <c:pt idx="0">
                        <c:v>2021</c:v>
                      </c:pt>
                      <c:pt idx="1">
                        <c:v>Ago - Oct</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(1).xlsx]Gráfico_cat'!$E$35:$G$35</c15:sqref>
                        </c15:formulaRef>
                      </c:ext>
                    </c:extLst>
                    <c:numCache>
                      <c:formatCode>#,##0_ ;\-#,##0\ </c:formatCode>
                      <c:ptCount val="3"/>
                      <c:pt idx="0">
                        <c:v>266968.84375</c:v>
                      </c:pt>
                      <c:pt idx="1">
                        <c:v>66777.9140625</c:v>
                      </c:pt>
                      <c:pt idx="2">
                        <c:v>14757.8134765625</c:v>
                      </c:pt>
                    </c:numCache>
                  </c:numRef>
                </c:val>
                <c:extLst xmlns:c15="http://schemas.microsoft.com/office/drawing/2012/chart">
                  <c:ext xmlns:c16="http://schemas.microsoft.com/office/drawing/2014/chart" uri="{C3380CC4-5D6E-409C-BE32-E72D297353CC}">
                    <c16:uniqueId val="{00000023-9780-48C7-BA53-D4DD62C51CC3}"/>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'[Maqueta_composición_ft - copia (7) (1).xlsx]Gráfico_cat'!$A$36:$B$36</c15:sqref>
                        </c15:formulaRef>
                      </c:ext>
                    </c:extLst>
                    <c:strCache>
                      <c:ptCount val="2"/>
                      <c:pt idx="0">
                        <c:v>2021</c:v>
                      </c:pt>
                      <c:pt idx="1">
                        <c:v>Sep - Nov</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(1).xlsx]Gráfico_cat'!$E$36:$G$36</c15:sqref>
                        </c15:formulaRef>
                      </c:ext>
                    </c:extLst>
                    <c:numCache>
                      <c:formatCode>#,##0_ ;\-#,##0\ </c:formatCode>
                      <c:ptCount val="3"/>
                      <c:pt idx="0">
                        <c:v>273245.96875</c:v>
                      </c:pt>
                      <c:pt idx="1">
                        <c:v>69696.375</c:v>
                      </c:pt>
                      <c:pt idx="2">
                        <c:v>13991.0595703125</c:v>
                      </c:pt>
                    </c:numCache>
                  </c:numRef>
                </c:val>
                <c:extLst xmlns:c15="http://schemas.microsoft.com/office/drawing/2012/chart">
                  <c:ext xmlns:c16="http://schemas.microsoft.com/office/drawing/2014/chart" uri="{C3380CC4-5D6E-409C-BE32-E72D297353CC}">
                    <c16:uniqueId val="{00000024-9780-48C7-BA53-D4DD62C51CC3}"/>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'[Maqueta_composición_ft - copia (7) (1).xlsx]Gráfico_cat'!$A$38:$B$38</c15:sqref>
                        </c15:formulaRef>
                      </c:ext>
                    </c:extLst>
                    <c:strCache>
                      <c:ptCount val="2"/>
                      <c:pt idx="0">
                        <c:v>2021</c:v>
                      </c:pt>
                      <c:pt idx="1">
                        <c:v>Nov - Ene</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(1).xlsx]Gráfico_cat'!$E$38:$G$38</c15:sqref>
                        </c15:formulaRef>
                      </c:ext>
                    </c:extLst>
                    <c:numCache>
                      <c:formatCode>#,##0_ ;\-#,##0\ </c:formatCode>
                      <c:ptCount val="3"/>
                      <c:pt idx="0">
                        <c:v>303710.84375</c:v>
                      </c:pt>
                      <c:pt idx="1">
                        <c:v>67444.671875</c:v>
                      </c:pt>
                      <c:pt idx="2">
                        <c:v>14788.943359375</c:v>
                      </c:pt>
                    </c:numCache>
                  </c:numRef>
                </c:val>
                <c:extLst xmlns:c15="http://schemas.microsoft.com/office/drawing/2012/chart">
                  <c:ext xmlns:c16="http://schemas.microsoft.com/office/drawing/2014/chart" uri="{C3380CC4-5D6E-409C-BE32-E72D297353CC}">
                    <c16:uniqueId val="{00000025-9780-48C7-BA53-D4DD62C51CC3}"/>
                  </c:ext>
                </c:extLst>
              </c15:ser>
            </c15:filteredBarSeries>
            <c15:filteredBarSeries>
              <c15:ser>
                <c:idx val="36"/>
                <c:order val="36"/>
                <c:tx>
                  <c:strRef>
                    <c:extLst xmlns:c15="http://schemas.microsoft.com/office/drawing/2012/chart">
                      <c:ext xmlns:c15="http://schemas.microsoft.com/office/drawing/2012/chart" uri="{02D57815-91ED-43cb-92C2-25804820EDAC}">
                        <c15:formulaRef>
                          <c15:sqref>'[Maqueta_composición_ft - copia (7) (1).xlsx]Gráfico_cat'!$A$39:$B$39</c15:sqref>
                        </c15:formulaRef>
                      </c:ext>
                    </c:extLst>
                    <c:strCache>
                      <c:ptCount val="2"/>
                      <c:pt idx="0">
                        <c:v>2022</c:v>
                      </c:pt>
                      <c:pt idx="1">
                        <c:v>Dic - Feb</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(1).xlsx]Gráfico_cat'!$E$39:$G$39</c15:sqref>
                        </c15:formulaRef>
                      </c:ext>
                    </c:extLst>
                    <c:numCache>
                      <c:formatCode>#,##0_ ;\-#,##0\ </c:formatCode>
                      <c:ptCount val="3"/>
                      <c:pt idx="0">
                        <c:v>308831.0625</c:v>
                      </c:pt>
                      <c:pt idx="1">
                        <c:v>70911.9921875</c:v>
                      </c:pt>
                      <c:pt idx="2">
                        <c:v>13878.71484375</c:v>
                      </c:pt>
                    </c:numCache>
                  </c:numRef>
                </c:val>
                <c:extLst xmlns:c15="http://schemas.microsoft.com/office/drawing/2012/chart">
                  <c:ext xmlns:c16="http://schemas.microsoft.com/office/drawing/2014/chart" uri="{C3380CC4-5D6E-409C-BE32-E72D297353CC}">
                    <c16:uniqueId val="{00000026-9780-48C7-BA53-D4DD62C51CC3}"/>
                  </c:ext>
                </c:extLst>
              </c15:ser>
            </c15:filteredBarSeries>
            <c15:filteredBarSeries>
              <c15:ser>
                <c:idx val="38"/>
                <c:order val="38"/>
                <c:tx>
                  <c:strRef>
                    <c:extLst xmlns:c15="http://schemas.microsoft.com/office/drawing/2012/chart">
                      <c:ext xmlns:c15="http://schemas.microsoft.com/office/drawing/2012/chart" uri="{02D57815-91ED-43cb-92C2-25804820EDAC}">
                        <c15:formulaRef>
                          <c15:sqref>'[Maqueta_composición_ft - copia (7) (1).xlsx]Gráfico_cat'!$A$41:$B$41</c15:sqref>
                        </c15:formulaRef>
                      </c:ext>
                    </c:extLst>
                    <c:strCache>
                      <c:ptCount val="2"/>
                      <c:pt idx="0">
                        <c:v>2022</c:v>
                      </c:pt>
                      <c:pt idx="1">
                        <c:v>Feb - Abr</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(1).xlsx]Gráfico_cat'!$E$41:$G$41</c15:sqref>
                        </c15:formulaRef>
                      </c:ext>
                    </c:extLst>
                    <c:numCache>
                      <c:formatCode>#,##0_ ;\-#,##0\ </c:formatCode>
                      <c:ptCount val="3"/>
                      <c:pt idx="0">
                        <c:v>288835.4375</c:v>
                      </c:pt>
                      <c:pt idx="1">
                        <c:v>75824.8515625</c:v>
                      </c:pt>
                      <c:pt idx="2">
                        <c:v>13054.4453125</c:v>
                      </c:pt>
                    </c:numCache>
                  </c:numRef>
                </c:val>
                <c:extLst xmlns:c15="http://schemas.microsoft.com/office/drawing/2012/chart">
                  <c:ext xmlns:c16="http://schemas.microsoft.com/office/drawing/2014/chart" uri="{C3380CC4-5D6E-409C-BE32-E72D297353CC}">
                    <c16:uniqueId val="{00000027-9780-48C7-BA53-D4DD62C51CC3}"/>
                  </c:ext>
                </c:extLst>
              </c15:ser>
            </c15:filteredBarSeries>
            <c15:filteredBarSeries>
              <c15:ser>
                <c:idx val="39"/>
                <c:order val="39"/>
                <c:tx>
                  <c:strRef>
                    <c:extLst xmlns:c15="http://schemas.microsoft.com/office/drawing/2012/chart">
                      <c:ext xmlns:c15="http://schemas.microsoft.com/office/drawing/2012/chart" uri="{02D57815-91ED-43cb-92C2-25804820EDAC}">
                        <c15:formulaRef>
                          <c15:sqref>'[Maqueta_composición_ft - copia (7) (1).xlsx]Gráfico_cat'!$A$42:$B$42</c15:sqref>
                        </c15:formulaRef>
                      </c:ext>
                    </c:extLst>
                    <c:strCache>
                      <c:ptCount val="2"/>
                      <c:pt idx="0">
                        <c:v>2022</c:v>
                      </c:pt>
                      <c:pt idx="1">
                        <c:v>Mar - May</c:v>
                      </c:pt>
                    </c:strCache>
                  </c:strRef>
                </c:tx>
                <c:spPr>
                  <a:solidFill>
                    <a:schemeClr val="accent4">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(1).xlsx]Gráfico_cat'!$E$42:$G$42</c15:sqref>
                        </c15:formulaRef>
                      </c:ext>
                    </c:extLst>
                    <c:numCache>
                      <c:formatCode>#,##0_ ;\-#,##0\ </c:formatCode>
                      <c:ptCount val="3"/>
                      <c:pt idx="0">
                        <c:v>286877.125</c:v>
                      </c:pt>
                      <c:pt idx="1">
                        <c:v>74262.265625</c:v>
                      </c:pt>
                      <c:pt idx="2">
                        <c:v>12767.771484375</c:v>
                      </c:pt>
                    </c:numCache>
                  </c:numRef>
                </c:val>
                <c:extLst xmlns:c15="http://schemas.microsoft.com/office/drawing/2012/chart">
                  <c:ext xmlns:c16="http://schemas.microsoft.com/office/drawing/2014/chart" uri="{C3380CC4-5D6E-409C-BE32-E72D297353CC}">
                    <c16:uniqueId val="{00000028-9780-48C7-BA53-D4DD62C51CC3}"/>
                  </c:ext>
                </c:extLst>
              </c15:ser>
            </c15:filteredBarSeries>
            <c15:filteredBarSeries>
              <c15:ser>
                <c:idx val="41"/>
                <c:order val="41"/>
                <c:tx>
                  <c:strRef>
                    <c:extLst xmlns:c15="http://schemas.microsoft.com/office/drawing/2012/chart">
                      <c:ext xmlns:c15="http://schemas.microsoft.com/office/drawing/2012/chart" uri="{02D57815-91ED-43cb-92C2-25804820EDAC}">
                        <c15:formulaRef>
                          <c15:sqref>'[Maqueta_composición_ft - copia (7) (1).xlsx]Gráfico_cat'!$A$44:$B$44</c15:sqref>
                        </c15:formulaRef>
                      </c:ext>
                    </c:extLst>
                    <c:strCache>
                      <c:ptCount val="2"/>
                      <c:pt idx="0">
                        <c:v>2022</c:v>
                      </c:pt>
                      <c:pt idx="1">
                        <c:v>May - Jul</c:v>
                      </c:pt>
                    </c:strCache>
                  </c:strRef>
                </c:tx>
                <c:spPr>
                  <a:solidFill>
                    <a:schemeClr val="accent6">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(1).xlsx]Gráfico_cat'!$E$44:$G$44</c15:sqref>
                        </c15:formulaRef>
                      </c:ext>
                    </c:extLst>
                    <c:numCache>
                      <c:formatCode>#,##0_ ;\-#,##0\ </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29-9780-48C7-BA53-D4DD62C51CC3}"/>
                  </c:ext>
                </c:extLst>
              </c15:ser>
            </c15:filteredBarSeries>
            <c15:filteredBarSeries>
              <c15:ser>
                <c:idx val="42"/>
                <c:order val="42"/>
                <c:tx>
                  <c:strRef>
                    <c:extLst xmlns:c15="http://schemas.microsoft.com/office/drawing/2012/chart">
                      <c:ext xmlns:c15="http://schemas.microsoft.com/office/drawing/2012/chart" uri="{02D57815-91ED-43cb-92C2-25804820EDAC}">
                        <c15:formulaRef>
                          <c15:sqref>'[Maqueta_composición_ft - copia (7) (1).xlsx]Gráfico_cat'!$A$45:$B$45</c15:sqref>
                        </c15:formulaRef>
                      </c:ext>
                    </c:extLst>
                    <c:strCache>
                      <c:ptCount val="2"/>
                      <c:pt idx="0">
                        <c:v>2022</c:v>
                      </c:pt>
                      <c:pt idx="1">
                        <c:v>Jun - Ago</c:v>
                      </c:pt>
                    </c:strCache>
                  </c:strRef>
                </c:tx>
                <c:spPr>
                  <a:solidFill>
                    <a:schemeClr val="accent1">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(1).xlsx]Gráfico_cat'!$E$45:$G$45</c15:sqref>
                        </c15:formulaRef>
                      </c:ext>
                    </c:extLst>
                    <c:numCache>
                      <c:formatCode>#,##0_ ;\-#,##0\ </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2A-9780-48C7-BA53-D4DD62C51CC3}"/>
                  </c:ext>
                </c:extLst>
              </c15:ser>
            </c15:filteredBarSeries>
            <c15:filteredBarSeries>
              <c15:ser>
                <c:idx val="43"/>
                <c:order val="43"/>
                <c:tx>
                  <c:strRef>
                    <c:extLst xmlns:c15="http://schemas.microsoft.com/office/drawing/2012/chart">
                      <c:ext xmlns:c15="http://schemas.microsoft.com/office/drawing/2012/chart" uri="{02D57815-91ED-43cb-92C2-25804820EDAC}">
                        <c15:formulaRef>
                          <c15:sqref>'[Maqueta_composición_ft - copia (7) (1).xlsx]Gráfico_cat'!$A$46:$B$46</c15:sqref>
                        </c15:formulaRef>
                      </c:ext>
                    </c:extLst>
                    <c:strCache>
                      <c:ptCount val="2"/>
                      <c:pt idx="0">
                        <c:v>2022</c:v>
                      </c:pt>
                      <c:pt idx="1">
                        <c:v>Jul - Sep</c:v>
                      </c:pt>
                    </c:strCache>
                  </c:strRef>
                </c:tx>
                <c:spPr>
                  <a:solidFill>
                    <a:schemeClr val="accent2">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(1).xlsx]Gráfico_cat'!$E$46:$G$46</c15:sqref>
                        </c15:formulaRef>
                      </c:ext>
                    </c:extLst>
                    <c:numCache>
                      <c:formatCode>#,##0_ ;\-#,##0\ </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2B-9780-48C7-BA53-D4DD62C51CC3}"/>
                  </c:ext>
                </c:extLst>
              </c15:ser>
            </c15:filteredBarSeries>
            <c15:filteredBarSeries>
              <c15:ser>
                <c:idx val="44"/>
                <c:order val="44"/>
                <c:tx>
                  <c:strRef>
                    <c:extLst xmlns:c15="http://schemas.microsoft.com/office/drawing/2012/chart">
                      <c:ext xmlns:c15="http://schemas.microsoft.com/office/drawing/2012/chart" uri="{02D57815-91ED-43cb-92C2-25804820EDAC}">
                        <c15:formulaRef>
                          <c15:sqref>'[Maqueta_composición_ft - copia (7) (1).xlsx]Gráfico_cat'!$A$47:$B$47</c15:sqref>
                        </c15:formulaRef>
                      </c:ext>
                    </c:extLst>
                    <c:strCache>
                      <c:ptCount val="2"/>
                      <c:pt idx="0">
                        <c:v>2022</c:v>
                      </c:pt>
                      <c:pt idx="1">
                        <c:v>Ago - Oct</c:v>
                      </c:pt>
                    </c:strCache>
                  </c:strRef>
                </c:tx>
                <c:spPr>
                  <a:solidFill>
                    <a:schemeClr val="accent3">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(1).xlsx]Gráfico_cat'!$E$47:$G$47</c15:sqref>
                        </c15:formulaRef>
                      </c:ext>
                    </c:extLst>
                    <c:numCache>
                      <c:formatCode>#,##0_ ;\-#,##0\ </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2C-9780-48C7-BA53-D4DD62C51CC3}"/>
                  </c:ext>
                </c:extLst>
              </c15:ser>
            </c15:filteredBarSeries>
            <c15:filteredBarSeries>
              <c15:ser>
                <c:idx val="45"/>
                <c:order val="45"/>
                <c:tx>
                  <c:strRef>
                    <c:extLst xmlns:c15="http://schemas.microsoft.com/office/drawing/2012/chart">
                      <c:ext xmlns:c15="http://schemas.microsoft.com/office/drawing/2012/chart" uri="{02D57815-91ED-43cb-92C2-25804820EDAC}">
                        <c15:formulaRef>
                          <c15:sqref>'[Maqueta_composición_ft - copia (7) (1).xlsx]Gráfico_cat'!$A$48:$B$48</c15:sqref>
                        </c15:formulaRef>
                      </c:ext>
                    </c:extLst>
                    <c:strCache>
                      <c:ptCount val="2"/>
                      <c:pt idx="0">
                        <c:v>2022</c:v>
                      </c:pt>
                      <c:pt idx="1">
                        <c:v>Sep - Nov</c:v>
                      </c:pt>
                    </c:strCache>
                  </c:strRef>
                </c:tx>
                <c:spPr>
                  <a:solidFill>
                    <a:schemeClr val="accent4">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(1).xlsx]Gráfico_cat'!$E$48:$G$48</c15:sqref>
                        </c15:formulaRef>
                      </c:ext>
                    </c:extLst>
                    <c:numCache>
                      <c:formatCode>#,##0_ ;\-#,##0\ </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2D-9780-48C7-BA53-D4DD62C51CC3}"/>
                  </c:ext>
                </c:extLst>
              </c15:ser>
            </c15:filteredBarSeries>
            <c15:filteredBarSeries>
              <c15:ser>
                <c:idx val="46"/>
                <c:order val="46"/>
                <c:tx>
                  <c:strRef>
                    <c:extLst xmlns:c15="http://schemas.microsoft.com/office/drawing/2012/chart">
                      <c:ext xmlns:c15="http://schemas.microsoft.com/office/drawing/2012/chart" uri="{02D57815-91ED-43cb-92C2-25804820EDAC}">
                        <c15:formulaRef>
                          <c15:sqref>'[Maqueta_composición_ft - copia (7) (1).xlsx]Gráfico_cat'!$A$49:$B$49</c15:sqref>
                        </c15:formulaRef>
                      </c:ext>
                    </c:extLst>
                    <c:strCache>
                      <c:ptCount val="2"/>
                      <c:pt idx="0">
                        <c:v>2022</c:v>
                      </c:pt>
                      <c:pt idx="1">
                        <c:v>Oct - Dic</c:v>
                      </c:pt>
                    </c:strCache>
                  </c:strRef>
                </c:tx>
                <c:spPr>
                  <a:solidFill>
                    <a:schemeClr val="accent5">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(1).xlsx]Gráfico_cat'!$E$49:$G$49</c15:sqref>
                        </c15:formulaRef>
                      </c:ext>
                    </c:extLst>
                    <c:numCache>
                      <c:formatCode>#,##0_ ;\-#,##0\ </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2E-9780-48C7-BA53-D4DD62C51CC3}"/>
                  </c:ext>
                </c:extLst>
              </c15:ser>
            </c15:filteredBarSeries>
            <c15:filteredBarSeries>
              <c15:ser>
                <c:idx val="47"/>
                <c:order val="47"/>
                <c:tx>
                  <c:strRef>
                    <c:extLst xmlns:c15="http://schemas.microsoft.com/office/drawing/2012/chart">
                      <c:ext xmlns:c15="http://schemas.microsoft.com/office/drawing/2012/chart" uri="{02D57815-91ED-43cb-92C2-25804820EDAC}">
                        <c15:formulaRef>
                          <c15:sqref>'[Maqueta_composición_ft - copia (7) (1).xlsx]Gráfico_cat'!$A$50:$B$50</c15:sqref>
                        </c15:formulaRef>
                      </c:ext>
                    </c:extLst>
                    <c:strCache>
                      <c:ptCount val="2"/>
                      <c:pt idx="0">
                        <c:v>2022</c:v>
                      </c:pt>
                      <c:pt idx="1">
                        <c:v>Nov - Ene</c:v>
                      </c:pt>
                    </c:strCache>
                  </c:strRef>
                </c:tx>
                <c:spPr>
                  <a:solidFill>
                    <a:schemeClr val="accent6">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Asalariados privados</c:v>
                    </c:pt>
                    <c:pt idx="1">
                      <c:v>Asalariados públicos</c:v>
                    </c:pt>
                    <c:pt idx="2">
                      <c:v>Servicio doméstico</c:v>
                    </c:pt>
                  </c:strLit>
                </c:cat>
                <c:val>
                  <c:numRef>
                    <c:extLst xmlns:c15="http://schemas.microsoft.com/office/drawing/2012/chart">
                      <c:ext xmlns:c15="http://schemas.microsoft.com/office/drawing/2012/chart" uri="{02D57815-91ED-43cb-92C2-25804820EDAC}">
                        <c15:formulaRef>
                          <c15:sqref>'[Maqueta_composición_ft - copia (7) (1).xlsx]Gráfico_cat'!$E$50:$G$50</c15:sqref>
                        </c15:formulaRef>
                      </c:ext>
                    </c:extLst>
                    <c:numCache>
                      <c:formatCode>#,##0_ ;\-#,##0\ </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2F-9780-48C7-BA53-D4DD62C51CC3}"/>
                  </c:ext>
                </c:extLst>
              </c15:ser>
            </c15:filteredBarSeries>
          </c:ext>
        </c:extLst>
      </c:barChart>
      <c:catAx>
        <c:axId val="483574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83574800"/>
        <c:crosses val="autoZero"/>
        <c:auto val="1"/>
        <c:lblAlgn val="ctr"/>
        <c:lblOffset val="100"/>
        <c:noMultiLvlLbl val="0"/>
      </c:catAx>
      <c:valAx>
        <c:axId val="483574800"/>
        <c:scaling>
          <c:orientation val="minMax"/>
        </c:scaling>
        <c:delete val="1"/>
        <c:axPos val="l"/>
        <c:numFmt formatCode="#,##0_ ;\-#,##0\ " sourceLinked="1"/>
        <c:majorTickMark val="none"/>
        <c:minorTickMark val="none"/>
        <c:tickLblPos val="nextTo"/>
        <c:crossAx val="483574472"/>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1219092429546"/>
          <c:y val="4.9168586306355136E-2"/>
          <c:w val="0.83876246307356994"/>
          <c:h val="0.56829136522897528"/>
        </c:manualLayout>
      </c:layout>
      <c:lineChart>
        <c:grouping val="standard"/>
        <c:varyColors val="0"/>
        <c:ser>
          <c:idx val="0"/>
          <c:order val="0"/>
          <c:tx>
            <c:v>Maule</c:v>
          </c:tx>
          <c:spPr>
            <a:ln w="28575" cap="rnd">
              <a:solidFill>
                <a:schemeClr val="accent1"/>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27-443D-9302-E52C2FCDBA7F}"/>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27-443D-9302-E52C2FCDBA7F}"/>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27-443D-9302-E52C2FCDBA7F}"/>
                </c:ext>
              </c:extLst>
            </c:dLbl>
            <c:dLbl>
              <c:idx val="40"/>
              <c:layout>
                <c:manualLayout>
                  <c:x val="0"/>
                  <c:y val="-0.1362976441665537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27-443D-9302-E52C2FCDBA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'[Maqueta_informalidad - copia (7).xlsx]Ocup_inf'!$A$3:$B$43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'[Maqueta_informalidad - copia (7).xlsx]Ocup_inf'!$E$3:$E$43</c:f>
              <c:numCache>
                <c:formatCode>#,##0.0</c:formatCode>
                <c:ptCount val="41"/>
                <c:pt idx="0">
                  <c:v>33.6</c:v>
                </c:pt>
                <c:pt idx="1">
                  <c:v>32.9</c:v>
                </c:pt>
                <c:pt idx="2">
                  <c:v>33.300000000000004</c:v>
                </c:pt>
                <c:pt idx="3">
                  <c:v>31.700000000000003</c:v>
                </c:pt>
                <c:pt idx="4">
                  <c:v>31.900000000000002</c:v>
                </c:pt>
                <c:pt idx="5">
                  <c:v>30.3</c:v>
                </c:pt>
                <c:pt idx="6">
                  <c:v>29.700000000000003</c:v>
                </c:pt>
                <c:pt idx="7">
                  <c:v>30.5</c:v>
                </c:pt>
                <c:pt idx="8">
                  <c:v>32.5</c:v>
                </c:pt>
                <c:pt idx="9">
                  <c:v>33.9</c:v>
                </c:pt>
                <c:pt idx="10">
                  <c:v>34.700000000000003</c:v>
                </c:pt>
                <c:pt idx="11">
                  <c:v>35.4</c:v>
                </c:pt>
                <c:pt idx="12">
                  <c:v>34.800000000000004</c:v>
                </c:pt>
                <c:pt idx="13">
                  <c:v>34.700000000000003</c:v>
                </c:pt>
                <c:pt idx="14">
                  <c:v>32.300000000000004</c:v>
                </c:pt>
                <c:pt idx="15">
                  <c:v>29.700000000000003</c:v>
                </c:pt>
                <c:pt idx="16">
                  <c:v>27.400000000000002</c:v>
                </c:pt>
                <c:pt idx="17">
                  <c:v>23.8</c:v>
                </c:pt>
                <c:pt idx="18">
                  <c:v>23.8</c:v>
                </c:pt>
                <c:pt idx="19">
                  <c:v>24.6</c:v>
                </c:pt>
                <c:pt idx="20">
                  <c:v>27.200000000000003</c:v>
                </c:pt>
                <c:pt idx="21">
                  <c:v>28.400000000000002</c:v>
                </c:pt>
                <c:pt idx="22">
                  <c:v>29.700000000000003</c:v>
                </c:pt>
                <c:pt idx="23">
                  <c:v>29.700000000000003</c:v>
                </c:pt>
                <c:pt idx="24">
                  <c:v>29.700000000000003</c:v>
                </c:pt>
                <c:pt idx="25">
                  <c:v>28.6</c:v>
                </c:pt>
                <c:pt idx="26">
                  <c:v>28.6</c:v>
                </c:pt>
                <c:pt idx="27">
                  <c:v>27.900000000000002</c:v>
                </c:pt>
                <c:pt idx="28">
                  <c:v>27.8</c:v>
                </c:pt>
                <c:pt idx="29">
                  <c:v>27.900000000000002</c:v>
                </c:pt>
                <c:pt idx="30">
                  <c:v>29.900000000000002</c:v>
                </c:pt>
                <c:pt idx="31">
                  <c:v>30.6</c:v>
                </c:pt>
                <c:pt idx="32">
                  <c:v>30.900000000000002</c:v>
                </c:pt>
                <c:pt idx="33">
                  <c:v>29.3</c:v>
                </c:pt>
                <c:pt idx="34">
                  <c:v>29.700000000000003</c:v>
                </c:pt>
                <c:pt idx="35">
                  <c:v>29.1</c:v>
                </c:pt>
                <c:pt idx="36">
                  <c:v>30</c:v>
                </c:pt>
                <c:pt idx="37">
                  <c:v>30.700000000000003</c:v>
                </c:pt>
                <c:pt idx="38">
                  <c:v>31.5</c:v>
                </c:pt>
                <c:pt idx="39">
                  <c:v>31</c:v>
                </c:pt>
                <c:pt idx="40">
                  <c:v>28.700000000000003</c:v>
                </c:pt>
              </c:numCache>
            </c:numRef>
          </c:val>
          <c:smooth val="0"/>
          <c:extLst>
            <c:ext xmlns:c16="http://schemas.microsoft.com/office/drawing/2014/chart" uri="{C3380CC4-5D6E-409C-BE32-E72D297353CC}">
              <c16:uniqueId val="{00000004-9F27-443D-9302-E52C2FCDBA7F}"/>
            </c:ext>
          </c:extLst>
        </c:ser>
        <c:ser>
          <c:idx val="1"/>
          <c:order val="1"/>
          <c:tx>
            <c:v>País</c:v>
          </c:tx>
          <c:spPr>
            <a:ln w="28575" cap="rnd">
              <a:solidFill>
                <a:schemeClr val="accent2"/>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27-443D-9302-E52C2FCDBA7F}"/>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27-443D-9302-E52C2FCDBA7F}"/>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27-443D-9302-E52C2FCDBA7F}"/>
                </c:ext>
              </c:extLst>
            </c:dLbl>
            <c:dLbl>
              <c:idx val="40"/>
              <c:layout>
                <c:manualLayout>
                  <c:x val="0"/>
                  <c:y val="2.4617729199699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27-443D-9302-E52C2FCDBA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'[Maqueta_informalidad - copia (7).xlsx]Ocup_inf'!$A$3:$B$43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'[Maqueta_informalidad - copia (7).xlsx]Ocup_inf'!$O$3:$O$43</c:f>
              <c:numCache>
                <c:formatCode>#,##0.0</c:formatCode>
                <c:ptCount val="41"/>
                <c:pt idx="0">
                  <c:v>27.900000000000002</c:v>
                </c:pt>
                <c:pt idx="1">
                  <c:v>27.900000000000002</c:v>
                </c:pt>
                <c:pt idx="2">
                  <c:v>28</c:v>
                </c:pt>
                <c:pt idx="3">
                  <c:v>28</c:v>
                </c:pt>
                <c:pt idx="4">
                  <c:v>28.1</c:v>
                </c:pt>
                <c:pt idx="5">
                  <c:v>28.1</c:v>
                </c:pt>
                <c:pt idx="6">
                  <c:v>28.200000000000003</c:v>
                </c:pt>
                <c:pt idx="7">
                  <c:v>28.1</c:v>
                </c:pt>
                <c:pt idx="8">
                  <c:v>28.6</c:v>
                </c:pt>
                <c:pt idx="9">
                  <c:v>29.1</c:v>
                </c:pt>
                <c:pt idx="10">
                  <c:v>29.3</c:v>
                </c:pt>
                <c:pt idx="11">
                  <c:v>29.1</c:v>
                </c:pt>
                <c:pt idx="12">
                  <c:v>29</c:v>
                </c:pt>
                <c:pt idx="13">
                  <c:v>28.900000000000002</c:v>
                </c:pt>
                <c:pt idx="14">
                  <c:v>26.3</c:v>
                </c:pt>
                <c:pt idx="15">
                  <c:v>23.5</c:v>
                </c:pt>
                <c:pt idx="16">
                  <c:v>22.400000000000002</c:v>
                </c:pt>
                <c:pt idx="17">
                  <c:v>22.3</c:v>
                </c:pt>
                <c:pt idx="18">
                  <c:v>22.5</c:v>
                </c:pt>
                <c:pt idx="19">
                  <c:v>23.5</c:v>
                </c:pt>
                <c:pt idx="20">
                  <c:v>25.1</c:v>
                </c:pt>
                <c:pt idx="21">
                  <c:v>26.700000000000003</c:v>
                </c:pt>
                <c:pt idx="22">
                  <c:v>27</c:v>
                </c:pt>
                <c:pt idx="23">
                  <c:v>27.1</c:v>
                </c:pt>
                <c:pt idx="24">
                  <c:v>26.5</c:v>
                </c:pt>
                <c:pt idx="25">
                  <c:v>26.700000000000003</c:v>
                </c:pt>
                <c:pt idx="26">
                  <c:v>26.200000000000003</c:v>
                </c:pt>
                <c:pt idx="27">
                  <c:v>26.1</c:v>
                </c:pt>
                <c:pt idx="28">
                  <c:v>26</c:v>
                </c:pt>
                <c:pt idx="29">
                  <c:v>26.900000000000002</c:v>
                </c:pt>
                <c:pt idx="30">
                  <c:v>27.1</c:v>
                </c:pt>
                <c:pt idx="31">
                  <c:v>27.700000000000003</c:v>
                </c:pt>
                <c:pt idx="32">
                  <c:v>27.900000000000002</c:v>
                </c:pt>
                <c:pt idx="33">
                  <c:v>28.200000000000003</c:v>
                </c:pt>
                <c:pt idx="34">
                  <c:v>28.3</c:v>
                </c:pt>
                <c:pt idx="35">
                  <c:v>28</c:v>
                </c:pt>
                <c:pt idx="36">
                  <c:v>27.8</c:v>
                </c:pt>
                <c:pt idx="37">
                  <c:v>27.3</c:v>
                </c:pt>
                <c:pt idx="38">
                  <c:v>27.200000000000003</c:v>
                </c:pt>
                <c:pt idx="39">
                  <c:v>27.3</c:v>
                </c:pt>
                <c:pt idx="40">
                  <c:v>27.1</c:v>
                </c:pt>
              </c:numCache>
            </c:numRef>
          </c:val>
          <c:smooth val="0"/>
          <c:extLst>
            <c:ext xmlns:c16="http://schemas.microsoft.com/office/drawing/2014/chart" uri="{C3380CC4-5D6E-409C-BE32-E72D297353CC}">
              <c16:uniqueId val="{00000009-9F27-443D-9302-E52C2FCDBA7F}"/>
            </c:ext>
          </c:extLst>
        </c:ser>
        <c:dLbls>
          <c:showLegendKey val="0"/>
          <c:showVal val="0"/>
          <c:showCatName val="0"/>
          <c:showSerName val="0"/>
          <c:showPercent val="0"/>
          <c:showBubbleSize val="0"/>
        </c:dLbls>
        <c:smooth val="0"/>
        <c:axId val="649409720"/>
        <c:axId val="600103248"/>
      </c:lineChart>
      <c:catAx>
        <c:axId val="64940972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chemeClr val="dk1"/>
                </a:solidFill>
                <a:latin typeface="+mn-lt"/>
                <a:ea typeface="+mn-ea"/>
                <a:cs typeface="+mn-cs"/>
              </a:defRPr>
            </a:pPr>
            <a:endParaRPr lang="es-CL"/>
          </a:p>
        </c:txPr>
        <c:crossAx val="600103248"/>
        <c:crosses val="autoZero"/>
        <c:auto val="1"/>
        <c:lblAlgn val="ctr"/>
        <c:lblOffset val="100"/>
        <c:noMultiLvlLbl val="0"/>
      </c:catAx>
      <c:valAx>
        <c:axId val="600103248"/>
        <c:scaling>
          <c:orientation val="minMax"/>
          <c:min val="20"/>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Tasa de informalidad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49409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39273966938207E-2"/>
          <c:y val="4.591752110465986E-2"/>
          <c:w val="0.94409900979930184"/>
          <c:h val="0.63582524767666837"/>
        </c:manualLayout>
      </c:layout>
      <c:barChart>
        <c:barDir val="col"/>
        <c:grouping val="clustered"/>
        <c:varyColors val="0"/>
        <c:ser>
          <c:idx val="3"/>
          <c:order val="0"/>
          <c:tx>
            <c:v>Trimestre AMJ 2019</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'[Maqueta_informalidad - copia (7).xlsx]Ocup_inf_sex'!$E$7,'[Maqueta_informalidad - copia (7).xlsx]Ocup_inf_sex'!$O$7</c:f>
              <c:numCache>
                <c:formatCode>#,##0.0</c:formatCode>
                <c:ptCount val="2"/>
                <c:pt idx="0">
                  <c:v>31.200000000000003</c:v>
                </c:pt>
                <c:pt idx="1">
                  <c:v>32.800000000000004</c:v>
                </c:pt>
              </c:numCache>
            </c:numRef>
          </c:val>
          <c:extLst>
            <c:ext xmlns:c16="http://schemas.microsoft.com/office/drawing/2014/chart" uri="{C3380CC4-5D6E-409C-BE32-E72D297353CC}">
              <c16:uniqueId val="{00000000-1924-4499-A23B-AB2547B48A6F}"/>
            </c:ext>
          </c:extLst>
        </c:ser>
        <c:ser>
          <c:idx val="2"/>
          <c:order val="1"/>
          <c:tx>
            <c:v>Trimestre AMJ 2020</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'[Maqueta_informalidad - copia (7).xlsx]Ocup_inf_sex'!$E$19,'[Maqueta_informalidad - copia (7).xlsx]Ocup_inf_sex'!$O$19</c:f>
              <c:numCache>
                <c:formatCode>#,##0.0</c:formatCode>
                <c:ptCount val="2"/>
                <c:pt idx="0">
                  <c:v>29</c:v>
                </c:pt>
                <c:pt idx="1">
                  <c:v>24.900000000000002</c:v>
                </c:pt>
              </c:numCache>
            </c:numRef>
          </c:val>
          <c:extLst>
            <c:ext xmlns:c16="http://schemas.microsoft.com/office/drawing/2014/chart" uri="{C3380CC4-5D6E-409C-BE32-E72D297353CC}">
              <c16:uniqueId val="{00000001-1924-4499-A23B-AB2547B48A6F}"/>
            </c:ext>
          </c:extLst>
        </c:ser>
        <c:ser>
          <c:idx val="0"/>
          <c:order val="2"/>
          <c:tx>
            <c:v>Trimestre AMJ 2021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'[Maqueta_informalidad - copia (7).xlsx]Ocup_inf_sex'!$E$31,'[Maqueta_informalidad - copia (7).xlsx]Ocup_inf_sex'!$O$31</c:f>
              <c:numCache>
                <c:formatCode>#,##0.0</c:formatCode>
                <c:ptCount val="2"/>
                <c:pt idx="0">
                  <c:v>29.400000000000002</c:v>
                </c:pt>
                <c:pt idx="1">
                  <c:v>25.3</c:v>
                </c:pt>
              </c:numCache>
            </c:numRef>
          </c:val>
          <c:extLst>
            <c:ext xmlns:c16="http://schemas.microsoft.com/office/drawing/2014/chart" uri="{C3380CC4-5D6E-409C-BE32-E72D297353CC}">
              <c16:uniqueId val="{00000002-1924-4499-A23B-AB2547B48A6F}"/>
            </c:ext>
          </c:extLst>
        </c:ser>
        <c:ser>
          <c:idx val="1"/>
          <c:order val="3"/>
          <c:tx>
            <c:v>Trimestre AMJ 2022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'[Maqueta_informalidad - copia (7).xlsx]Ocup_inf_sex'!$E$43,'[Maqueta_informalidad - copia (7).xlsx]Ocup_inf_sex'!$O$43</c:f>
              <c:numCache>
                <c:formatCode>#,##0.0</c:formatCode>
                <c:ptCount val="2"/>
                <c:pt idx="0">
                  <c:v>28.5</c:v>
                </c:pt>
                <c:pt idx="1">
                  <c:v>29.1</c:v>
                </c:pt>
              </c:numCache>
            </c:numRef>
          </c:val>
          <c:extLst>
            <c:ext xmlns:c16="http://schemas.microsoft.com/office/drawing/2014/chart" uri="{C3380CC4-5D6E-409C-BE32-E72D297353CC}">
              <c16:uniqueId val="{00000003-1924-4499-A23B-AB2547B48A6F}"/>
            </c:ext>
          </c:extLst>
        </c:ser>
        <c:dLbls>
          <c:dLblPos val="outEnd"/>
          <c:showLegendKey val="0"/>
          <c:showVal val="1"/>
          <c:showCatName val="0"/>
          <c:showSerName val="0"/>
          <c:showPercent val="0"/>
          <c:showBubbleSize val="0"/>
        </c:dLbls>
        <c:gapWidth val="219"/>
        <c:overlap val="-27"/>
        <c:axId val="647636720"/>
        <c:axId val="647635408"/>
      </c:barChart>
      <c:catAx>
        <c:axId val="6476367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47635408"/>
        <c:crosses val="autoZero"/>
        <c:auto val="1"/>
        <c:lblAlgn val="ctr"/>
        <c:lblOffset val="100"/>
        <c:noMultiLvlLbl val="0"/>
      </c:catAx>
      <c:valAx>
        <c:axId val="647635408"/>
        <c:scaling>
          <c:orientation val="minMax"/>
          <c:max val="35"/>
        </c:scaling>
        <c:delete val="1"/>
        <c:axPos val="l"/>
        <c:numFmt formatCode="#,##0.0" sourceLinked="1"/>
        <c:majorTickMark val="none"/>
        <c:minorTickMark val="none"/>
        <c:tickLblPos val="nextTo"/>
        <c:crossAx val="647636720"/>
        <c:crosses val="autoZero"/>
        <c:crossBetween val="between"/>
      </c:valAx>
      <c:spPr>
        <a:noFill/>
        <a:ln>
          <a:noFill/>
        </a:ln>
        <a:effectLst/>
      </c:spPr>
    </c:plotArea>
    <c:legend>
      <c:legendPos val="b"/>
      <c:layout>
        <c:manualLayout>
          <c:xMode val="edge"/>
          <c:yMode val="edge"/>
          <c:x val="0.11991422645965533"/>
          <c:y val="0.83211270762877121"/>
          <c:w val="0.7291151968773697"/>
          <c:h val="0.133449151542733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46938870590249"/>
          <c:y val="4.8926163519853974E-2"/>
          <c:w val="0.83676954437021744"/>
          <c:h val="0.5681728476953396"/>
        </c:manualLayout>
      </c:layout>
      <c:lineChart>
        <c:grouping val="standard"/>
        <c:varyColors val="0"/>
        <c:ser>
          <c:idx val="0"/>
          <c:order val="0"/>
          <c:tx>
            <c:strRef>
              <c:f>'[Maqueta_horas - copia (7).xlsx]Horas'!$C$2</c:f>
              <c:strCache>
                <c:ptCount val="1"/>
                <c:pt idx="0">
                  <c:v>Horas efectivas (incluyendo ocupados ausentes)</c:v>
                </c:pt>
              </c:strCache>
            </c:strRef>
          </c:tx>
          <c:spPr>
            <a:ln w="28575" cap="rnd">
              <a:solidFill>
                <a:schemeClr val="accent1"/>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21-4297-BE5A-2B92F841D26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21-4297-BE5A-2B92F841D264}"/>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21-4297-BE5A-2B92F841D264}"/>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21-4297-BE5A-2B92F841D264}"/>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21-4297-BE5A-2B92F841D2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'[Maqueta_horas - copia (7).xlsx]Horas'!$A$3:$B$55</c:f>
              <c:multiLvlStrCache>
                <c:ptCount val="53"/>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lvl>
                <c:lvl>
                  <c:pt idx="0">
                    <c:v>2018</c:v>
                  </c:pt>
                  <c:pt idx="12">
                    <c:v>2019</c:v>
                  </c:pt>
                  <c:pt idx="24">
                    <c:v>2020</c:v>
                  </c:pt>
                  <c:pt idx="36">
                    <c:v>2021</c:v>
                  </c:pt>
                  <c:pt idx="48">
                    <c:v>2022</c:v>
                  </c:pt>
                </c:lvl>
              </c:multiLvlStrCache>
            </c:multiLvlStrRef>
          </c:cat>
          <c:val>
            <c:numRef>
              <c:f>'[Maqueta_horas - copia (7).xlsx]Horas'!$C$3:$C$55</c:f>
              <c:numCache>
                <c:formatCode>#,##0.0_ ;\-#,##0.0\ </c:formatCode>
                <c:ptCount val="53"/>
                <c:pt idx="0">
                  <c:v>37.538223266601563</c:v>
                </c:pt>
                <c:pt idx="1">
                  <c:v>37.075592041015625</c:v>
                </c:pt>
                <c:pt idx="2">
                  <c:v>38.072246551513672</c:v>
                </c:pt>
                <c:pt idx="3">
                  <c:v>38.301082611083984</c:v>
                </c:pt>
                <c:pt idx="4">
                  <c:v>38.802768707275391</c:v>
                </c:pt>
                <c:pt idx="5">
                  <c:v>37.339313507080078</c:v>
                </c:pt>
                <c:pt idx="6">
                  <c:v>37.874401092529297</c:v>
                </c:pt>
                <c:pt idx="7">
                  <c:v>36.137645721435547</c:v>
                </c:pt>
                <c:pt idx="8">
                  <c:v>37.232807159423828</c:v>
                </c:pt>
                <c:pt idx="9">
                  <c:v>38.052036285400391</c:v>
                </c:pt>
                <c:pt idx="10">
                  <c:v>39.942363739013672</c:v>
                </c:pt>
                <c:pt idx="11">
                  <c:v>39.367523193359375</c:v>
                </c:pt>
                <c:pt idx="12">
                  <c:v>38.065937042236328</c:v>
                </c:pt>
                <c:pt idx="13">
                  <c:v>38.431503295898438</c:v>
                </c:pt>
                <c:pt idx="14">
                  <c:v>38.735984802246094</c:v>
                </c:pt>
                <c:pt idx="15">
                  <c:v>38.798915863037109</c:v>
                </c:pt>
                <c:pt idx="16">
                  <c:v>38.087043762207031</c:v>
                </c:pt>
                <c:pt idx="17">
                  <c:v>37.802627563476563</c:v>
                </c:pt>
                <c:pt idx="18">
                  <c:v>38.134777069091797</c:v>
                </c:pt>
                <c:pt idx="19">
                  <c:v>36.367031097412109</c:v>
                </c:pt>
                <c:pt idx="20">
                  <c:v>36.458274841308594</c:v>
                </c:pt>
                <c:pt idx="21">
                  <c:v>37.010429382324219</c:v>
                </c:pt>
                <c:pt idx="22">
                  <c:v>38.564476013183594</c:v>
                </c:pt>
                <c:pt idx="23">
                  <c:v>38.678291320800781</c:v>
                </c:pt>
                <c:pt idx="24">
                  <c:v>37.205314636230469</c:v>
                </c:pt>
                <c:pt idx="25">
                  <c:v>36.442165374755859</c:v>
                </c:pt>
                <c:pt idx="26">
                  <c:v>35.270050048828125</c:v>
                </c:pt>
                <c:pt idx="27">
                  <c:v>34.673423767089844</c:v>
                </c:pt>
                <c:pt idx="28">
                  <c:v>33.253177642822266</c:v>
                </c:pt>
                <c:pt idx="29">
                  <c:v>33.584831237792969</c:v>
                </c:pt>
                <c:pt idx="30">
                  <c:v>34.068923950195313</c:v>
                </c:pt>
                <c:pt idx="31">
                  <c:v>34.446640014648438</c:v>
                </c:pt>
                <c:pt idx="32">
                  <c:v>35.611179351806641</c:v>
                </c:pt>
                <c:pt idx="33">
                  <c:v>36.690399169921875</c:v>
                </c:pt>
                <c:pt idx="34">
                  <c:v>37.963775634765625</c:v>
                </c:pt>
                <c:pt idx="35">
                  <c:v>37.811859130859375</c:v>
                </c:pt>
                <c:pt idx="36">
                  <c:v>36.815807342529297</c:v>
                </c:pt>
                <c:pt idx="37">
                  <c:v>36.910808563232422</c:v>
                </c:pt>
                <c:pt idx="38">
                  <c:v>36.692276000976563</c:v>
                </c:pt>
                <c:pt idx="39">
                  <c:v>37.241798400878906</c:v>
                </c:pt>
                <c:pt idx="40">
                  <c:v>36.417900085449219</c:v>
                </c:pt>
                <c:pt idx="41">
                  <c:v>36.372955322265625</c:v>
                </c:pt>
                <c:pt idx="42">
                  <c:v>36.479839324951172</c:v>
                </c:pt>
                <c:pt idx="43">
                  <c:v>37.373203277587891</c:v>
                </c:pt>
                <c:pt idx="44">
                  <c:v>38.179325103759766</c:v>
                </c:pt>
                <c:pt idx="45">
                  <c:v>38.368621826171875</c:v>
                </c:pt>
                <c:pt idx="46">
                  <c:v>38.7806396484375</c:v>
                </c:pt>
                <c:pt idx="47">
                  <c:v>38.277137756347656</c:v>
                </c:pt>
                <c:pt idx="48">
                  <c:v>37.276832580566406</c:v>
                </c:pt>
                <c:pt idx="49">
                  <c:v>36.884494781494141</c:v>
                </c:pt>
                <c:pt idx="50">
                  <c:v>37.321884155273438</c:v>
                </c:pt>
                <c:pt idx="51">
                  <c:v>38.256603240966797</c:v>
                </c:pt>
                <c:pt idx="52">
                  <c:v>37.688987731933594</c:v>
                </c:pt>
              </c:numCache>
            </c:numRef>
          </c:val>
          <c:smooth val="0"/>
          <c:extLst>
            <c:ext xmlns:c16="http://schemas.microsoft.com/office/drawing/2014/chart" uri="{C3380CC4-5D6E-409C-BE32-E72D297353CC}">
              <c16:uniqueId val="{00000005-3021-4297-BE5A-2B92F841D264}"/>
            </c:ext>
          </c:extLst>
        </c:ser>
        <c:ser>
          <c:idx val="1"/>
          <c:order val="1"/>
          <c:tx>
            <c:strRef>
              <c:f>'[Maqueta_horas - copia (7).xlsx]Horas'!$E$2</c:f>
              <c:strCache>
                <c:ptCount val="1"/>
                <c:pt idx="0">
                  <c:v>Horas efectivas (excluyendo ocupados ausentes)</c:v>
                </c:pt>
              </c:strCache>
            </c:strRef>
          </c:tx>
          <c:spPr>
            <a:ln w="28575" cap="rnd">
              <a:solidFill>
                <a:schemeClr val="accent2"/>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21-4297-BE5A-2B92F841D26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21-4297-BE5A-2B92F841D264}"/>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21-4297-BE5A-2B92F841D264}"/>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21-4297-BE5A-2B92F841D264}"/>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21-4297-BE5A-2B92F841D2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'[Maqueta_horas - copia (7).xlsx]Horas'!$A$3:$B$55</c:f>
              <c:multiLvlStrCache>
                <c:ptCount val="53"/>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lvl>
                <c:lvl>
                  <c:pt idx="0">
                    <c:v>2018</c:v>
                  </c:pt>
                  <c:pt idx="12">
                    <c:v>2019</c:v>
                  </c:pt>
                  <c:pt idx="24">
                    <c:v>2020</c:v>
                  </c:pt>
                  <c:pt idx="36">
                    <c:v>2021</c:v>
                  </c:pt>
                  <c:pt idx="48">
                    <c:v>2022</c:v>
                  </c:pt>
                </c:lvl>
              </c:multiLvlStrCache>
            </c:multiLvlStrRef>
          </c:cat>
          <c:val>
            <c:numRef>
              <c:f>'[Maqueta_horas - copia (7).xlsx]Horas'!$E$3:$E$55</c:f>
              <c:numCache>
                <c:formatCode>#,##0.0_ ;\-#,##0.0\ </c:formatCode>
                <c:ptCount val="53"/>
                <c:pt idx="0">
                  <c:v>41.377059936523438</c:v>
                </c:pt>
                <c:pt idx="1">
                  <c:v>41.008098602294922</c:v>
                </c:pt>
                <c:pt idx="2">
                  <c:v>41.064044952392578</c:v>
                </c:pt>
                <c:pt idx="3">
                  <c:v>40.313846588134766</c:v>
                </c:pt>
                <c:pt idx="4">
                  <c:v>40.704452514648438</c:v>
                </c:pt>
                <c:pt idx="5">
                  <c:v>40.020088195800781</c:v>
                </c:pt>
                <c:pt idx="6">
                  <c:v>40.504764556884766</c:v>
                </c:pt>
                <c:pt idx="7">
                  <c:v>39.246841430664063</c:v>
                </c:pt>
                <c:pt idx="8">
                  <c:v>39.488140106201172</c:v>
                </c:pt>
                <c:pt idx="9">
                  <c:v>40.266670227050781</c:v>
                </c:pt>
                <c:pt idx="10">
                  <c:v>41.619140625</c:v>
                </c:pt>
                <c:pt idx="11">
                  <c:v>41.811744689941406</c:v>
                </c:pt>
                <c:pt idx="12">
                  <c:v>41.554477691650391</c:v>
                </c:pt>
                <c:pt idx="13">
                  <c:v>42.043125152587891</c:v>
                </c:pt>
                <c:pt idx="14">
                  <c:v>41.432113647460938</c:v>
                </c:pt>
                <c:pt idx="15">
                  <c:v>40.500301361083984</c:v>
                </c:pt>
                <c:pt idx="16">
                  <c:v>39.836837768554688</c:v>
                </c:pt>
                <c:pt idx="17">
                  <c:v>40.275333404541016</c:v>
                </c:pt>
                <c:pt idx="18">
                  <c:v>40.298206329345703</c:v>
                </c:pt>
                <c:pt idx="19">
                  <c:v>38.741191864013672</c:v>
                </c:pt>
                <c:pt idx="20">
                  <c:v>38.497310638427734</c:v>
                </c:pt>
                <c:pt idx="21">
                  <c:v>39.292911529541016</c:v>
                </c:pt>
                <c:pt idx="22">
                  <c:v>40.496623992919922</c:v>
                </c:pt>
                <c:pt idx="23">
                  <c:v>41.133892059326172</c:v>
                </c:pt>
                <c:pt idx="24">
                  <c:v>40.777324676513672</c:v>
                </c:pt>
                <c:pt idx="25">
                  <c:v>40.305095672607422</c:v>
                </c:pt>
                <c:pt idx="26">
                  <c:v>39.253719329833984</c:v>
                </c:pt>
                <c:pt idx="27">
                  <c:v>38.271240234375</c:v>
                </c:pt>
                <c:pt idx="28">
                  <c:v>37.657207489013672</c:v>
                </c:pt>
                <c:pt idx="29">
                  <c:v>38.321983337402344</c:v>
                </c:pt>
                <c:pt idx="30">
                  <c:v>39.095291137695313</c:v>
                </c:pt>
                <c:pt idx="31">
                  <c:v>39.03082275390625</c:v>
                </c:pt>
                <c:pt idx="32">
                  <c:v>39.536735534667969</c:v>
                </c:pt>
                <c:pt idx="33">
                  <c:v>39.852184295654297</c:v>
                </c:pt>
                <c:pt idx="34">
                  <c:v>40.586116790771484</c:v>
                </c:pt>
                <c:pt idx="35">
                  <c:v>41.223709106445313</c:v>
                </c:pt>
                <c:pt idx="36">
                  <c:v>41.20709228515625</c:v>
                </c:pt>
                <c:pt idx="37">
                  <c:v>41.396514892578125</c:v>
                </c:pt>
                <c:pt idx="38">
                  <c:v>40.490253448486328</c:v>
                </c:pt>
                <c:pt idx="39">
                  <c:v>40.337791442871094</c:v>
                </c:pt>
                <c:pt idx="40">
                  <c:v>39.964565277099609</c:v>
                </c:pt>
                <c:pt idx="41">
                  <c:v>39.940532684326172</c:v>
                </c:pt>
                <c:pt idx="42">
                  <c:v>39.998126983642578</c:v>
                </c:pt>
                <c:pt idx="43">
                  <c:v>40.172264099121094</c:v>
                </c:pt>
                <c:pt idx="44">
                  <c:v>40.583061218261719</c:v>
                </c:pt>
                <c:pt idx="45">
                  <c:v>40.546241760253906</c:v>
                </c:pt>
                <c:pt idx="46">
                  <c:v>40.878078460693359</c:v>
                </c:pt>
                <c:pt idx="47">
                  <c:v>41.260997772216797</c:v>
                </c:pt>
                <c:pt idx="48">
                  <c:v>41.2218017578125</c:v>
                </c:pt>
                <c:pt idx="49">
                  <c:v>41.064136505126953</c:v>
                </c:pt>
                <c:pt idx="50">
                  <c:v>40.496204376220703</c:v>
                </c:pt>
                <c:pt idx="51">
                  <c:v>40.61212158203125</c:v>
                </c:pt>
                <c:pt idx="52">
                  <c:v>40.103141784667969</c:v>
                </c:pt>
              </c:numCache>
            </c:numRef>
          </c:val>
          <c:smooth val="0"/>
          <c:extLst>
            <c:ext xmlns:c16="http://schemas.microsoft.com/office/drawing/2014/chart" uri="{C3380CC4-5D6E-409C-BE32-E72D297353CC}">
              <c16:uniqueId val="{0000000B-3021-4297-BE5A-2B92F841D264}"/>
            </c:ext>
          </c:extLst>
        </c:ser>
        <c:ser>
          <c:idx val="2"/>
          <c:order val="2"/>
          <c:tx>
            <c:strRef>
              <c:f>'[Maqueta_horas - copia (7).xlsx]Horas'!$G$2</c:f>
              <c:strCache>
                <c:ptCount val="1"/>
                <c:pt idx="0">
                  <c:v>Horas habituales</c:v>
                </c:pt>
              </c:strCache>
            </c:strRef>
          </c:tx>
          <c:spPr>
            <a:ln w="28575" cap="rnd">
              <a:solidFill>
                <a:schemeClr val="accent3"/>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21-4297-BE5A-2B92F841D26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21-4297-BE5A-2B92F841D264}"/>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21-4297-BE5A-2B92F841D264}"/>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21-4297-BE5A-2B92F841D264}"/>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21-4297-BE5A-2B92F841D2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'[Maqueta_horas - copia (7).xlsx]Horas'!$A$3:$B$55</c:f>
              <c:multiLvlStrCache>
                <c:ptCount val="53"/>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lvl>
                <c:lvl>
                  <c:pt idx="0">
                    <c:v>2018</c:v>
                  </c:pt>
                  <c:pt idx="12">
                    <c:v>2019</c:v>
                  </c:pt>
                  <c:pt idx="24">
                    <c:v>2020</c:v>
                  </c:pt>
                  <c:pt idx="36">
                    <c:v>2021</c:v>
                  </c:pt>
                  <c:pt idx="48">
                    <c:v>2022</c:v>
                  </c:pt>
                </c:lvl>
              </c:multiLvlStrCache>
            </c:multiLvlStrRef>
          </c:cat>
          <c:val>
            <c:numRef>
              <c:f>'[Maqueta_horas - copia (7).xlsx]Horas'!$G$3:$G$55</c:f>
              <c:numCache>
                <c:formatCode>#,##0.0_ ;\-#,##0.0\ </c:formatCode>
                <c:ptCount val="53"/>
                <c:pt idx="0">
                  <c:v>42.935897827148438</c:v>
                </c:pt>
                <c:pt idx="1">
                  <c:v>42.576271057128906</c:v>
                </c:pt>
                <c:pt idx="2">
                  <c:v>41.946369171142578</c:v>
                </c:pt>
                <c:pt idx="3">
                  <c:v>42.095909118652344</c:v>
                </c:pt>
                <c:pt idx="4">
                  <c:v>42.276527404785156</c:v>
                </c:pt>
                <c:pt idx="5">
                  <c:v>42.451644897460938</c:v>
                </c:pt>
                <c:pt idx="6">
                  <c:v>42.281784057617188</c:v>
                </c:pt>
                <c:pt idx="7">
                  <c:v>42.020740509033203</c:v>
                </c:pt>
                <c:pt idx="8">
                  <c:v>42.127925872802734</c:v>
                </c:pt>
                <c:pt idx="9">
                  <c:v>42.545326232910156</c:v>
                </c:pt>
                <c:pt idx="10">
                  <c:v>42.957523345947266</c:v>
                </c:pt>
                <c:pt idx="11">
                  <c:v>43.137435913085938</c:v>
                </c:pt>
                <c:pt idx="12">
                  <c:v>42.885078430175781</c:v>
                </c:pt>
                <c:pt idx="13">
                  <c:v>43.170951843261719</c:v>
                </c:pt>
                <c:pt idx="14">
                  <c:v>42.442764282226563</c:v>
                </c:pt>
                <c:pt idx="15">
                  <c:v>42.359775543212891</c:v>
                </c:pt>
                <c:pt idx="16">
                  <c:v>41.782806396484375</c:v>
                </c:pt>
                <c:pt idx="17">
                  <c:v>41.857086181640625</c:v>
                </c:pt>
                <c:pt idx="18">
                  <c:v>41.495841979980469</c:v>
                </c:pt>
                <c:pt idx="19">
                  <c:v>41.476642608642578</c:v>
                </c:pt>
                <c:pt idx="20">
                  <c:v>41.369087219238281</c:v>
                </c:pt>
                <c:pt idx="21">
                  <c:v>41.775402069091797</c:v>
                </c:pt>
                <c:pt idx="22">
                  <c:v>41.755764007568359</c:v>
                </c:pt>
                <c:pt idx="23">
                  <c:v>42.186901092529297</c:v>
                </c:pt>
                <c:pt idx="24">
                  <c:v>41.762401580810547</c:v>
                </c:pt>
                <c:pt idx="25">
                  <c:v>41.272449493408203</c:v>
                </c:pt>
                <c:pt idx="26">
                  <c:v>40.524700164794922</c:v>
                </c:pt>
                <c:pt idx="27">
                  <c:v>40.256008148193359</c:v>
                </c:pt>
                <c:pt idx="28">
                  <c:v>40.343067169189453</c:v>
                </c:pt>
                <c:pt idx="29">
                  <c:v>40.976741790771484</c:v>
                </c:pt>
                <c:pt idx="30">
                  <c:v>41.524269104003906</c:v>
                </c:pt>
                <c:pt idx="31">
                  <c:v>41.485454559326172</c:v>
                </c:pt>
                <c:pt idx="32">
                  <c:v>41.239677429199219</c:v>
                </c:pt>
                <c:pt idx="33">
                  <c:v>41.162528991699219</c:v>
                </c:pt>
                <c:pt idx="34">
                  <c:v>41.620170593261719</c:v>
                </c:pt>
                <c:pt idx="35">
                  <c:v>42.066753387451172</c:v>
                </c:pt>
                <c:pt idx="36">
                  <c:v>42.373115539550781</c:v>
                </c:pt>
                <c:pt idx="37">
                  <c:v>42.495338439941406</c:v>
                </c:pt>
                <c:pt idx="38">
                  <c:v>42.253894805908203</c:v>
                </c:pt>
                <c:pt idx="39">
                  <c:v>41.974449157714844</c:v>
                </c:pt>
                <c:pt idx="40">
                  <c:v>41.540660858154297</c:v>
                </c:pt>
                <c:pt idx="41">
                  <c:v>41.451274871826172</c:v>
                </c:pt>
                <c:pt idx="42">
                  <c:v>41.309494018554688</c:v>
                </c:pt>
                <c:pt idx="43">
                  <c:v>41.464859008789063</c:v>
                </c:pt>
                <c:pt idx="44">
                  <c:v>41.586154937744141</c:v>
                </c:pt>
                <c:pt idx="45">
                  <c:v>41.563117980957031</c:v>
                </c:pt>
                <c:pt idx="46">
                  <c:v>41.726753234863281</c:v>
                </c:pt>
                <c:pt idx="47">
                  <c:v>41.781440734863281</c:v>
                </c:pt>
                <c:pt idx="48">
                  <c:v>41.720096588134766</c:v>
                </c:pt>
                <c:pt idx="49">
                  <c:v>41.427814483642578</c:v>
                </c:pt>
                <c:pt idx="50">
                  <c:v>41.114433288574219</c:v>
                </c:pt>
                <c:pt idx="51">
                  <c:v>41.154445648193359</c:v>
                </c:pt>
                <c:pt idx="52">
                  <c:v>41.010845184326172</c:v>
                </c:pt>
              </c:numCache>
            </c:numRef>
          </c:val>
          <c:smooth val="0"/>
          <c:extLst>
            <c:ext xmlns:c16="http://schemas.microsoft.com/office/drawing/2014/chart" uri="{C3380CC4-5D6E-409C-BE32-E72D297353CC}">
              <c16:uniqueId val="{00000011-3021-4297-BE5A-2B92F841D264}"/>
            </c:ext>
          </c:extLst>
        </c:ser>
        <c:dLbls>
          <c:showLegendKey val="0"/>
          <c:showVal val="0"/>
          <c:showCatName val="0"/>
          <c:showSerName val="0"/>
          <c:showPercent val="0"/>
          <c:showBubbleSize val="0"/>
        </c:dLbls>
        <c:smooth val="0"/>
        <c:axId val="633751184"/>
        <c:axId val="633751504"/>
      </c:lineChart>
      <c:catAx>
        <c:axId val="6337511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L"/>
          </a:p>
        </c:txPr>
        <c:crossAx val="633751504"/>
        <c:crosses val="autoZero"/>
        <c:auto val="1"/>
        <c:lblAlgn val="ctr"/>
        <c:lblOffset val="100"/>
        <c:noMultiLvlLbl val="0"/>
      </c:catAx>
      <c:valAx>
        <c:axId val="633751504"/>
        <c:scaling>
          <c:orientation val="minMax"/>
          <c:min val="3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Horas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33751184"/>
        <c:crosses val="autoZero"/>
        <c:crossBetween val="between"/>
      </c:valAx>
      <c:spPr>
        <a:noFill/>
        <a:ln>
          <a:noFill/>
        </a:ln>
        <a:effectLst/>
      </c:spPr>
    </c:plotArea>
    <c:legend>
      <c:legendPos val="b"/>
      <c:layout>
        <c:manualLayout>
          <c:xMode val="edge"/>
          <c:yMode val="edge"/>
          <c:x val="1.6826132354857307E-2"/>
          <c:y val="0.83932045516391662"/>
          <c:w val="0.94684169878635094"/>
          <c:h val="0.13399254655252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CL"/>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42938573905303E-2"/>
          <c:y val="4.8919995671788501E-2"/>
          <c:w val="0.87605311824147658"/>
          <c:h val="0.57047403370752281"/>
        </c:manualLayout>
      </c:layout>
      <c:lineChart>
        <c:grouping val="standard"/>
        <c:varyColors val="0"/>
        <c:ser>
          <c:idx val="0"/>
          <c:order val="0"/>
          <c:tx>
            <c:strRef>
              <c:f>'[Maqueta_caract_horas - copia (7).xlsx]Horas_sexo'!$C$2</c:f>
              <c:strCache>
                <c:ptCount val="1"/>
                <c:pt idx="0">
                  <c:v>Hombres</c:v>
                </c:pt>
              </c:strCache>
            </c:strRef>
          </c:tx>
          <c:spPr>
            <a:ln w="28575" cap="rnd">
              <a:solidFill>
                <a:schemeClr val="accent1"/>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F7-49F3-8A72-64083427FE0F}"/>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F7-49F3-8A72-64083427FE0F}"/>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F7-49F3-8A72-64083427FE0F}"/>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F7-49F3-8A72-64083427FE0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'[Maqueta_caract_horas - copia (7).xlsx]Horas_sexo'!$A$15:$B$55</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'[Maqueta_caract_horas - copia (7).xlsx]Horas_sexo'!$C$15:$C$55</c:f>
              <c:numCache>
                <c:formatCode>0.0</c:formatCode>
                <c:ptCount val="41"/>
                <c:pt idx="0">
                  <c:v>45.192089080810547</c:v>
                </c:pt>
                <c:pt idx="1">
                  <c:v>45.592998504638672</c:v>
                </c:pt>
                <c:pt idx="2">
                  <c:v>44.847267150878906</c:v>
                </c:pt>
                <c:pt idx="3">
                  <c:v>44.608798980712891</c:v>
                </c:pt>
                <c:pt idx="4">
                  <c:v>43.807559967041016</c:v>
                </c:pt>
                <c:pt idx="5">
                  <c:v>44.042995452880859</c:v>
                </c:pt>
                <c:pt idx="6">
                  <c:v>43.590534210205078</c:v>
                </c:pt>
                <c:pt idx="7">
                  <c:v>43.61163330078125</c:v>
                </c:pt>
                <c:pt idx="8">
                  <c:v>43.589431762695313</c:v>
                </c:pt>
                <c:pt idx="9">
                  <c:v>43.974250793457031</c:v>
                </c:pt>
                <c:pt idx="10">
                  <c:v>43.783927917480469</c:v>
                </c:pt>
                <c:pt idx="11">
                  <c:v>44.255378723144531</c:v>
                </c:pt>
                <c:pt idx="12">
                  <c:v>43.974720001220703</c:v>
                </c:pt>
                <c:pt idx="13">
                  <c:v>43.669345855712891</c:v>
                </c:pt>
                <c:pt idx="14">
                  <c:v>42.337612152099609</c:v>
                </c:pt>
                <c:pt idx="15">
                  <c:v>41.681865692138672</c:v>
                </c:pt>
                <c:pt idx="16">
                  <c:v>41.544639587402344</c:v>
                </c:pt>
                <c:pt idx="17">
                  <c:v>42.007579803466797</c:v>
                </c:pt>
                <c:pt idx="18">
                  <c:v>42.502418518066406</c:v>
                </c:pt>
                <c:pt idx="19">
                  <c:v>42.420581817626953</c:v>
                </c:pt>
                <c:pt idx="20">
                  <c:v>42.433208465576172</c:v>
                </c:pt>
                <c:pt idx="21">
                  <c:v>42.393138885498047</c:v>
                </c:pt>
                <c:pt idx="22">
                  <c:v>42.912361145019531</c:v>
                </c:pt>
                <c:pt idx="23">
                  <c:v>43.484626770019531</c:v>
                </c:pt>
                <c:pt idx="24">
                  <c:v>43.686923980712891</c:v>
                </c:pt>
                <c:pt idx="25">
                  <c:v>43.750865936279297</c:v>
                </c:pt>
                <c:pt idx="26">
                  <c:v>43.4306640625</c:v>
                </c:pt>
                <c:pt idx="27">
                  <c:v>43.22540283203125</c:v>
                </c:pt>
                <c:pt idx="28">
                  <c:v>42.762378692626953</c:v>
                </c:pt>
                <c:pt idx="29">
                  <c:v>42.524627685546875</c:v>
                </c:pt>
                <c:pt idx="30">
                  <c:v>42.381355285644531</c:v>
                </c:pt>
                <c:pt idx="31">
                  <c:v>42.722255706787109</c:v>
                </c:pt>
                <c:pt idx="32">
                  <c:v>43.17352294921875</c:v>
                </c:pt>
                <c:pt idx="33">
                  <c:v>43.163360595703125</c:v>
                </c:pt>
                <c:pt idx="34">
                  <c:v>43.304523468017578</c:v>
                </c:pt>
                <c:pt idx="35">
                  <c:v>43.423633575439453</c:v>
                </c:pt>
                <c:pt idx="36">
                  <c:v>43.330928802490234</c:v>
                </c:pt>
                <c:pt idx="37">
                  <c:v>43.251983642578125</c:v>
                </c:pt>
                <c:pt idx="38">
                  <c:v>42.471443176269531</c:v>
                </c:pt>
                <c:pt idx="39">
                  <c:v>42.704719543457031</c:v>
                </c:pt>
                <c:pt idx="40">
                  <c:v>42.329341888427734</c:v>
                </c:pt>
              </c:numCache>
            </c:numRef>
          </c:val>
          <c:smooth val="0"/>
          <c:extLst>
            <c:ext xmlns:c16="http://schemas.microsoft.com/office/drawing/2014/chart" uri="{C3380CC4-5D6E-409C-BE32-E72D297353CC}">
              <c16:uniqueId val="{00000004-78F7-49F3-8A72-64083427FE0F}"/>
            </c:ext>
          </c:extLst>
        </c:ser>
        <c:ser>
          <c:idx val="1"/>
          <c:order val="1"/>
          <c:tx>
            <c:strRef>
              <c:f>'[Maqueta_caract_horas - copia (7).xlsx]Horas_sexo'!$D$2</c:f>
              <c:strCache>
                <c:ptCount val="1"/>
                <c:pt idx="0">
                  <c:v>Mujeres</c:v>
                </c:pt>
              </c:strCache>
            </c:strRef>
          </c:tx>
          <c:spPr>
            <a:ln w="28575" cap="rnd">
              <a:solidFill>
                <a:schemeClr val="accent2"/>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F7-49F3-8A72-64083427FE0F}"/>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F7-49F3-8A72-64083427FE0F}"/>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F7-49F3-8A72-64083427FE0F}"/>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F7-49F3-8A72-64083427FE0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'[Maqueta_caract_horas - copia (7).xlsx]Horas_sexo'!$A$15:$B$55</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'[Maqueta_caract_horas - copia (7).xlsx]Horas_sexo'!$D$15:$D$55</c:f>
              <c:numCache>
                <c:formatCode>0.0</c:formatCode>
                <c:ptCount val="41"/>
                <c:pt idx="0">
                  <c:v>39.542125701904297</c:v>
                </c:pt>
                <c:pt idx="1">
                  <c:v>39.677761077880859</c:v>
                </c:pt>
                <c:pt idx="2">
                  <c:v>38.989517211914063</c:v>
                </c:pt>
                <c:pt idx="3">
                  <c:v>39.109428405761719</c:v>
                </c:pt>
                <c:pt idx="4">
                  <c:v>38.722965240478516</c:v>
                </c:pt>
                <c:pt idx="5">
                  <c:v>38.610912322998047</c:v>
                </c:pt>
                <c:pt idx="6">
                  <c:v>38.454784393310547</c:v>
                </c:pt>
                <c:pt idx="7">
                  <c:v>38.402320861816406</c:v>
                </c:pt>
                <c:pt idx="8">
                  <c:v>38.188800811767578</c:v>
                </c:pt>
                <c:pt idx="9">
                  <c:v>38.611907958984375</c:v>
                </c:pt>
                <c:pt idx="10">
                  <c:v>38.889938354492188</c:v>
                </c:pt>
                <c:pt idx="11">
                  <c:v>39.26861572265625</c:v>
                </c:pt>
                <c:pt idx="12">
                  <c:v>38.600578308105469</c:v>
                </c:pt>
                <c:pt idx="13">
                  <c:v>37.866310119628906</c:v>
                </c:pt>
                <c:pt idx="14">
                  <c:v>37.889720916748047</c:v>
                </c:pt>
                <c:pt idx="15">
                  <c:v>38.15777587890625</c:v>
                </c:pt>
                <c:pt idx="16">
                  <c:v>38.544731140136719</c:v>
                </c:pt>
                <c:pt idx="17">
                  <c:v>39.448722839355469</c:v>
                </c:pt>
                <c:pt idx="18">
                  <c:v>40.010631561279297</c:v>
                </c:pt>
                <c:pt idx="19">
                  <c:v>39.999301910400391</c:v>
                </c:pt>
                <c:pt idx="20">
                  <c:v>39.281547546386719</c:v>
                </c:pt>
                <c:pt idx="21">
                  <c:v>39.134540557861328</c:v>
                </c:pt>
                <c:pt idx="22">
                  <c:v>39.484306335449219</c:v>
                </c:pt>
                <c:pt idx="23">
                  <c:v>39.770950317382813</c:v>
                </c:pt>
                <c:pt idx="24">
                  <c:v>40.249183654785156</c:v>
                </c:pt>
                <c:pt idx="25">
                  <c:v>40.460056304931641</c:v>
                </c:pt>
                <c:pt idx="26">
                  <c:v>40.333061218261719</c:v>
                </c:pt>
                <c:pt idx="27">
                  <c:v>39.982551574707031</c:v>
                </c:pt>
                <c:pt idx="28">
                  <c:v>39.591133117675781</c:v>
                </c:pt>
                <c:pt idx="29">
                  <c:v>39.743396759033203</c:v>
                </c:pt>
                <c:pt idx="30">
                  <c:v>39.60284423828125</c:v>
                </c:pt>
                <c:pt idx="31">
                  <c:v>39.477252960205078</c:v>
                </c:pt>
                <c:pt idx="32">
                  <c:v>39.134006500244141</c:v>
                </c:pt>
                <c:pt idx="33">
                  <c:v>39.130947113037109</c:v>
                </c:pt>
                <c:pt idx="34">
                  <c:v>39.441455841064453</c:v>
                </c:pt>
                <c:pt idx="35">
                  <c:v>39.349246978759766</c:v>
                </c:pt>
                <c:pt idx="36">
                  <c:v>39.382755279541016</c:v>
                </c:pt>
                <c:pt idx="37">
                  <c:v>38.720226287841797</c:v>
                </c:pt>
                <c:pt idx="38">
                  <c:v>39.116455078125</c:v>
                </c:pt>
                <c:pt idx="39">
                  <c:v>38.940116882324219</c:v>
                </c:pt>
                <c:pt idx="40">
                  <c:v>39.118785858154297</c:v>
                </c:pt>
              </c:numCache>
            </c:numRef>
          </c:val>
          <c:smooth val="0"/>
          <c:extLst>
            <c:ext xmlns:c16="http://schemas.microsoft.com/office/drawing/2014/chart" uri="{C3380CC4-5D6E-409C-BE32-E72D297353CC}">
              <c16:uniqueId val="{00000009-78F7-49F3-8A72-64083427FE0F}"/>
            </c:ext>
          </c:extLst>
        </c:ser>
        <c:dLbls>
          <c:showLegendKey val="0"/>
          <c:showVal val="0"/>
          <c:showCatName val="0"/>
          <c:showSerName val="0"/>
          <c:showPercent val="0"/>
          <c:showBubbleSize val="0"/>
        </c:dLbls>
        <c:smooth val="0"/>
        <c:axId val="614066696"/>
        <c:axId val="614067336"/>
      </c:lineChart>
      <c:catAx>
        <c:axId val="61406669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14067336"/>
        <c:crosses val="autoZero"/>
        <c:auto val="1"/>
        <c:lblAlgn val="ctr"/>
        <c:lblOffset val="100"/>
        <c:noMultiLvlLbl val="0"/>
      </c:catAx>
      <c:valAx>
        <c:axId val="614067336"/>
        <c:scaling>
          <c:orientation val="minMax"/>
          <c:min val="30"/>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Porcentaje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1406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80758016002617"/>
          <c:y val="2.1251962715360156E-2"/>
          <c:w val="0.77491165478469681"/>
          <c:h val="0.77075467663697572"/>
        </c:manualLayout>
      </c:layout>
      <c:barChart>
        <c:barDir val="col"/>
        <c:grouping val="clustered"/>
        <c:varyColors val="0"/>
        <c:ser>
          <c:idx val="2"/>
          <c:order val="2"/>
          <c:tx>
            <c:strRef>
              <c:f>serie!$E$1</c:f>
              <c:strCache>
                <c:ptCount val="1"/>
                <c:pt idx="0">
                  <c:v>Var anual vacantes</c:v>
                </c:pt>
              </c:strCache>
            </c:strRef>
          </c:tx>
          <c:spPr>
            <a:solidFill>
              <a:schemeClr val="accent5">
                <a:lumMod val="40000"/>
                <a:lumOff val="60000"/>
              </a:schemeClr>
            </a:solidFill>
            <a:ln>
              <a:noFill/>
            </a:ln>
            <a:effectLst/>
          </c:spPr>
          <c:invertIfNegative val="0"/>
          <c:cat>
            <c:multiLvlStrRef>
              <c:f>serie!$A$2:$B$29</c:f>
              <c:multiLvlStrCache>
                <c:ptCount val="28"/>
                <c:lvl>
                  <c:pt idx="0">
                    <c:v>mar</c:v>
                  </c:pt>
                  <c:pt idx="1">
                    <c:v>abr</c:v>
                  </c:pt>
                  <c:pt idx="2">
                    <c:v>may</c:v>
                  </c:pt>
                  <c:pt idx="3">
                    <c:v>jun</c:v>
                  </c:pt>
                  <c:pt idx="4">
                    <c:v>jul</c:v>
                  </c:pt>
                  <c:pt idx="5">
                    <c:v>ago</c:v>
                  </c:pt>
                  <c:pt idx="6">
                    <c:v>sep</c:v>
                  </c:pt>
                  <c:pt idx="7">
                    <c:v>oct</c:v>
                  </c:pt>
                  <c:pt idx="8">
                    <c:v>nov</c:v>
                  </c:pt>
                  <c:pt idx="9">
                    <c:v>dic</c:v>
                  </c:pt>
                  <c:pt idx="10">
                    <c:v>ene</c:v>
                  </c:pt>
                  <c:pt idx="11">
                    <c:v>feb</c:v>
                  </c:pt>
                  <c:pt idx="12">
                    <c:v>mar</c:v>
                  </c:pt>
                  <c:pt idx="13">
                    <c:v>abr</c:v>
                  </c:pt>
                  <c:pt idx="14">
                    <c:v>may</c:v>
                  </c:pt>
                  <c:pt idx="15">
                    <c:v>jun</c:v>
                  </c:pt>
                  <c:pt idx="16">
                    <c:v>jul</c:v>
                  </c:pt>
                  <c:pt idx="17">
                    <c:v>ago</c:v>
                  </c:pt>
                  <c:pt idx="18">
                    <c:v>sep</c:v>
                  </c:pt>
                  <c:pt idx="19">
                    <c:v>oct</c:v>
                  </c:pt>
                  <c:pt idx="20">
                    <c:v>nov</c:v>
                  </c:pt>
                  <c:pt idx="21">
                    <c:v>dic</c:v>
                  </c:pt>
                  <c:pt idx="22">
                    <c:v>ene</c:v>
                  </c:pt>
                  <c:pt idx="23">
                    <c:v>feb</c:v>
                  </c:pt>
                  <c:pt idx="24">
                    <c:v>mar</c:v>
                  </c:pt>
                  <c:pt idx="25">
                    <c:v>abr</c:v>
                  </c:pt>
                  <c:pt idx="26">
                    <c:v>may</c:v>
                  </c:pt>
                  <c:pt idx="27">
                    <c:v>jun</c:v>
                  </c:pt>
                </c:lvl>
                <c:lvl>
                  <c:pt idx="0">
                    <c:v>2020</c:v>
                  </c:pt>
                  <c:pt idx="10">
                    <c:v>2021</c:v>
                  </c:pt>
                  <c:pt idx="22">
                    <c:v>2022</c:v>
                  </c:pt>
                </c:lvl>
              </c:multiLvlStrCache>
            </c:multiLvlStrRef>
          </c:cat>
          <c:val>
            <c:numRef>
              <c:f>serie!$E$2:$E$29</c:f>
              <c:numCache>
                <c:formatCode>General</c:formatCode>
                <c:ptCount val="28"/>
                <c:pt idx="12" formatCode="0.0">
                  <c:v>117.0103092783505</c:v>
                </c:pt>
                <c:pt idx="13" formatCode="0.0">
                  <c:v>223.07692307692309</c:v>
                </c:pt>
                <c:pt idx="14" formatCode="0.0">
                  <c:v>284.16666666666669</c:v>
                </c:pt>
                <c:pt idx="15" formatCode="0.0">
                  <c:v>231.57894736842107</c:v>
                </c:pt>
                <c:pt idx="16" formatCode="0.0">
                  <c:v>263.69747899159665</c:v>
                </c:pt>
                <c:pt idx="17" formatCode="0.0">
                  <c:v>258.05369127516775</c:v>
                </c:pt>
                <c:pt idx="18" formatCode="0.0">
                  <c:v>313.75464684014867</c:v>
                </c:pt>
                <c:pt idx="19" formatCode="0.0">
                  <c:v>108.37209302325581</c:v>
                </c:pt>
                <c:pt idx="20" formatCode="0.0">
                  <c:v>193.38085539714868</c:v>
                </c:pt>
                <c:pt idx="21" formatCode="0.0">
                  <c:v>140.51130776794491</c:v>
                </c:pt>
                <c:pt idx="22" formatCode="0.0">
                  <c:v>85.346534653465355</c:v>
                </c:pt>
                <c:pt idx="23" formatCode="0.0">
                  <c:v>100.08643042350909</c:v>
                </c:pt>
                <c:pt idx="24" formatCode="0.0">
                  <c:v>91.211401425178138</c:v>
                </c:pt>
                <c:pt idx="25" formatCode="0.0">
                  <c:v>31.79723502304148</c:v>
                </c:pt>
                <c:pt idx="26" formatCode="0.0">
                  <c:v>4.3383947939262368</c:v>
                </c:pt>
                <c:pt idx="27" formatCode="0.0">
                  <c:v>-17.306707629288276</c:v>
                </c:pt>
              </c:numCache>
            </c:numRef>
          </c:val>
          <c:extLst>
            <c:ext xmlns:c16="http://schemas.microsoft.com/office/drawing/2014/chart" uri="{C3380CC4-5D6E-409C-BE32-E72D297353CC}">
              <c16:uniqueId val="{00000000-8585-4014-A6F8-66EDE8BC187D}"/>
            </c:ext>
          </c:extLst>
        </c:ser>
        <c:ser>
          <c:idx val="3"/>
          <c:order val="3"/>
          <c:tx>
            <c:strRef>
              <c:f>serie!$F$1</c:f>
              <c:strCache>
                <c:ptCount val="1"/>
                <c:pt idx="0">
                  <c:v>Var anual anuncios</c:v>
                </c:pt>
              </c:strCache>
            </c:strRef>
          </c:tx>
          <c:spPr>
            <a:solidFill>
              <a:schemeClr val="accent1">
                <a:lumMod val="40000"/>
                <a:lumOff val="60000"/>
              </a:schemeClr>
            </a:solidFill>
            <a:ln>
              <a:noFill/>
            </a:ln>
            <a:effectLst/>
          </c:spPr>
          <c:invertIfNegative val="0"/>
          <c:dLbls>
            <c:dLbl>
              <c:idx val="27"/>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85-4014-A6F8-66EDE8BC187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serie!$A$2:$B$29</c:f>
              <c:multiLvlStrCache>
                <c:ptCount val="28"/>
                <c:lvl>
                  <c:pt idx="0">
                    <c:v>mar</c:v>
                  </c:pt>
                  <c:pt idx="1">
                    <c:v>abr</c:v>
                  </c:pt>
                  <c:pt idx="2">
                    <c:v>may</c:v>
                  </c:pt>
                  <c:pt idx="3">
                    <c:v>jun</c:v>
                  </c:pt>
                  <c:pt idx="4">
                    <c:v>jul</c:v>
                  </c:pt>
                  <c:pt idx="5">
                    <c:v>ago</c:v>
                  </c:pt>
                  <c:pt idx="6">
                    <c:v>sep</c:v>
                  </c:pt>
                  <c:pt idx="7">
                    <c:v>oct</c:v>
                  </c:pt>
                  <c:pt idx="8">
                    <c:v>nov</c:v>
                  </c:pt>
                  <c:pt idx="9">
                    <c:v>dic</c:v>
                  </c:pt>
                  <c:pt idx="10">
                    <c:v>ene</c:v>
                  </c:pt>
                  <c:pt idx="11">
                    <c:v>feb</c:v>
                  </c:pt>
                  <c:pt idx="12">
                    <c:v>mar</c:v>
                  </c:pt>
                  <c:pt idx="13">
                    <c:v>abr</c:v>
                  </c:pt>
                  <c:pt idx="14">
                    <c:v>may</c:v>
                  </c:pt>
                  <c:pt idx="15">
                    <c:v>jun</c:v>
                  </c:pt>
                  <c:pt idx="16">
                    <c:v>jul</c:v>
                  </c:pt>
                  <c:pt idx="17">
                    <c:v>ago</c:v>
                  </c:pt>
                  <c:pt idx="18">
                    <c:v>sep</c:v>
                  </c:pt>
                  <c:pt idx="19">
                    <c:v>oct</c:v>
                  </c:pt>
                  <c:pt idx="20">
                    <c:v>nov</c:v>
                  </c:pt>
                  <c:pt idx="21">
                    <c:v>dic</c:v>
                  </c:pt>
                  <c:pt idx="22">
                    <c:v>ene</c:v>
                  </c:pt>
                  <c:pt idx="23">
                    <c:v>feb</c:v>
                  </c:pt>
                  <c:pt idx="24">
                    <c:v>mar</c:v>
                  </c:pt>
                  <c:pt idx="25">
                    <c:v>abr</c:v>
                  </c:pt>
                  <c:pt idx="26">
                    <c:v>may</c:v>
                  </c:pt>
                  <c:pt idx="27">
                    <c:v>jun</c:v>
                  </c:pt>
                </c:lvl>
                <c:lvl>
                  <c:pt idx="0">
                    <c:v>2020</c:v>
                  </c:pt>
                  <c:pt idx="10">
                    <c:v>2021</c:v>
                  </c:pt>
                  <c:pt idx="22">
                    <c:v>2022</c:v>
                  </c:pt>
                </c:lvl>
              </c:multiLvlStrCache>
            </c:multiLvlStrRef>
          </c:cat>
          <c:val>
            <c:numRef>
              <c:f>serie!$F$2:$F$29</c:f>
              <c:numCache>
                <c:formatCode>General</c:formatCode>
                <c:ptCount val="28"/>
                <c:pt idx="12" formatCode="0.0">
                  <c:v>12.887358583374331</c:v>
                </c:pt>
                <c:pt idx="13" formatCode="0.0">
                  <c:v>248.91566265060243</c:v>
                </c:pt>
                <c:pt idx="14" formatCode="0.0">
                  <c:v>452.50291036088475</c:v>
                </c:pt>
                <c:pt idx="15" formatCode="0.0">
                  <c:v>397.40540540540542</c:v>
                </c:pt>
                <c:pt idx="16" formatCode="0.0">
                  <c:v>126.71262386902198</c:v>
                </c:pt>
                <c:pt idx="17" formatCode="0.0">
                  <c:v>360.82779009608277</c:v>
                </c:pt>
                <c:pt idx="18" formatCode="0.0">
                  <c:v>296.04591836734693</c:v>
                </c:pt>
                <c:pt idx="19" formatCode="0.0">
                  <c:v>150.80372250423011</c:v>
                </c:pt>
                <c:pt idx="20" formatCode="0.0">
                  <c:v>344.20247204237785</c:v>
                </c:pt>
                <c:pt idx="21" formatCode="0.0">
                  <c:v>273.2506643046944</c:v>
                </c:pt>
                <c:pt idx="22" formatCode="0.0">
                  <c:v>184.11703239289446</c:v>
                </c:pt>
                <c:pt idx="23" formatCode="0.0">
                  <c:v>216.7269439421338</c:v>
                </c:pt>
                <c:pt idx="24" formatCode="0.0">
                  <c:v>216.38344226579522</c:v>
                </c:pt>
                <c:pt idx="25" formatCode="0.0">
                  <c:v>24.41298342541436</c:v>
                </c:pt>
                <c:pt idx="26" formatCode="0.0">
                  <c:v>-21.618204804045515</c:v>
                </c:pt>
                <c:pt idx="27" formatCode="0.0">
                  <c:v>-22.734188219952188</c:v>
                </c:pt>
              </c:numCache>
            </c:numRef>
          </c:val>
          <c:extLst>
            <c:ext xmlns:c16="http://schemas.microsoft.com/office/drawing/2014/chart" uri="{C3380CC4-5D6E-409C-BE32-E72D297353CC}">
              <c16:uniqueId val="{00000002-8585-4014-A6F8-66EDE8BC187D}"/>
            </c:ext>
          </c:extLst>
        </c:ser>
        <c:dLbls>
          <c:showLegendKey val="0"/>
          <c:showVal val="0"/>
          <c:showCatName val="0"/>
          <c:showSerName val="0"/>
          <c:showPercent val="0"/>
          <c:showBubbleSize val="0"/>
        </c:dLbls>
        <c:gapWidth val="150"/>
        <c:axId val="975285375"/>
        <c:axId val="975297439"/>
      </c:barChart>
      <c:lineChart>
        <c:grouping val="standard"/>
        <c:varyColors val="0"/>
        <c:ser>
          <c:idx val="1"/>
          <c:order val="0"/>
          <c:tx>
            <c:strRef>
              <c:f>serie!$C$1</c:f>
              <c:strCache>
                <c:ptCount val="1"/>
                <c:pt idx="0">
                  <c:v>N° anuncios</c:v>
                </c:pt>
              </c:strCache>
            </c:strRef>
          </c:tx>
          <c:spPr>
            <a:ln w="19050" cap="rnd">
              <a:solidFill>
                <a:schemeClr val="accent5">
                  <a:lumMod val="50000"/>
                </a:schemeClr>
              </a:solidFill>
              <a:round/>
            </a:ln>
            <a:effectLst/>
          </c:spPr>
          <c:marker>
            <c:symbol val="diamond"/>
            <c:size val="5"/>
            <c:spPr>
              <a:solidFill>
                <a:schemeClr val="accent5">
                  <a:lumMod val="50000"/>
                </a:schemeClr>
              </a:solidFill>
              <a:ln w="19050">
                <a:solidFill>
                  <a:schemeClr val="accent5">
                    <a:lumMod val="50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85-4014-A6F8-66EDE8BC187D}"/>
                </c:ext>
              </c:extLst>
            </c:dLbl>
            <c:dLbl>
              <c:idx val="1"/>
              <c:delete val="1"/>
              <c:extLst>
                <c:ext xmlns:c15="http://schemas.microsoft.com/office/drawing/2012/chart" uri="{CE6537A1-D6FC-4f65-9D91-7224C49458BB}"/>
                <c:ext xmlns:c16="http://schemas.microsoft.com/office/drawing/2014/chart" uri="{C3380CC4-5D6E-409C-BE32-E72D297353CC}">
                  <c16:uniqueId val="{00000004-8585-4014-A6F8-66EDE8BC187D}"/>
                </c:ext>
              </c:extLst>
            </c:dLbl>
            <c:dLbl>
              <c:idx val="2"/>
              <c:delete val="1"/>
              <c:extLst>
                <c:ext xmlns:c15="http://schemas.microsoft.com/office/drawing/2012/chart" uri="{CE6537A1-D6FC-4f65-9D91-7224C49458BB}"/>
                <c:ext xmlns:c16="http://schemas.microsoft.com/office/drawing/2014/chart" uri="{C3380CC4-5D6E-409C-BE32-E72D297353CC}">
                  <c16:uniqueId val="{00000005-8585-4014-A6F8-66EDE8BC187D}"/>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85-4014-A6F8-66EDE8BC187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85-4014-A6F8-66EDE8BC187D}"/>
                </c:ext>
              </c:extLst>
            </c:dLbl>
            <c:dLbl>
              <c:idx val="2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85-4014-A6F8-66EDE8BC187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50000"/>
                      </a:schemeClr>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serie!$A$2:$B$29</c:f>
              <c:multiLvlStrCache>
                <c:ptCount val="28"/>
                <c:lvl>
                  <c:pt idx="0">
                    <c:v>mar</c:v>
                  </c:pt>
                  <c:pt idx="1">
                    <c:v>abr</c:v>
                  </c:pt>
                  <c:pt idx="2">
                    <c:v>may</c:v>
                  </c:pt>
                  <c:pt idx="3">
                    <c:v>jun</c:v>
                  </c:pt>
                  <c:pt idx="4">
                    <c:v>jul</c:v>
                  </c:pt>
                  <c:pt idx="5">
                    <c:v>ago</c:v>
                  </c:pt>
                  <c:pt idx="6">
                    <c:v>sep</c:v>
                  </c:pt>
                  <c:pt idx="7">
                    <c:v>oct</c:v>
                  </c:pt>
                  <c:pt idx="8">
                    <c:v>nov</c:v>
                  </c:pt>
                  <c:pt idx="9">
                    <c:v>dic</c:v>
                  </c:pt>
                  <c:pt idx="10">
                    <c:v>ene</c:v>
                  </c:pt>
                  <c:pt idx="11">
                    <c:v>feb</c:v>
                  </c:pt>
                  <c:pt idx="12">
                    <c:v>mar</c:v>
                  </c:pt>
                  <c:pt idx="13">
                    <c:v>abr</c:v>
                  </c:pt>
                  <c:pt idx="14">
                    <c:v>may</c:v>
                  </c:pt>
                  <c:pt idx="15">
                    <c:v>jun</c:v>
                  </c:pt>
                  <c:pt idx="16">
                    <c:v>jul</c:v>
                  </c:pt>
                  <c:pt idx="17">
                    <c:v>ago</c:v>
                  </c:pt>
                  <c:pt idx="18">
                    <c:v>sep</c:v>
                  </c:pt>
                  <c:pt idx="19">
                    <c:v>oct</c:v>
                  </c:pt>
                  <c:pt idx="20">
                    <c:v>nov</c:v>
                  </c:pt>
                  <c:pt idx="21">
                    <c:v>dic</c:v>
                  </c:pt>
                  <c:pt idx="22">
                    <c:v>ene</c:v>
                  </c:pt>
                  <c:pt idx="23">
                    <c:v>feb</c:v>
                  </c:pt>
                  <c:pt idx="24">
                    <c:v>mar</c:v>
                  </c:pt>
                  <c:pt idx="25">
                    <c:v>abr</c:v>
                  </c:pt>
                  <c:pt idx="26">
                    <c:v>may</c:v>
                  </c:pt>
                  <c:pt idx="27">
                    <c:v>jun</c:v>
                  </c:pt>
                </c:lvl>
                <c:lvl>
                  <c:pt idx="0">
                    <c:v>2020</c:v>
                  </c:pt>
                  <c:pt idx="10">
                    <c:v>2021</c:v>
                  </c:pt>
                  <c:pt idx="22">
                    <c:v>2022</c:v>
                  </c:pt>
                </c:lvl>
              </c:multiLvlStrCache>
            </c:multiLvlStrRef>
          </c:cat>
          <c:val>
            <c:numRef>
              <c:f>serie!$C$2:$C$29</c:f>
              <c:numCache>
                <c:formatCode>#,##0</c:formatCode>
                <c:ptCount val="28"/>
                <c:pt idx="0">
                  <c:v>582</c:v>
                </c:pt>
                <c:pt idx="1">
                  <c:v>403</c:v>
                </c:pt>
                <c:pt idx="2">
                  <c:v>480</c:v>
                </c:pt>
                <c:pt idx="3">
                  <c:v>589</c:v>
                </c:pt>
                <c:pt idx="4">
                  <c:v>595</c:v>
                </c:pt>
                <c:pt idx="5">
                  <c:v>596</c:v>
                </c:pt>
                <c:pt idx="6">
                  <c:v>538</c:v>
                </c:pt>
                <c:pt idx="7">
                  <c:v>1075</c:v>
                </c:pt>
                <c:pt idx="8">
                  <c:v>982</c:v>
                </c:pt>
                <c:pt idx="9">
                  <c:v>1017</c:v>
                </c:pt>
                <c:pt idx="10">
                  <c:v>1515</c:v>
                </c:pt>
                <c:pt idx="11">
                  <c:v>1157</c:v>
                </c:pt>
                <c:pt idx="12">
                  <c:v>1263</c:v>
                </c:pt>
                <c:pt idx="13">
                  <c:v>1302</c:v>
                </c:pt>
                <c:pt idx="14">
                  <c:v>1844</c:v>
                </c:pt>
                <c:pt idx="15">
                  <c:v>1953</c:v>
                </c:pt>
                <c:pt idx="16">
                  <c:v>2164</c:v>
                </c:pt>
                <c:pt idx="17">
                  <c:v>2134</c:v>
                </c:pt>
                <c:pt idx="18">
                  <c:v>2226</c:v>
                </c:pt>
                <c:pt idx="19">
                  <c:v>2240</c:v>
                </c:pt>
                <c:pt idx="20">
                  <c:v>2881</c:v>
                </c:pt>
                <c:pt idx="21">
                  <c:v>2446</c:v>
                </c:pt>
                <c:pt idx="22">
                  <c:v>2808</c:v>
                </c:pt>
                <c:pt idx="23">
                  <c:v>2315</c:v>
                </c:pt>
                <c:pt idx="24">
                  <c:v>2415</c:v>
                </c:pt>
                <c:pt idx="25">
                  <c:v>1716</c:v>
                </c:pt>
                <c:pt idx="26">
                  <c:v>1924</c:v>
                </c:pt>
                <c:pt idx="27">
                  <c:v>1615</c:v>
                </c:pt>
              </c:numCache>
            </c:numRef>
          </c:val>
          <c:smooth val="0"/>
          <c:extLst>
            <c:ext xmlns:c16="http://schemas.microsoft.com/office/drawing/2014/chart" uri="{C3380CC4-5D6E-409C-BE32-E72D297353CC}">
              <c16:uniqueId val="{00000009-8585-4014-A6F8-66EDE8BC187D}"/>
            </c:ext>
          </c:extLst>
        </c:ser>
        <c:ser>
          <c:idx val="0"/>
          <c:order val="1"/>
          <c:tx>
            <c:strRef>
              <c:f>serie!$D$1</c:f>
              <c:strCache>
                <c:ptCount val="1"/>
                <c:pt idx="0">
                  <c:v>N° vacantes</c:v>
                </c:pt>
              </c:strCache>
            </c:strRef>
          </c:tx>
          <c:spPr>
            <a:ln w="19050" cap="rnd">
              <a:solidFill>
                <a:schemeClr val="accent1">
                  <a:lumMod val="75000"/>
                </a:schemeClr>
              </a:solidFill>
              <a:round/>
            </a:ln>
            <a:effectLst/>
          </c:spPr>
          <c:marker>
            <c:symbol val="diamond"/>
            <c:size val="5"/>
            <c:spPr>
              <a:solidFill>
                <a:schemeClr val="accent1">
                  <a:lumMod val="75000"/>
                </a:schemeClr>
              </a:solidFill>
              <a:ln w="19050">
                <a:solidFill>
                  <a:schemeClr val="accent1">
                    <a:lumMod val="75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585-4014-A6F8-66EDE8BC187D}"/>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585-4014-A6F8-66EDE8BC187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585-4014-A6F8-66EDE8BC187D}"/>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585-4014-A6F8-66EDE8BC187D}"/>
                </c:ext>
              </c:extLst>
            </c:dLbl>
            <c:dLbl>
              <c:idx val="26"/>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lumMod val="50000"/>
                        </a:schemeClr>
                      </a:solidFill>
                      <a:latin typeface="+mn-lt"/>
                      <a:ea typeface="+mn-ea"/>
                      <a:cs typeface="+mn-cs"/>
                    </a:defRPr>
                  </a:pPr>
                  <a:endParaRPr lang="es-C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585-4014-A6F8-66EDE8BC187D}"/>
                </c:ext>
              </c:extLst>
            </c:dLbl>
            <c:dLbl>
              <c:idx val="2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585-4014-A6F8-66EDE8BC187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serie!$A$2:$B$29</c:f>
              <c:multiLvlStrCache>
                <c:ptCount val="28"/>
                <c:lvl>
                  <c:pt idx="0">
                    <c:v>mar</c:v>
                  </c:pt>
                  <c:pt idx="1">
                    <c:v>abr</c:v>
                  </c:pt>
                  <c:pt idx="2">
                    <c:v>may</c:v>
                  </c:pt>
                  <c:pt idx="3">
                    <c:v>jun</c:v>
                  </c:pt>
                  <c:pt idx="4">
                    <c:v>jul</c:v>
                  </c:pt>
                  <c:pt idx="5">
                    <c:v>ago</c:v>
                  </c:pt>
                  <c:pt idx="6">
                    <c:v>sep</c:v>
                  </c:pt>
                  <c:pt idx="7">
                    <c:v>oct</c:v>
                  </c:pt>
                  <c:pt idx="8">
                    <c:v>nov</c:v>
                  </c:pt>
                  <c:pt idx="9">
                    <c:v>dic</c:v>
                  </c:pt>
                  <c:pt idx="10">
                    <c:v>ene</c:v>
                  </c:pt>
                  <c:pt idx="11">
                    <c:v>feb</c:v>
                  </c:pt>
                  <c:pt idx="12">
                    <c:v>mar</c:v>
                  </c:pt>
                  <c:pt idx="13">
                    <c:v>abr</c:v>
                  </c:pt>
                  <c:pt idx="14">
                    <c:v>may</c:v>
                  </c:pt>
                  <c:pt idx="15">
                    <c:v>jun</c:v>
                  </c:pt>
                  <c:pt idx="16">
                    <c:v>jul</c:v>
                  </c:pt>
                  <c:pt idx="17">
                    <c:v>ago</c:v>
                  </c:pt>
                  <c:pt idx="18">
                    <c:v>sep</c:v>
                  </c:pt>
                  <c:pt idx="19">
                    <c:v>oct</c:v>
                  </c:pt>
                  <c:pt idx="20">
                    <c:v>nov</c:v>
                  </c:pt>
                  <c:pt idx="21">
                    <c:v>dic</c:v>
                  </c:pt>
                  <c:pt idx="22">
                    <c:v>ene</c:v>
                  </c:pt>
                  <c:pt idx="23">
                    <c:v>feb</c:v>
                  </c:pt>
                  <c:pt idx="24">
                    <c:v>mar</c:v>
                  </c:pt>
                  <c:pt idx="25">
                    <c:v>abr</c:v>
                  </c:pt>
                  <c:pt idx="26">
                    <c:v>may</c:v>
                  </c:pt>
                  <c:pt idx="27">
                    <c:v>jun</c:v>
                  </c:pt>
                </c:lvl>
                <c:lvl>
                  <c:pt idx="0">
                    <c:v>2020</c:v>
                  </c:pt>
                  <c:pt idx="10">
                    <c:v>2021</c:v>
                  </c:pt>
                  <c:pt idx="22">
                    <c:v>2022</c:v>
                  </c:pt>
                </c:lvl>
              </c:multiLvlStrCache>
            </c:multiLvlStrRef>
          </c:cat>
          <c:val>
            <c:numRef>
              <c:f>serie!$D$2:$D$29</c:f>
              <c:numCache>
                <c:formatCode>#,##0</c:formatCode>
                <c:ptCount val="28"/>
                <c:pt idx="0">
                  <c:v>2033</c:v>
                </c:pt>
                <c:pt idx="1">
                  <c:v>830</c:v>
                </c:pt>
                <c:pt idx="2">
                  <c:v>859</c:v>
                </c:pt>
                <c:pt idx="3">
                  <c:v>925</c:v>
                </c:pt>
                <c:pt idx="4">
                  <c:v>2321</c:v>
                </c:pt>
                <c:pt idx="5">
                  <c:v>1353</c:v>
                </c:pt>
                <c:pt idx="6">
                  <c:v>1568</c:v>
                </c:pt>
                <c:pt idx="7">
                  <c:v>2364</c:v>
                </c:pt>
                <c:pt idx="8">
                  <c:v>1699</c:v>
                </c:pt>
                <c:pt idx="9">
                  <c:v>2258</c:v>
                </c:pt>
                <c:pt idx="10">
                  <c:v>2871</c:v>
                </c:pt>
                <c:pt idx="11">
                  <c:v>2212</c:v>
                </c:pt>
                <c:pt idx="12">
                  <c:v>2295</c:v>
                </c:pt>
                <c:pt idx="13">
                  <c:v>2896</c:v>
                </c:pt>
                <c:pt idx="14">
                  <c:v>4746</c:v>
                </c:pt>
                <c:pt idx="15">
                  <c:v>4601</c:v>
                </c:pt>
                <c:pt idx="16">
                  <c:v>5262</c:v>
                </c:pt>
                <c:pt idx="17">
                  <c:v>6235</c:v>
                </c:pt>
                <c:pt idx="18">
                  <c:v>6210</c:v>
                </c:pt>
                <c:pt idx="19">
                  <c:v>5929</c:v>
                </c:pt>
                <c:pt idx="20">
                  <c:v>7547</c:v>
                </c:pt>
                <c:pt idx="21">
                  <c:v>8428</c:v>
                </c:pt>
                <c:pt idx="22">
                  <c:v>8157</c:v>
                </c:pt>
                <c:pt idx="23">
                  <c:v>7006</c:v>
                </c:pt>
                <c:pt idx="24">
                  <c:v>7261</c:v>
                </c:pt>
                <c:pt idx="25">
                  <c:v>3603</c:v>
                </c:pt>
                <c:pt idx="26">
                  <c:v>3720</c:v>
                </c:pt>
                <c:pt idx="27">
                  <c:v>3555</c:v>
                </c:pt>
              </c:numCache>
            </c:numRef>
          </c:val>
          <c:smooth val="0"/>
          <c:extLst>
            <c:ext xmlns:c16="http://schemas.microsoft.com/office/drawing/2014/chart" uri="{C3380CC4-5D6E-409C-BE32-E72D297353CC}">
              <c16:uniqueId val="{00000010-8585-4014-A6F8-66EDE8BC187D}"/>
            </c:ext>
          </c:extLst>
        </c:ser>
        <c:dLbls>
          <c:showLegendKey val="0"/>
          <c:showVal val="0"/>
          <c:showCatName val="0"/>
          <c:showSerName val="0"/>
          <c:showPercent val="0"/>
          <c:showBubbleSize val="0"/>
        </c:dLbls>
        <c:marker val="1"/>
        <c:smooth val="0"/>
        <c:axId val="1474710415"/>
        <c:axId val="1474697935"/>
      </c:lineChart>
      <c:catAx>
        <c:axId val="1474710415"/>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5400000" spcFirstLastPara="1" vertOverflow="ellipsis"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s-CL"/>
          </a:p>
        </c:txPr>
        <c:crossAx val="1474697935"/>
        <c:crosses val="autoZero"/>
        <c:auto val="1"/>
        <c:lblAlgn val="ctr"/>
        <c:lblOffset val="100"/>
        <c:noMultiLvlLbl val="0"/>
      </c:catAx>
      <c:valAx>
        <c:axId val="1474697935"/>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es-CL" sz="800" b="0" i="0" baseline="0">
                    <a:solidFill>
                      <a:schemeClr val="accent1"/>
                    </a:solidFill>
                    <a:effectLst/>
                  </a:rPr>
                  <a:t>N° de anuncios / avisos</a:t>
                </a:r>
                <a:endParaRPr lang="es-CL" sz="800">
                  <a:solidFill>
                    <a:schemeClr val="accent1"/>
                  </a:solidFill>
                  <a:effectLst/>
                </a:endParaRPr>
              </a:p>
            </c:rich>
          </c:tx>
          <c:layout>
            <c:manualLayout>
              <c:xMode val="edge"/>
              <c:yMode val="edge"/>
              <c:x val="6.0519173194257788E-4"/>
              <c:y val="0.19979375087879123"/>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s-CL"/>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accent1"/>
                </a:solidFill>
                <a:latin typeface="+mn-lt"/>
                <a:ea typeface="+mn-ea"/>
                <a:cs typeface="+mn-cs"/>
              </a:defRPr>
            </a:pPr>
            <a:endParaRPr lang="es-CL"/>
          </a:p>
        </c:txPr>
        <c:crossAx val="1474710415"/>
        <c:crosses val="autoZero"/>
        <c:crossBetween val="between"/>
      </c:valAx>
      <c:valAx>
        <c:axId val="975297439"/>
        <c:scaling>
          <c:orientation val="minMax"/>
          <c:min val="-100"/>
        </c:scaling>
        <c:delete val="0"/>
        <c:axPos val="r"/>
        <c:title>
          <c:tx>
            <c:rich>
              <a:bodyPr rot="-5400000" spcFirstLastPara="1" vertOverflow="ellipsis" vert="horz" wrap="square" anchor="ctr" anchorCtr="1"/>
              <a:lstStyle/>
              <a:p>
                <a:pPr>
                  <a:defRPr sz="800" b="0" i="0" u="none" strike="noStrike" kern="1200" baseline="0">
                    <a:solidFill>
                      <a:schemeClr val="accent2">
                        <a:lumMod val="75000"/>
                      </a:schemeClr>
                    </a:solidFill>
                    <a:latin typeface="+mn-lt"/>
                    <a:ea typeface="+mn-ea"/>
                    <a:cs typeface="+mn-cs"/>
                  </a:defRPr>
                </a:pPr>
                <a:r>
                  <a:rPr lang="es-CL" sz="800">
                    <a:solidFill>
                      <a:schemeClr val="accent2">
                        <a:lumMod val="75000"/>
                      </a:schemeClr>
                    </a:solidFill>
                  </a:rPr>
                  <a:t>Variación anual</a:t>
                </a:r>
              </a:p>
            </c:rich>
          </c:tx>
          <c:layout>
            <c:manualLayout>
              <c:xMode val="edge"/>
              <c:yMode val="edge"/>
              <c:x val="0.96583881373006786"/>
              <c:y val="0.2490993935543255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accent2">
                      <a:lumMod val="75000"/>
                    </a:schemeClr>
                  </a:solidFill>
                  <a:latin typeface="+mn-lt"/>
                  <a:ea typeface="+mn-ea"/>
                  <a:cs typeface="+mn-cs"/>
                </a:defRPr>
              </a:pPr>
              <a:endParaRPr lang="es-CL"/>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accent2">
                    <a:lumMod val="75000"/>
                  </a:schemeClr>
                </a:solidFill>
                <a:latin typeface="+mn-lt"/>
                <a:ea typeface="+mn-ea"/>
                <a:cs typeface="+mn-cs"/>
              </a:defRPr>
            </a:pPr>
            <a:endParaRPr lang="es-CL"/>
          </a:p>
        </c:txPr>
        <c:crossAx val="975285375"/>
        <c:crosses val="max"/>
        <c:crossBetween val="between"/>
      </c:valAx>
      <c:catAx>
        <c:axId val="975285375"/>
        <c:scaling>
          <c:orientation val="minMax"/>
        </c:scaling>
        <c:delete val="1"/>
        <c:axPos val="b"/>
        <c:numFmt formatCode="General" sourceLinked="1"/>
        <c:majorTickMark val="out"/>
        <c:minorTickMark val="none"/>
        <c:tickLblPos val="nextTo"/>
        <c:crossAx val="975297439"/>
        <c:crosses val="autoZero"/>
        <c:auto val="1"/>
        <c:lblAlgn val="ctr"/>
        <c:lblOffset val="100"/>
        <c:noMultiLvlLbl val="0"/>
      </c:catAx>
      <c:spPr>
        <a:noFill/>
        <a:ln w="25400">
          <a:noFill/>
        </a:ln>
        <a:effectLst/>
      </c:spPr>
    </c:plotArea>
    <c:legend>
      <c:legendPos val="b"/>
      <c:layout>
        <c:manualLayout>
          <c:xMode val="edge"/>
          <c:yMode val="edge"/>
          <c:x val="0.10771031470049774"/>
          <c:y val="0"/>
          <c:w val="0.38804572850342001"/>
          <c:h val="0.293423555099863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lumMod val="85000"/>
              <a:lumOff val="15000"/>
            </a:schemeClr>
          </a:solidFill>
        </a:defRPr>
      </a:pPr>
      <a:endParaRPr lang="es-C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43178885941719E-2"/>
          <c:y val="0.11260921668713195"/>
          <c:w val="0.90381989019184761"/>
          <c:h val="0.58860756985959828"/>
        </c:manualLayout>
      </c:layout>
      <c:lineChart>
        <c:grouping val="standard"/>
        <c:varyColors val="0"/>
        <c:ser>
          <c:idx val="0"/>
          <c:order val="0"/>
          <c:tx>
            <c:strRef>
              <c:f>sabe_ene!$C$1</c:f>
              <c:strCache>
                <c:ptCount val="1"/>
                <c:pt idx="0">
                  <c:v>Personas desocupadas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2">
                          <a:lumMod val="75000"/>
                        </a:schemeClr>
                      </a:solidFill>
                      <a:latin typeface="+mn-lt"/>
                      <a:ea typeface="+mn-ea"/>
                      <a:cs typeface="+mn-cs"/>
                    </a:defRPr>
                  </a:pPr>
                  <a:endParaRPr lang="es-C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AF-47FE-98A3-AA4E4BD25283}"/>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F-47FE-98A3-AA4E4BD2528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AF-47FE-98A3-AA4E4BD25283}"/>
                </c:ext>
              </c:extLst>
            </c:dLbl>
            <c:dLbl>
              <c:idx val="19"/>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2">
                          <a:lumMod val="75000"/>
                        </a:schemeClr>
                      </a:solidFill>
                      <a:latin typeface="+mn-lt"/>
                      <a:ea typeface="+mn-ea"/>
                      <a:cs typeface="+mn-cs"/>
                    </a:defRPr>
                  </a:pPr>
                  <a:endParaRPr lang="es-C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F-47FE-98A3-AA4E4BD25283}"/>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AF-47FE-98A3-AA4E4BD252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sabe_ene!$A$2:$B$27</c:f>
              <c:multiLvlStrCache>
                <c:ptCount val="26"/>
                <c:lvl>
                  <c:pt idx="0">
                    <c:v>mar - may</c:v>
                  </c:pt>
                  <c:pt idx="1">
                    <c:v>abr - jun</c:v>
                  </c:pt>
                  <c:pt idx="2">
                    <c:v>may -jul</c:v>
                  </c:pt>
                  <c:pt idx="3">
                    <c:v>jun - ago</c:v>
                  </c:pt>
                  <c:pt idx="4">
                    <c:v>jul - sep</c:v>
                  </c:pt>
                  <c:pt idx="5">
                    <c:v>ago - oct</c:v>
                  </c:pt>
                  <c:pt idx="6">
                    <c:v>sep - nov</c:v>
                  </c:pt>
                  <c:pt idx="7">
                    <c:v>oct - dic</c:v>
                  </c:pt>
                  <c:pt idx="8">
                    <c:v>nov - ene</c:v>
                  </c:pt>
                  <c:pt idx="9">
                    <c:v>dic - feb</c:v>
                  </c:pt>
                  <c:pt idx="10">
                    <c:v>ene - mar</c:v>
                  </c:pt>
                  <c:pt idx="11">
                    <c:v>feb - abr</c:v>
                  </c:pt>
                  <c:pt idx="12">
                    <c:v>mar - may</c:v>
                  </c:pt>
                  <c:pt idx="13">
                    <c:v>abr - jun</c:v>
                  </c:pt>
                  <c:pt idx="14">
                    <c:v>may -jul</c:v>
                  </c:pt>
                  <c:pt idx="15">
                    <c:v>jun - ago</c:v>
                  </c:pt>
                  <c:pt idx="16">
                    <c:v>jul - sep</c:v>
                  </c:pt>
                  <c:pt idx="17">
                    <c:v>ago - oct</c:v>
                  </c:pt>
                  <c:pt idx="18">
                    <c:v>sep - nov</c:v>
                  </c:pt>
                  <c:pt idx="19">
                    <c:v>oct - dic</c:v>
                  </c:pt>
                  <c:pt idx="20">
                    <c:v>nov - ene</c:v>
                  </c:pt>
                  <c:pt idx="21">
                    <c:v>dic - feb</c:v>
                  </c:pt>
                  <c:pt idx="22">
                    <c:v>ene - mar</c:v>
                  </c:pt>
                  <c:pt idx="23">
                    <c:v>feb - abr</c:v>
                  </c:pt>
                  <c:pt idx="24">
                    <c:v>mar - may</c:v>
                  </c:pt>
                  <c:pt idx="25">
                    <c:v>abr - jun</c:v>
                  </c:pt>
                </c:lvl>
                <c:lvl>
                  <c:pt idx="0">
                    <c:v>2020</c:v>
                  </c:pt>
                  <c:pt idx="9">
                    <c:v>2021</c:v>
                  </c:pt>
                  <c:pt idx="21">
                    <c:v>2022</c:v>
                  </c:pt>
                </c:lvl>
              </c:multiLvlStrCache>
            </c:multiLvlStrRef>
          </c:cat>
          <c:val>
            <c:numRef>
              <c:f>sabe_ene!$C$2:$C$27</c:f>
              <c:numCache>
                <c:formatCode>#,##0</c:formatCode>
                <c:ptCount val="26"/>
                <c:pt idx="0">
                  <c:v>43436.90625</c:v>
                </c:pt>
                <c:pt idx="1">
                  <c:v>48564.6484375</c:v>
                </c:pt>
                <c:pt idx="2">
                  <c:v>53219.25</c:v>
                </c:pt>
                <c:pt idx="3">
                  <c:v>49792.46875</c:v>
                </c:pt>
                <c:pt idx="4">
                  <c:v>49021.15625</c:v>
                </c:pt>
                <c:pt idx="5">
                  <c:v>47693.6484375</c:v>
                </c:pt>
                <c:pt idx="6">
                  <c:v>49269.44140625</c:v>
                </c:pt>
                <c:pt idx="7">
                  <c:v>39688.953125</c:v>
                </c:pt>
                <c:pt idx="8">
                  <c:v>39126.3203125</c:v>
                </c:pt>
                <c:pt idx="9">
                  <c:v>35190.234375</c:v>
                </c:pt>
                <c:pt idx="10">
                  <c:v>37468.265625</c:v>
                </c:pt>
                <c:pt idx="11">
                  <c:v>33418.9765625</c:v>
                </c:pt>
                <c:pt idx="12">
                  <c:v>37425.96484375</c:v>
                </c:pt>
                <c:pt idx="13">
                  <c:v>40365.1796875</c:v>
                </c:pt>
                <c:pt idx="14">
                  <c:v>40938.65625</c:v>
                </c:pt>
                <c:pt idx="15">
                  <c:v>34662.46484375</c:v>
                </c:pt>
                <c:pt idx="16">
                  <c:v>34866.9140625</c:v>
                </c:pt>
                <c:pt idx="17">
                  <c:v>30327.49609375</c:v>
                </c:pt>
                <c:pt idx="18">
                  <c:v>28839.478515625</c:v>
                </c:pt>
                <c:pt idx="19">
                  <c:v>24014.625</c:v>
                </c:pt>
                <c:pt idx="20">
                  <c:v>26862.283203125</c:v>
                </c:pt>
                <c:pt idx="21">
                  <c:v>24580.4375</c:v>
                </c:pt>
                <c:pt idx="22">
                  <c:v>25343.015625</c:v>
                </c:pt>
                <c:pt idx="23">
                  <c:v>25891.5546875</c:v>
                </c:pt>
                <c:pt idx="24">
                  <c:v>31397.263671875</c:v>
                </c:pt>
                <c:pt idx="25">
                  <c:v>33391.28515625</c:v>
                </c:pt>
              </c:numCache>
            </c:numRef>
          </c:val>
          <c:smooth val="0"/>
          <c:extLst>
            <c:ext xmlns:c16="http://schemas.microsoft.com/office/drawing/2014/chart" uri="{C3380CC4-5D6E-409C-BE32-E72D297353CC}">
              <c16:uniqueId val="{00000005-84AF-47FE-98A3-AA4E4BD25283}"/>
            </c:ext>
          </c:extLst>
        </c:ser>
        <c:ser>
          <c:idx val="1"/>
          <c:order val="1"/>
          <c:tx>
            <c:strRef>
              <c:f>sabe_ene!$D$1</c:f>
              <c:strCache>
                <c:ptCount val="1"/>
                <c:pt idx="0">
                  <c:v>Vacantes SABE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solidFill>
                      <a:latin typeface="+mn-lt"/>
                      <a:ea typeface="+mn-ea"/>
                      <a:cs typeface="+mn-cs"/>
                    </a:defRPr>
                  </a:pPr>
                  <a:endParaRPr lang="es-C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AF-47FE-98A3-AA4E4BD25283}"/>
                </c:ext>
              </c:extLst>
            </c:dLbl>
            <c:dLbl>
              <c:idx val="1"/>
              <c:layout>
                <c:manualLayout>
                  <c:x val="-3.6564780454382766E-2"/>
                  <c:y val="-0.10746702292699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AF-47FE-98A3-AA4E4BD2528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AF-47FE-98A3-AA4E4BD25283}"/>
                </c:ext>
              </c:extLst>
            </c:dLbl>
            <c:dLbl>
              <c:idx val="19"/>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solidFill>
                      <a:latin typeface="+mn-lt"/>
                      <a:ea typeface="+mn-ea"/>
                      <a:cs typeface="+mn-cs"/>
                    </a:defRPr>
                  </a:pPr>
                  <a:endParaRPr lang="es-C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AF-47FE-98A3-AA4E4BD25283}"/>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AF-47FE-98A3-AA4E4BD252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sabe_ene!$A$2:$B$27</c:f>
              <c:multiLvlStrCache>
                <c:ptCount val="26"/>
                <c:lvl>
                  <c:pt idx="0">
                    <c:v>mar - may</c:v>
                  </c:pt>
                  <c:pt idx="1">
                    <c:v>abr - jun</c:v>
                  </c:pt>
                  <c:pt idx="2">
                    <c:v>may -jul</c:v>
                  </c:pt>
                  <c:pt idx="3">
                    <c:v>jun - ago</c:v>
                  </c:pt>
                  <c:pt idx="4">
                    <c:v>jul - sep</c:v>
                  </c:pt>
                  <c:pt idx="5">
                    <c:v>ago - oct</c:v>
                  </c:pt>
                  <c:pt idx="6">
                    <c:v>sep - nov</c:v>
                  </c:pt>
                  <c:pt idx="7">
                    <c:v>oct - dic</c:v>
                  </c:pt>
                  <c:pt idx="8">
                    <c:v>nov - ene</c:v>
                  </c:pt>
                  <c:pt idx="9">
                    <c:v>dic - feb</c:v>
                  </c:pt>
                  <c:pt idx="10">
                    <c:v>ene - mar</c:v>
                  </c:pt>
                  <c:pt idx="11">
                    <c:v>feb - abr</c:v>
                  </c:pt>
                  <c:pt idx="12">
                    <c:v>mar - may</c:v>
                  </c:pt>
                  <c:pt idx="13">
                    <c:v>abr - jun</c:v>
                  </c:pt>
                  <c:pt idx="14">
                    <c:v>may -jul</c:v>
                  </c:pt>
                  <c:pt idx="15">
                    <c:v>jun - ago</c:v>
                  </c:pt>
                  <c:pt idx="16">
                    <c:v>jul - sep</c:v>
                  </c:pt>
                  <c:pt idx="17">
                    <c:v>ago - oct</c:v>
                  </c:pt>
                  <c:pt idx="18">
                    <c:v>sep - nov</c:v>
                  </c:pt>
                  <c:pt idx="19">
                    <c:v>oct - dic</c:v>
                  </c:pt>
                  <c:pt idx="20">
                    <c:v>nov - ene</c:v>
                  </c:pt>
                  <c:pt idx="21">
                    <c:v>dic - feb</c:v>
                  </c:pt>
                  <c:pt idx="22">
                    <c:v>ene - mar</c:v>
                  </c:pt>
                  <c:pt idx="23">
                    <c:v>feb - abr</c:v>
                  </c:pt>
                  <c:pt idx="24">
                    <c:v>mar - may</c:v>
                  </c:pt>
                  <c:pt idx="25">
                    <c:v>abr - jun</c:v>
                  </c:pt>
                </c:lvl>
                <c:lvl>
                  <c:pt idx="0">
                    <c:v>2020</c:v>
                  </c:pt>
                  <c:pt idx="9">
                    <c:v>2021</c:v>
                  </c:pt>
                  <c:pt idx="21">
                    <c:v>2022</c:v>
                  </c:pt>
                </c:lvl>
              </c:multiLvlStrCache>
            </c:multiLvlStrRef>
          </c:cat>
          <c:val>
            <c:numRef>
              <c:f>sabe_ene!$D$2:$D$27</c:f>
              <c:numCache>
                <c:formatCode>#,##0</c:formatCode>
                <c:ptCount val="26"/>
                <c:pt idx="0">
                  <c:v>1240.6666666666667</c:v>
                </c:pt>
                <c:pt idx="1">
                  <c:v>871.33333333333337</c:v>
                </c:pt>
                <c:pt idx="2">
                  <c:v>1368.3333333333333</c:v>
                </c:pt>
                <c:pt idx="3">
                  <c:v>1533</c:v>
                </c:pt>
                <c:pt idx="4">
                  <c:v>1747.3333333333333</c:v>
                </c:pt>
                <c:pt idx="5">
                  <c:v>1761.6666666666667</c:v>
                </c:pt>
                <c:pt idx="6">
                  <c:v>1877</c:v>
                </c:pt>
                <c:pt idx="7">
                  <c:v>2107</c:v>
                </c:pt>
                <c:pt idx="8">
                  <c:v>2276</c:v>
                </c:pt>
                <c:pt idx="9">
                  <c:v>2447</c:v>
                </c:pt>
                <c:pt idx="10">
                  <c:v>2459.3333333333335</c:v>
                </c:pt>
                <c:pt idx="11">
                  <c:v>2467.6666666666665</c:v>
                </c:pt>
                <c:pt idx="12">
                  <c:v>3312.3333333333335</c:v>
                </c:pt>
                <c:pt idx="13">
                  <c:v>4081</c:v>
                </c:pt>
                <c:pt idx="14">
                  <c:v>4869.666666666667</c:v>
                </c:pt>
                <c:pt idx="15">
                  <c:v>5366</c:v>
                </c:pt>
                <c:pt idx="16">
                  <c:v>5902.333333333333</c:v>
                </c:pt>
                <c:pt idx="17">
                  <c:v>6124.666666666667</c:v>
                </c:pt>
                <c:pt idx="18">
                  <c:v>6562</c:v>
                </c:pt>
                <c:pt idx="19">
                  <c:v>7301.333333333333</c:v>
                </c:pt>
                <c:pt idx="20">
                  <c:v>8044</c:v>
                </c:pt>
                <c:pt idx="21">
                  <c:v>7863.666666666667</c:v>
                </c:pt>
                <c:pt idx="22">
                  <c:v>7474.666666666667</c:v>
                </c:pt>
                <c:pt idx="23">
                  <c:v>5956.666666666667</c:v>
                </c:pt>
                <c:pt idx="24">
                  <c:v>4861.333333333333</c:v>
                </c:pt>
                <c:pt idx="25">
                  <c:v>3626</c:v>
                </c:pt>
              </c:numCache>
            </c:numRef>
          </c:val>
          <c:smooth val="0"/>
          <c:extLst>
            <c:ext xmlns:c16="http://schemas.microsoft.com/office/drawing/2014/chart" uri="{C3380CC4-5D6E-409C-BE32-E72D297353CC}">
              <c16:uniqueId val="{0000000B-84AF-47FE-98A3-AA4E4BD25283}"/>
            </c:ext>
          </c:extLst>
        </c:ser>
        <c:dLbls>
          <c:showLegendKey val="0"/>
          <c:showVal val="0"/>
          <c:showCatName val="0"/>
          <c:showSerName val="0"/>
          <c:showPercent val="0"/>
          <c:showBubbleSize val="0"/>
        </c:dLbls>
        <c:marker val="1"/>
        <c:smooth val="0"/>
        <c:axId val="1767927504"/>
        <c:axId val="1767915440"/>
        <c:extLst>
          <c:ext xmlns:c15="http://schemas.microsoft.com/office/drawing/2012/chart" uri="{02D57815-91ED-43cb-92C2-25804820EDAC}">
            <c15:filteredLineSeries>
              <c15:ser>
                <c:idx val="2"/>
                <c:order val="2"/>
                <c:tx>
                  <c:strRef>
                    <c:extLst>
                      <c:ext uri="{02D57815-91ED-43cb-92C2-25804820EDAC}">
                        <c15:formulaRef>
                          <c15:sqref>sabe_ene!$F$1</c15:sqref>
                        </c15:formulaRef>
                      </c:ext>
                    </c:extLst>
                    <c:strCache>
                      <c:ptCount val="1"/>
                      <c:pt idx="0">
                        <c:v>Brecha n°</c:v>
                      </c:pt>
                    </c:strCache>
                  </c:strRef>
                </c:tx>
                <c:spPr>
                  <a:ln w="28575" cap="rnd">
                    <a:solidFill>
                      <a:schemeClr val="accent5"/>
                    </a:solidFill>
                    <a:prstDash val="sysDot"/>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5"/>
                            </a:solidFill>
                            <a:latin typeface="+mn-lt"/>
                            <a:ea typeface="+mn-ea"/>
                            <a:cs typeface="+mn-cs"/>
                          </a:defRPr>
                        </a:pPr>
                        <a:endParaRPr lang="es-CL"/>
                      </a:p>
                    </c:txPr>
                    <c:dLblPos val="b"/>
                    <c:showLegendKey val="0"/>
                    <c:showVal val="1"/>
                    <c:showCatName val="0"/>
                    <c:showSerName val="0"/>
                    <c:showPercent val="0"/>
                    <c:showBubbleSize val="0"/>
                    <c:extLst>
                      <c:ext uri="{CE6537A1-D6FC-4f65-9D91-7224C49458BB}"/>
                      <c:ext xmlns:c16="http://schemas.microsoft.com/office/drawing/2014/chart" uri="{C3380CC4-5D6E-409C-BE32-E72D297353CC}">
                        <c16:uniqueId val="{00000012-84AF-47FE-98A3-AA4E4BD25283}"/>
                      </c:ext>
                    </c:extLst>
                  </c:dLbl>
                  <c:dLbl>
                    <c:idx val="1"/>
                    <c:dLblPos val="b"/>
                    <c:showLegendKey val="0"/>
                    <c:showVal val="1"/>
                    <c:showCatName val="0"/>
                    <c:showSerName val="0"/>
                    <c:showPercent val="0"/>
                    <c:showBubbleSize val="0"/>
                    <c:extLst>
                      <c:ext uri="{CE6537A1-D6FC-4f65-9D91-7224C49458BB}"/>
                      <c:ext xmlns:c16="http://schemas.microsoft.com/office/drawing/2014/chart" uri="{C3380CC4-5D6E-409C-BE32-E72D297353CC}">
                        <c16:uniqueId val="{00000013-84AF-47FE-98A3-AA4E4BD25283}"/>
                      </c:ext>
                    </c:extLst>
                  </c:dLbl>
                  <c:dLbl>
                    <c:idx val="13"/>
                    <c:dLblPos val="b"/>
                    <c:showLegendKey val="0"/>
                    <c:showVal val="1"/>
                    <c:showCatName val="0"/>
                    <c:showSerName val="0"/>
                    <c:showPercent val="0"/>
                    <c:showBubbleSize val="0"/>
                    <c:extLst>
                      <c:ext uri="{CE6537A1-D6FC-4f65-9D91-7224C49458BB}"/>
                      <c:ext xmlns:c16="http://schemas.microsoft.com/office/drawing/2014/chart" uri="{C3380CC4-5D6E-409C-BE32-E72D297353CC}">
                        <c16:uniqueId val="{00000014-84AF-47FE-98A3-AA4E4BD25283}"/>
                      </c:ext>
                    </c:extLst>
                  </c:dLbl>
                  <c:dLbl>
                    <c:idx val="24"/>
                    <c:dLblPos val="b"/>
                    <c:showLegendKey val="0"/>
                    <c:showVal val="1"/>
                    <c:showCatName val="0"/>
                    <c:showSerName val="0"/>
                    <c:showPercent val="0"/>
                    <c:showBubbleSize val="0"/>
                    <c:extLst>
                      <c:ext uri="{CE6537A1-D6FC-4f65-9D91-7224C49458BB}"/>
                      <c:ext xmlns:c16="http://schemas.microsoft.com/office/drawing/2014/chart" uri="{C3380CC4-5D6E-409C-BE32-E72D297353CC}">
                        <c16:uniqueId val="{00000015-84AF-47FE-98A3-AA4E4BD252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mn-ea"/>
                          <a:cs typeface="+mn-cs"/>
                        </a:defRPr>
                      </a:pPr>
                      <a:endParaRPr lang="es-CL"/>
                    </a:p>
                  </c:txPr>
                  <c:dLblPos val="b"/>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sabe_ene!$A$2:$B$27</c15:sqref>
                        </c15:formulaRef>
                      </c:ext>
                    </c:extLst>
                    <c:multiLvlStrCache>
                      <c:ptCount val="26"/>
                      <c:lvl>
                        <c:pt idx="0">
                          <c:v>mar - may</c:v>
                        </c:pt>
                        <c:pt idx="1">
                          <c:v>abr - jun</c:v>
                        </c:pt>
                        <c:pt idx="2">
                          <c:v>may -jul</c:v>
                        </c:pt>
                        <c:pt idx="3">
                          <c:v>jun - ago</c:v>
                        </c:pt>
                        <c:pt idx="4">
                          <c:v>jul - sep</c:v>
                        </c:pt>
                        <c:pt idx="5">
                          <c:v>ago - oct</c:v>
                        </c:pt>
                        <c:pt idx="6">
                          <c:v>sep - nov</c:v>
                        </c:pt>
                        <c:pt idx="7">
                          <c:v>oct - dic</c:v>
                        </c:pt>
                        <c:pt idx="8">
                          <c:v>nov - ene</c:v>
                        </c:pt>
                        <c:pt idx="9">
                          <c:v>dic - feb</c:v>
                        </c:pt>
                        <c:pt idx="10">
                          <c:v>ene - mar</c:v>
                        </c:pt>
                        <c:pt idx="11">
                          <c:v>feb - abr</c:v>
                        </c:pt>
                        <c:pt idx="12">
                          <c:v>mar - may</c:v>
                        </c:pt>
                        <c:pt idx="13">
                          <c:v>abr - jun</c:v>
                        </c:pt>
                        <c:pt idx="14">
                          <c:v>may -jul</c:v>
                        </c:pt>
                        <c:pt idx="15">
                          <c:v>jun - ago</c:v>
                        </c:pt>
                        <c:pt idx="16">
                          <c:v>jul - sep</c:v>
                        </c:pt>
                        <c:pt idx="17">
                          <c:v>ago - oct</c:v>
                        </c:pt>
                        <c:pt idx="18">
                          <c:v>sep - nov</c:v>
                        </c:pt>
                        <c:pt idx="19">
                          <c:v>oct - dic</c:v>
                        </c:pt>
                        <c:pt idx="20">
                          <c:v>nov - ene</c:v>
                        </c:pt>
                        <c:pt idx="21">
                          <c:v>dic - feb</c:v>
                        </c:pt>
                        <c:pt idx="22">
                          <c:v>ene - mar</c:v>
                        </c:pt>
                        <c:pt idx="23">
                          <c:v>feb - abr</c:v>
                        </c:pt>
                        <c:pt idx="24">
                          <c:v>mar - may</c:v>
                        </c:pt>
                        <c:pt idx="25">
                          <c:v>abr - jun</c:v>
                        </c:pt>
                      </c:lvl>
                      <c:lvl>
                        <c:pt idx="0">
                          <c:v>2020</c:v>
                        </c:pt>
                        <c:pt idx="9">
                          <c:v>2021</c:v>
                        </c:pt>
                        <c:pt idx="21">
                          <c:v>2022</c:v>
                        </c:pt>
                      </c:lvl>
                    </c:multiLvlStrCache>
                  </c:multiLvlStrRef>
                </c:cat>
                <c:val>
                  <c:numRef>
                    <c:extLst>
                      <c:ext uri="{02D57815-91ED-43cb-92C2-25804820EDAC}">
                        <c15:formulaRef>
                          <c15:sqref>sabe_ene!$F$2:$F$27</c15:sqref>
                        </c15:formulaRef>
                      </c:ext>
                    </c:extLst>
                    <c:numCache>
                      <c:formatCode>#,##0</c:formatCode>
                      <c:ptCount val="26"/>
                      <c:pt idx="0">
                        <c:v>42196.239583333336</c:v>
                      </c:pt>
                      <c:pt idx="1">
                        <c:v>47693.315104166664</c:v>
                      </c:pt>
                      <c:pt idx="2">
                        <c:v>51850.916666666664</c:v>
                      </c:pt>
                      <c:pt idx="3">
                        <c:v>48259.46875</c:v>
                      </c:pt>
                      <c:pt idx="4">
                        <c:v>47273.822916666664</c:v>
                      </c:pt>
                      <c:pt idx="5">
                        <c:v>45931.981770833336</c:v>
                      </c:pt>
                      <c:pt idx="6">
                        <c:v>47392.44140625</c:v>
                      </c:pt>
                      <c:pt idx="7">
                        <c:v>37581.953125</c:v>
                      </c:pt>
                      <c:pt idx="8">
                        <c:v>36850.3203125</c:v>
                      </c:pt>
                      <c:pt idx="9">
                        <c:v>32743.234375</c:v>
                      </c:pt>
                      <c:pt idx="10">
                        <c:v>35008.932291666664</c:v>
                      </c:pt>
                      <c:pt idx="11">
                        <c:v>30951.309895833332</c:v>
                      </c:pt>
                      <c:pt idx="12">
                        <c:v>34113.631510416664</c:v>
                      </c:pt>
                      <c:pt idx="13">
                        <c:v>36284.1796875</c:v>
                      </c:pt>
                      <c:pt idx="14">
                        <c:v>36068.989583333336</c:v>
                      </c:pt>
                      <c:pt idx="15">
                        <c:v>29296.46484375</c:v>
                      </c:pt>
                      <c:pt idx="16">
                        <c:v>28964.580729166668</c:v>
                      </c:pt>
                      <c:pt idx="17">
                        <c:v>24202.829427083332</c:v>
                      </c:pt>
                      <c:pt idx="18">
                        <c:v>22277.478515625</c:v>
                      </c:pt>
                      <c:pt idx="19">
                        <c:v>16713.291666666668</c:v>
                      </c:pt>
                      <c:pt idx="20">
                        <c:v>18818.283203125</c:v>
                      </c:pt>
                      <c:pt idx="21">
                        <c:v>16716.770833333332</c:v>
                      </c:pt>
                      <c:pt idx="22">
                        <c:v>17868.348958333332</c:v>
                      </c:pt>
                      <c:pt idx="23">
                        <c:v>19934.888020833332</c:v>
                      </c:pt>
                      <c:pt idx="24">
                        <c:v>26535.930338541668</c:v>
                      </c:pt>
                      <c:pt idx="25" formatCode="General">
                        <c:v>29765.28515625</c:v>
                      </c:pt>
                    </c:numCache>
                  </c:numRef>
                </c:val>
                <c:smooth val="0"/>
                <c:extLst>
                  <c:ext xmlns:c16="http://schemas.microsoft.com/office/drawing/2014/chart" uri="{C3380CC4-5D6E-409C-BE32-E72D297353CC}">
                    <c16:uniqueId val="{00000016-84AF-47FE-98A3-AA4E4BD25283}"/>
                  </c:ext>
                </c:extLst>
              </c15:ser>
            </c15:filteredLineSeries>
          </c:ext>
        </c:extLst>
      </c:lineChart>
      <c:lineChart>
        <c:grouping val="standard"/>
        <c:varyColors val="0"/>
        <c:ser>
          <c:idx val="3"/>
          <c:order val="3"/>
          <c:tx>
            <c:strRef>
              <c:f>sabe_ene!$E$1</c:f>
              <c:strCache>
                <c:ptCount val="1"/>
                <c:pt idx="0">
                  <c:v>Vacantes % desocupados</c:v>
                </c:pt>
              </c:strCache>
            </c:strRef>
          </c:tx>
          <c:spPr>
            <a:ln w="28575" cap="rnd">
              <a:noFill/>
              <a:round/>
            </a:ln>
            <a:effectLst/>
          </c:spPr>
          <c:marker>
            <c:symbol val="circle"/>
            <c:size val="5"/>
            <c:spPr>
              <a:noFill/>
              <a:ln w="9525">
                <a:solidFill>
                  <a:schemeClr val="accent5">
                    <a:alpha val="98000"/>
                  </a:schemeClr>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5"/>
                      </a:solidFill>
                      <a:latin typeface="+mn-lt"/>
                      <a:ea typeface="+mn-ea"/>
                      <a:cs typeface="+mn-cs"/>
                    </a:defRPr>
                  </a:pPr>
                  <a:endParaRPr lang="es-C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AF-47FE-98A3-AA4E4BD25283}"/>
                </c:ext>
              </c:extLst>
            </c:dLbl>
            <c:dLbl>
              <c:idx val="1"/>
              <c:layout>
                <c:manualLayout>
                  <c:x val="-4.2527334352769605E-2"/>
                  <c:y val="-0.112041543853987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AF-47FE-98A3-AA4E4BD25283}"/>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AF-47FE-98A3-AA4E4BD25283}"/>
                </c:ext>
              </c:extLst>
            </c:dLbl>
            <c:dLbl>
              <c:idx val="19"/>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5"/>
                      </a:solidFill>
                      <a:latin typeface="+mn-lt"/>
                      <a:ea typeface="+mn-ea"/>
                      <a:cs typeface="+mn-cs"/>
                    </a:defRPr>
                  </a:pPr>
                  <a:endParaRPr lang="es-C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AF-47FE-98A3-AA4E4BD25283}"/>
                </c:ext>
              </c:extLst>
            </c:dLbl>
            <c:dLbl>
              <c:idx val="2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4AF-47FE-98A3-AA4E4BD252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sabe_ene!$A$2:$B$27</c:f>
              <c:multiLvlStrCache>
                <c:ptCount val="26"/>
                <c:lvl>
                  <c:pt idx="0">
                    <c:v>mar - may</c:v>
                  </c:pt>
                  <c:pt idx="1">
                    <c:v>abr - jun</c:v>
                  </c:pt>
                  <c:pt idx="2">
                    <c:v>may -jul</c:v>
                  </c:pt>
                  <c:pt idx="3">
                    <c:v>jun - ago</c:v>
                  </c:pt>
                  <c:pt idx="4">
                    <c:v>jul - sep</c:v>
                  </c:pt>
                  <c:pt idx="5">
                    <c:v>ago - oct</c:v>
                  </c:pt>
                  <c:pt idx="6">
                    <c:v>sep - nov</c:v>
                  </c:pt>
                  <c:pt idx="7">
                    <c:v>oct - dic</c:v>
                  </c:pt>
                  <c:pt idx="8">
                    <c:v>nov - ene</c:v>
                  </c:pt>
                  <c:pt idx="9">
                    <c:v>dic - feb</c:v>
                  </c:pt>
                  <c:pt idx="10">
                    <c:v>ene - mar</c:v>
                  </c:pt>
                  <c:pt idx="11">
                    <c:v>feb - abr</c:v>
                  </c:pt>
                  <c:pt idx="12">
                    <c:v>mar - may</c:v>
                  </c:pt>
                  <c:pt idx="13">
                    <c:v>abr - jun</c:v>
                  </c:pt>
                  <c:pt idx="14">
                    <c:v>may -jul</c:v>
                  </c:pt>
                  <c:pt idx="15">
                    <c:v>jun - ago</c:v>
                  </c:pt>
                  <c:pt idx="16">
                    <c:v>jul - sep</c:v>
                  </c:pt>
                  <c:pt idx="17">
                    <c:v>ago - oct</c:v>
                  </c:pt>
                  <c:pt idx="18">
                    <c:v>sep - nov</c:v>
                  </c:pt>
                  <c:pt idx="19">
                    <c:v>oct - dic</c:v>
                  </c:pt>
                  <c:pt idx="20">
                    <c:v>nov - ene</c:v>
                  </c:pt>
                  <c:pt idx="21">
                    <c:v>dic - feb</c:v>
                  </c:pt>
                  <c:pt idx="22">
                    <c:v>ene - mar</c:v>
                  </c:pt>
                  <c:pt idx="23">
                    <c:v>feb - abr</c:v>
                  </c:pt>
                  <c:pt idx="24">
                    <c:v>mar - may</c:v>
                  </c:pt>
                  <c:pt idx="25">
                    <c:v>abr - jun</c:v>
                  </c:pt>
                </c:lvl>
                <c:lvl>
                  <c:pt idx="0">
                    <c:v>2020</c:v>
                  </c:pt>
                  <c:pt idx="9">
                    <c:v>2021</c:v>
                  </c:pt>
                  <c:pt idx="21">
                    <c:v>2022</c:v>
                  </c:pt>
                </c:lvl>
              </c:multiLvlStrCache>
            </c:multiLvlStrRef>
          </c:cat>
          <c:val>
            <c:numRef>
              <c:f>sabe_ene!$E$2:$E$27</c:f>
              <c:numCache>
                <c:formatCode>0%</c:formatCode>
                <c:ptCount val="26"/>
                <c:pt idx="0">
                  <c:v>2.856250073442251E-2</c:v>
                </c:pt>
                <c:pt idx="1">
                  <c:v>1.7941720188805462E-2</c:v>
                </c:pt>
                <c:pt idx="2">
                  <c:v>2.5711247966353025E-2</c:v>
                </c:pt>
                <c:pt idx="3">
                  <c:v>3.0787788564912238E-2</c:v>
                </c:pt>
                <c:pt idx="4">
                  <c:v>3.5644474080174994E-2</c:v>
                </c:pt>
                <c:pt idx="5">
                  <c:v>3.6937133651564473E-2</c:v>
                </c:pt>
                <c:pt idx="6">
                  <c:v>3.8096636503816665E-2</c:v>
                </c:pt>
                <c:pt idx="7">
                  <c:v>5.3087820012889295E-2</c:v>
                </c:pt>
                <c:pt idx="8">
                  <c:v>5.817056093754025E-2</c:v>
                </c:pt>
                <c:pt idx="9">
                  <c:v>6.9536337096362408E-2</c:v>
                </c:pt>
                <c:pt idx="10">
                  <c:v>6.5637768183547551E-2</c:v>
                </c:pt>
                <c:pt idx="11">
                  <c:v>7.3840282393198037E-2</c:v>
                </c:pt>
                <c:pt idx="12">
                  <c:v>8.8503619002530037E-2</c:v>
                </c:pt>
                <c:pt idx="13">
                  <c:v>0.10110199017059683</c:v>
                </c:pt>
                <c:pt idx="14">
                  <c:v>0.11895032990162364</c:v>
                </c:pt>
                <c:pt idx="15">
                  <c:v>0.15480722516960721</c:v>
                </c:pt>
                <c:pt idx="16">
                  <c:v>0.16928178165561833</c:v>
                </c:pt>
                <c:pt idx="17">
                  <c:v>0.20195095064009785</c:v>
                </c:pt>
                <c:pt idx="18">
                  <c:v>0.22753532094710938</c:v>
                </c:pt>
                <c:pt idx="19">
                  <c:v>0.3040369497059951</c:v>
                </c:pt>
                <c:pt idx="20">
                  <c:v>0.29945332417105214</c:v>
                </c:pt>
                <c:pt idx="21">
                  <c:v>0.31991565108093245</c:v>
                </c:pt>
                <c:pt idx="22">
                  <c:v>0.29493990680782162</c:v>
                </c:pt>
                <c:pt idx="23">
                  <c:v>0.23006214723530849</c:v>
                </c:pt>
                <c:pt idx="24">
                  <c:v>0.15483302571007204</c:v>
                </c:pt>
                <c:pt idx="25">
                  <c:v>0.10859120824588284</c:v>
                </c:pt>
              </c:numCache>
            </c:numRef>
          </c:val>
          <c:smooth val="0"/>
          <c:extLst>
            <c:ext xmlns:c16="http://schemas.microsoft.com/office/drawing/2014/chart" uri="{C3380CC4-5D6E-409C-BE32-E72D297353CC}">
              <c16:uniqueId val="{00000011-84AF-47FE-98A3-AA4E4BD25283}"/>
            </c:ext>
          </c:extLst>
        </c:ser>
        <c:dLbls>
          <c:showLegendKey val="0"/>
          <c:showVal val="0"/>
          <c:showCatName val="0"/>
          <c:showSerName val="0"/>
          <c:showPercent val="0"/>
          <c:showBubbleSize val="0"/>
        </c:dLbls>
        <c:marker val="1"/>
        <c:smooth val="0"/>
        <c:axId val="1938344383"/>
        <c:axId val="1938347295"/>
      </c:lineChart>
      <c:catAx>
        <c:axId val="1767927504"/>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67915440"/>
        <c:crosses val="autoZero"/>
        <c:auto val="1"/>
        <c:lblAlgn val="ctr"/>
        <c:lblOffset val="100"/>
        <c:tickLblSkip val="1"/>
        <c:noMultiLvlLbl val="0"/>
      </c:catAx>
      <c:valAx>
        <c:axId val="1767915440"/>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es-CL" sz="800">
                    <a:solidFill>
                      <a:schemeClr val="accent1"/>
                    </a:solidFill>
                  </a:rPr>
                  <a:t>N° de personas</a:t>
                </a:r>
              </a:p>
            </c:rich>
          </c:tx>
          <c:layout>
            <c:manualLayout>
              <c:xMode val="edge"/>
              <c:yMode val="edge"/>
              <c:x val="1.8229281297427232E-2"/>
              <c:y val="0.725448059916858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s-CL"/>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accent1"/>
                </a:solidFill>
                <a:latin typeface="+mn-lt"/>
                <a:ea typeface="+mn-ea"/>
                <a:cs typeface="+mn-cs"/>
              </a:defRPr>
            </a:pPr>
            <a:endParaRPr lang="es-CL"/>
          </a:p>
        </c:txPr>
        <c:crossAx val="1767927504"/>
        <c:crosses val="autoZero"/>
        <c:crossBetween val="between"/>
      </c:valAx>
      <c:valAx>
        <c:axId val="1938347295"/>
        <c:scaling>
          <c:orientation val="minMax"/>
        </c:scaling>
        <c:delete val="0"/>
        <c:axPos val="r"/>
        <c:title>
          <c:tx>
            <c:rich>
              <a:bodyPr rot="-5400000" spcFirstLastPara="1" vertOverflow="ellipsis" vert="horz" wrap="square" anchor="ctr" anchorCtr="1"/>
              <a:lstStyle/>
              <a:p>
                <a:pPr>
                  <a:defRPr sz="800" b="0" i="0" u="none" strike="noStrike" kern="1200" baseline="0">
                    <a:solidFill>
                      <a:schemeClr val="accent5"/>
                    </a:solidFill>
                    <a:latin typeface="+mn-lt"/>
                    <a:ea typeface="+mn-ea"/>
                    <a:cs typeface="+mn-cs"/>
                  </a:defRPr>
                </a:pPr>
                <a:r>
                  <a:rPr lang="en-US" sz="800">
                    <a:solidFill>
                      <a:schemeClr val="accent5"/>
                    </a:solidFill>
                  </a:rPr>
                  <a:t>% desocupados</a:t>
                </a:r>
              </a:p>
            </c:rich>
          </c:tx>
          <c:layout>
            <c:manualLayout>
              <c:xMode val="edge"/>
              <c:yMode val="edge"/>
              <c:x val="0.95167873226992616"/>
              <c:y val="0.7278002702361259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accent5"/>
                  </a:solidFill>
                  <a:latin typeface="+mn-lt"/>
                  <a:ea typeface="+mn-ea"/>
                  <a:cs typeface="+mn-cs"/>
                </a:defRPr>
              </a:pPr>
              <a:endParaRPr lang="es-CL"/>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accent5"/>
                </a:solidFill>
                <a:latin typeface="+mn-lt"/>
                <a:ea typeface="+mn-ea"/>
                <a:cs typeface="+mn-cs"/>
              </a:defRPr>
            </a:pPr>
            <a:endParaRPr lang="es-CL"/>
          </a:p>
        </c:txPr>
        <c:crossAx val="1938344383"/>
        <c:crosses val="max"/>
        <c:crossBetween val="between"/>
      </c:valAx>
      <c:catAx>
        <c:axId val="1938344383"/>
        <c:scaling>
          <c:orientation val="minMax"/>
        </c:scaling>
        <c:delete val="1"/>
        <c:axPos val="b"/>
        <c:numFmt formatCode="General" sourceLinked="1"/>
        <c:majorTickMark val="out"/>
        <c:minorTickMark val="none"/>
        <c:tickLblPos val="nextTo"/>
        <c:crossAx val="1938347295"/>
        <c:crosses val="autoZero"/>
        <c:auto val="1"/>
        <c:lblAlgn val="ctr"/>
        <c:lblOffset val="100"/>
        <c:noMultiLvlLbl val="0"/>
      </c:catAx>
      <c:spPr>
        <a:noFill/>
        <a:ln>
          <a:noFill/>
        </a:ln>
        <a:effectLst/>
      </c:spPr>
    </c:plotArea>
    <c:legend>
      <c:legendPos val="b"/>
      <c:layout>
        <c:manualLayout>
          <c:xMode val="edge"/>
          <c:yMode val="edge"/>
          <c:x val="5.0350815446633161E-2"/>
          <c:y val="2.7104102500751493E-3"/>
          <c:w val="0.93175798418295797"/>
          <c:h val="9.18522243095599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CL"/>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27748585793712"/>
          <c:y val="4.760679581046566E-2"/>
          <c:w val="0.7359713849674645"/>
          <c:h val="0.74704127342215165"/>
        </c:manualLayout>
      </c:layout>
      <c:barChart>
        <c:barDir val="col"/>
        <c:grouping val="clustered"/>
        <c:varyColors val="0"/>
        <c:ser>
          <c:idx val="2"/>
          <c:order val="0"/>
          <c:tx>
            <c:strRef>
              <c:f>'[Maqueta_ingresos reales - copia (7).xlsx]Brecha_sexo'!$F$2</c:f>
              <c:strCache>
                <c:ptCount val="1"/>
                <c:pt idx="0">
                  <c:v>Ingreso promedio (mujeres)</c:v>
                </c:pt>
              </c:strCache>
            </c:strRef>
          </c:tx>
          <c:spPr>
            <a:solidFill>
              <a:schemeClr val="accent3"/>
            </a:solidFill>
            <a:ln>
              <a:noFill/>
            </a:ln>
            <a:effectLst/>
          </c:spPr>
          <c:invertIfNegative val="0"/>
          <c:dLbls>
            <c:spPr>
              <a:solidFill>
                <a:schemeClr val="lt1"/>
              </a:solidFill>
              <a:ln w="12700" cap="flat" cmpd="sng" algn="ctr">
                <a:solidFill>
                  <a:schemeClr val="accent3"/>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'[Maqueta_ingresos reales - copia (7).xlsx]Brecha_sexo'!$A$3:$A$7</c:f>
              <c:numCache>
                <c:formatCode>General</c:formatCode>
                <c:ptCount val="5"/>
                <c:pt idx="0">
                  <c:v>2017</c:v>
                </c:pt>
                <c:pt idx="1">
                  <c:v>2018</c:v>
                </c:pt>
                <c:pt idx="2">
                  <c:v>2019</c:v>
                </c:pt>
                <c:pt idx="3">
                  <c:v>2020</c:v>
                </c:pt>
                <c:pt idx="4">
                  <c:v>2021</c:v>
                </c:pt>
              </c:numCache>
            </c:numRef>
          </c:cat>
          <c:val>
            <c:numRef>
              <c:f>'[Maqueta_ingresos reales - copia (7).xlsx]Brecha_sexo'!$F$3:$F$7</c:f>
              <c:numCache>
                <c:formatCode>"$"#,##0</c:formatCode>
                <c:ptCount val="5"/>
                <c:pt idx="0">
                  <c:v>440976.89992856898</c:v>
                </c:pt>
                <c:pt idx="1">
                  <c:v>497838.70121971407</c:v>
                </c:pt>
                <c:pt idx="2">
                  <c:v>465851.72940807266</c:v>
                </c:pt>
                <c:pt idx="3">
                  <c:v>506413.95768677269</c:v>
                </c:pt>
                <c:pt idx="4">
                  <c:v>523193.55665414868</c:v>
                </c:pt>
              </c:numCache>
            </c:numRef>
          </c:val>
          <c:extLst>
            <c:ext xmlns:c16="http://schemas.microsoft.com/office/drawing/2014/chart" uri="{C3380CC4-5D6E-409C-BE32-E72D297353CC}">
              <c16:uniqueId val="{00000000-3C0C-4BBA-AB58-E215F6596B22}"/>
            </c:ext>
          </c:extLst>
        </c:ser>
        <c:ser>
          <c:idx val="0"/>
          <c:order val="1"/>
          <c:tx>
            <c:strRef>
              <c:f>'[Maqueta_ingresos reales - copia (7).xlsx]Brecha_sexo'!$B$2</c:f>
              <c:strCache>
                <c:ptCount val="1"/>
                <c:pt idx="0">
                  <c:v>Ingreso promedio (total)</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'[Maqueta_ingresos reales - copia (7).xlsx]Brecha_sexo'!$A$3:$A$7</c:f>
              <c:numCache>
                <c:formatCode>General</c:formatCode>
                <c:ptCount val="5"/>
                <c:pt idx="0">
                  <c:v>2017</c:v>
                </c:pt>
                <c:pt idx="1">
                  <c:v>2018</c:v>
                </c:pt>
                <c:pt idx="2">
                  <c:v>2019</c:v>
                </c:pt>
                <c:pt idx="3">
                  <c:v>2020</c:v>
                </c:pt>
                <c:pt idx="4">
                  <c:v>2021</c:v>
                </c:pt>
              </c:numCache>
            </c:numRef>
          </c:cat>
          <c:val>
            <c:numRef>
              <c:f>'[Maqueta_ingresos reales - copia (7).xlsx]Brecha_sexo'!$B$3:$B$7</c:f>
              <c:numCache>
                <c:formatCode>"$"#,##0</c:formatCode>
                <c:ptCount val="5"/>
                <c:pt idx="0">
                  <c:v>539882.47350249998</c:v>
                </c:pt>
                <c:pt idx="1">
                  <c:v>571388.0435836754</c:v>
                </c:pt>
                <c:pt idx="2">
                  <c:v>543948.91755986877</c:v>
                </c:pt>
                <c:pt idx="3">
                  <c:v>564141.36068702291</c:v>
                </c:pt>
                <c:pt idx="4">
                  <c:v>575980.91751261603</c:v>
                </c:pt>
              </c:numCache>
            </c:numRef>
          </c:val>
          <c:extLst>
            <c:ext xmlns:c16="http://schemas.microsoft.com/office/drawing/2014/chart" uri="{C3380CC4-5D6E-409C-BE32-E72D297353CC}">
              <c16:uniqueId val="{00000001-3C0C-4BBA-AB58-E215F6596B22}"/>
            </c:ext>
          </c:extLst>
        </c:ser>
        <c:ser>
          <c:idx val="1"/>
          <c:order val="2"/>
          <c:tx>
            <c:strRef>
              <c:f>'[Maqueta_ingresos reales - copia (7).xlsx]Brecha_sexo'!$D$2</c:f>
              <c:strCache>
                <c:ptCount val="1"/>
                <c:pt idx="0">
                  <c:v>Ingreso promedio (hombres)</c:v>
                </c:pt>
              </c:strCache>
            </c:strRef>
          </c:tx>
          <c:spPr>
            <a:solidFill>
              <a:schemeClr val="accent2"/>
            </a:solidFill>
            <a:ln>
              <a:noFill/>
            </a:ln>
            <a:effectLst/>
          </c:spPr>
          <c:invertIfNegative val="0"/>
          <c:dLbls>
            <c:dLbl>
              <c:idx val="3"/>
              <c:layout>
                <c:manualLayout>
                  <c:x val="1.261739705582478E-2"/>
                  <c:y val="-3.0295233697569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C8-498A-B00E-3BC9D1400F6D}"/>
                </c:ext>
              </c:extLst>
            </c:dLbl>
            <c:dLbl>
              <c:idx val="4"/>
              <c:layout>
                <c:manualLayout>
                  <c:x val="6.3086985279123898E-3"/>
                  <c:y val="-3.8951014754017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C8-498A-B00E-3BC9D1400F6D}"/>
                </c:ext>
              </c:extLst>
            </c:dLbl>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'[Maqueta_ingresos reales - copia (7).xlsx]Brecha_sexo'!$A$3:$A$7</c:f>
              <c:numCache>
                <c:formatCode>General</c:formatCode>
                <c:ptCount val="5"/>
                <c:pt idx="0">
                  <c:v>2017</c:v>
                </c:pt>
                <c:pt idx="1">
                  <c:v>2018</c:v>
                </c:pt>
                <c:pt idx="2">
                  <c:v>2019</c:v>
                </c:pt>
                <c:pt idx="3">
                  <c:v>2020</c:v>
                </c:pt>
                <c:pt idx="4">
                  <c:v>2021</c:v>
                </c:pt>
              </c:numCache>
            </c:numRef>
          </c:cat>
          <c:val>
            <c:numRef>
              <c:f>'[Maqueta_ingresos reales - copia (7).xlsx]Brecha_sexo'!$D$3:$D$7</c:f>
              <c:numCache>
                <c:formatCode>"$"#,##0</c:formatCode>
                <c:ptCount val="5"/>
                <c:pt idx="0">
                  <c:v>603884.04358991794</c:v>
                </c:pt>
                <c:pt idx="1">
                  <c:v>622848.31993909716</c:v>
                </c:pt>
                <c:pt idx="2">
                  <c:v>599973.67161548871</c:v>
                </c:pt>
                <c:pt idx="3">
                  <c:v>599942.4119243524</c:v>
                </c:pt>
                <c:pt idx="4">
                  <c:v>613009.04908461461</c:v>
                </c:pt>
              </c:numCache>
            </c:numRef>
          </c:val>
          <c:extLst>
            <c:ext xmlns:c16="http://schemas.microsoft.com/office/drawing/2014/chart" uri="{C3380CC4-5D6E-409C-BE32-E72D297353CC}">
              <c16:uniqueId val="{00000002-3C0C-4BBA-AB58-E215F6596B22}"/>
            </c:ext>
          </c:extLst>
        </c:ser>
        <c:dLbls>
          <c:showLegendKey val="0"/>
          <c:showVal val="1"/>
          <c:showCatName val="0"/>
          <c:showSerName val="0"/>
          <c:showPercent val="0"/>
          <c:showBubbleSize val="0"/>
        </c:dLbls>
        <c:gapWidth val="219"/>
        <c:axId val="416450000"/>
        <c:axId val="416446800"/>
      </c:barChart>
      <c:lineChart>
        <c:grouping val="standard"/>
        <c:varyColors val="0"/>
        <c:ser>
          <c:idx val="3"/>
          <c:order val="3"/>
          <c:tx>
            <c:strRef>
              <c:f>'[Maqueta_ingresos reales - copia (7).xlsx]Brecha_sexo'!$H$2</c:f>
              <c:strCache>
                <c:ptCount val="1"/>
                <c:pt idx="0">
                  <c:v>Brecha (promedio)</c:v>
                </c:pt>
              </c:strCache>
            </c:strRef>
          </c:tx>
          <c:spPr>
            <a:ln w="28575" cap="rnd">
              <a:solidFill>
                <a:schemeClr val="accent5"/>
              </a:solidFill>
              <a:round/>
            </a:ln>
            <a:effectLst/>
          </c:spPr>
          <c:marker>
            <c:symbol val="none"/>
          </c:marker>
          <c:dLbls>
            <c:spPr>
              <a:noFill/>
              <a:ln w="12700" cap="flat" cmpd="sng" algn="ctr">
                <a:noFill/>
                <a:prstDash val="solid"/>
                <a:miter lim="800000"/>
              </a:ln>
              <a:effectLst/>
            </c:spPr>
            <c:txPr>
              <a:bodyPr rot="0" spcFirstLastPara="1" vertOverflow="ellipsis" vert="horz" wrap="square" anchor="ctr" anchorCtr="1"/>
              <a:lstStyle/>
              <a:p>
                <a:pPr>
                  <a:defRPr sz="900" b="1" i="0" u="none" strike="noStrike" kern="1200" baseline="0">
                    <a:solidFill>
                      <a:schemeClr val="accent5"/>
                    </a:solidFill>
                    <a:latin typeface="+mn-lt"/>
                    <a:ea typeface="+mn-ea"/>
                    <a:cs typeface="+mn-cs"/>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'[Maqueta_ingresos reales - copia (7).xlsx]Brecha_sexo'!$H$3:$H$7</c:f>
              <c:numCache>
                <c:formatCode>0.0</c:formatCode>
                <c:ptCount val="5"/>
                <c:pt idx="0">
                  <c:v>-26.976560592651367</c:v>
                </c:pt>
                <c:pt idx="1">
                  <c:v>-20.070636749267578</c:v>
                </c:pt>
                <c:pt idx="2">
                  <c:v>-22.354637145996094</c:v>
                </c:pt>
                <c:pt idx="3">
                  <c:v>-15.589571952819824</c:v>
                </c:pt>
                <c:pt idx="4">
                  <c:v>-14.651576995849609</c:v>
                </c:pt>
              </c:numCache>
            </c:numRef>
          </c:val>
          <c:smooth val="0"/>
          <c:extLst>
            <c:ext xmlns:c16="http://schemas.microsoft.com/office/drawing/2014/chart" uri="{C3380CC4-5D6E-409C-BE32-E72D297353CC}">
              <c16:uniqueId val="{00000003-3C0C-4BBA-AB58-E215F6596B22}"/>
            </c:ext>
          </c:extLst>
        </c:ser>
        <c:dLbls>
          <c:showLegendKey val="0"/>
          <c:showVal val="1"/>
          <c:showCatName val="0"/>
          <c:showSerName val="0"/>
          <c:showPercent val="0"/>
          <c:showBubbleSize val="0"/>
        </c:dLbls>
        <c:marker val="1"/>
        <c:smooth val="0"/>
        <c:axId val="416458320"/>
        <c:axId val="416456400"/>
      </c:lineChart>
      <c:catAx>
        <c:axId val="4164500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16446800"/>
        <c:crosses val="autoZero"/>
        <c:auto val="1"/>
        <c:lblAlgn val="ctr"/>
        <c:lblOffset val="100"/>
        <c:noMultiLvlLbl val="0"/>
      </c:catAx>
      <c:valAx>
        <c:axId val="4164468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err="1"/>
                  <a:t>Ingresos</a:t>
                </a:r>
                <a:r>
                  <a:rPr lang="en-US" dirty="0"/>
                  <a:t> </a:t>
                </a:r>
                <a:r>
                  <a:rPr lang="en-US" dirty="0" err="1"/>
                  <a:t>en</a:t>
                </a:r>
                <a:r>
                  <a:rPr lang="en-US" dirty="0"/>
                  <a:t> pesos </a:t>
                </a:r>
                <a:r>
                  <a:rPr lang="en-US" dirty="0" smtClean="0"/>
                  <a:t>($, </a:t>
                </a:r>
                <a:r>
                  <a:rPr lang="en-US" dirty="0" err="1" smtClean="0"/>
                  <a:t>en</a:t>
                </a:r>
                <a:r>
                  <a:rPr lang="en-US" dirty="0" smtClean="0"/>
                  <a:t> miles)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16450000"/>
        <c:crosses val="autoZero"/>
        <c:crossBetween val="between"/>
        <c:dispUnits>
          <c:builtInUnit val="thousands"/>
        </c:dispUnits>
      </c:valAx>
      <c:valAx>
        <c:axId val="416456400"/>
        <c:scaling>
          <c:orientation val="maxMin"/>
          <c:min val="-50"/>
        </c:scaling>
        <c:delete val="0"/>
        <c:axPos val="r"/>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Brecha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16458320"/>
        <c:crosses val="max"/>
        <c:crossBetween val="between"/>
      </c:valAx>
      <c:catAx>
        <c:axId val="416458320"/>
        <c:scaling>
          <c:orientation val="minMax"/>
        </c:scaling>
        <c:delete val="1"/>
        <c:axPos val="t"/>
        <c:majorTickMark val="out"/>
        <c:minorTickMark val="none"/>
        <c:tickLblPos val="nextTo"/>
        <c:crossAx val="416456400"/>
        <c:crosses val="autoZero"/>
        <c:auto val="1"/>
        <c:lblAlgn val="ctr"/>
        <c:lblOffset val="100"/>
        <c:noMultiLvlLbl val="0"/>
      </c:catAx>
      <c:spPr>
        <a:noFill/>
        <a:ln>
          <a:noFill/>
        </a:ln>
        <a:effectLst/>
      </c:spPr>
    </c:plotArea>
    <c:legend>
      <c:legendPos val="b"/>
      <c:layout>
        <c:manualLayout>
          <c:xMode val="edge"/>
          <c:yMode val="edge"/>
          <c:x val="4.4989485342051508E-2"/>
          <c:y val="0.8777360702413225"/>
          <c:w val="0.9432620714080644"/>
          <c:h val="9.629658658933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83434746844712E-2"/>
          <c:y val="4.9227616234612408E-2"/>
          <c:w val="0.86514264823590348"/>
          <c:h val="0.56777307231772922"/>
        </c:manualLayout>
      </c:layout>
      <c:lineChart>
        <c:grouping val="standard"/>
        <c:varyColors val="0"/>
        <c:ser>
          <c:idx val="0"/>
          <c:order val="0"/>
          <c:tx>
            <c:strRef>
              <c:f>Ocup!$G$2</c:f>
              <c:strCache>
                <c:ptCount val="1"/>
                <c:pt idx="0">
                  <c:v>Tasa de ocupación (Maule)</c:v>
                </c:pt>
              </c:strCache>
            </c:strRef>
          </c:tx>
          <c:spPr>
            <a:ln w="28575" cap="rnd">
              <a:solidFill>
                <a:schemeClr val="accent1"/>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4B-424B-B0FB-6860CE1ACED0}"/>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4B-424B-B0FB-6860CE1ACED0}"/>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4B-424B-B0FB-6860CE1ACED0}"/>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4B-424B-B0FB-6860CE1ACED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Ocup!$G$3:$G$43</c:f>
              <c:numCache>
                <c:formatCode>#,##0.0</c:formatCode>
                <c:ptCount val="41"/>
                <c:pt idx="0">
                  <c:v>59.5</c:v>
                </c:pt>
                <c:pt idx="1">
                  <c:v>58.300000000000004</c:v>
                </c:pt>
                <c:pt idx="2">
                  <c:v>58</c:v>
                </c:pt>
                <c:pt idx="3">
                  <c:v>56.300000000000004</c:v>
                </c:pt>
                <c:pt idx="4">
                  <c:v>54.900000000000006</c:v>
                </c:pt>
                <c:pt idx="5">
                  <c:v>54.2</c:v>
                </c:pt>
                <c:pt idx="6">
                  <c:v>54.900000000000006</c:v>
                </c:pt>
                <c:pt idx="7">
                  <c:v>54.900000000000006</c:v>
                </c:pt>
                <c:pt idx="8">
                  <c:v>54.7</c:v>
                </c:pt>
                <c:pt idx="9">
                  <c:v>55.5</c:v>
                </c:pt>
                <c:pt idx="10">
                  <c:v>58.1</c:v>
                </c:pt>
                <c:pt idx="11">
                  <c:v>59.2</c:v>
                </c:pt>
                <c:pt idx="12">
                  <c:v>59.2</c:v>
                </c:pt>
                <c:pt idx="13">
                  <c:v>58.6</c:v>
                </c:pt>
                <c:pt idx="14">
                  <c:v>54.6</c:v>
                </c:pt>
                <c:pt idx="15">
                  <c:v>47.6</c:v>
                </c:pt>
                <c:pt idx="16">
                  <c:v>43.800000000000004</c:v>
                </c:pt>
                <c:pt idx="17">
                  <c:v>42.900000000000006</c:v>
                </c:pt>
                <c:pt idx="18">
                  <c:v>44.900000000000006</c:v>
                </c:pt>
                <c:pt idx="19">
                  <c:v>46.300000000000004</c:v>
                </c:pt>
                <c:pt idx="20">
                  <c:v>47.900000000000006</c:v>
                </c:pt>
                <c:pt idx="21">
                  <c:v>49.800000000000004</c:v>
                </c:pt>
                <c:pt idx="22">
                  <c:v>51.800000000000004</c:v>
                </c:pt>
                <c:pt idx="23">
                  <c:v>51.300000000000004</c:v>
                </c:pt>
                <c:pt idx="24">
                  <c:v>50.5</c:v>
                </c:pt>
                <c:pt idx="25">
                  <c:v>49.400000000000006</c:v>
                </c:pt>
                <c:pt idx="26">
                  <c:v>48.900000000000006</c:v>
                </c:pt>
                <c:pt idx="27">
                  <c:v>47.800000000000004</c:v>
                </c:pt>
                <c:pt idx="28">
                  <c:v>46.5</c:v>
                </c:pt>
                <c:pt idx="29">
                  <c:v>46.7</c:v>
                </c:pt>
                <c:pt idx="30">
                  <c:v>47.6</c:v>
                </c:pt>
                <c:pt idx="31">
                  <c:v>48.900000000000006</c:v>
                </c:pt>
                <c:pt idx="32">
                  <c:v>49.800000000000004</c:v>
                </c:pt>
                <c:pt idx="33">
                  <c:v>50.7</c:v>
                </c:pt>
                <c:pt idx="34">
                  <c:v>52.800000000000004</c:v>
                </c:pt>
                <c:pt idx="35">
                  <c:v>53.7</c:v>
                </c:pt>
                <c:pt idx="36">
                  <c:v>54.300000000000004</c:v>
                </c:pt>
                <c:pt idx="37">
                  <c:v>53.800000000000004</c:v>
                </c:pt>
                <c:pt idx="38">
                  <c:v>53.6</c:v>
                </c:pt>
                <c:pt idx="39">
                  <c:v>53.5</c:v>
                </c:pt>
                <c:pt idx="40">
                  <c:v>51.800000000000004</c:v>
                </c:pt>
              </c:numCache>
            </c:numRef>
          </c:val>
          <c:smooth val="0"/>
          <c:extLst>
            <c:ext xmlns:c16="http://schemas.microsoft.com/office/drawing/2014/chart" uri="{C3380CC4-5D6E-409C-BE32-E72D297353CC}">
              <c16:uniqueId val="{00000004-094B-424B-B0FB-6860CE1ACED0}"/>
            </c:ext>
          </c:extLst>
        </c:ser>
        <c:ser>
          <c:idx val="1"/>
          <c:order val="1"/>
          <c:tx>
            <c:strRef>
              <c:f>Ocup!$T$2</c:f>
              <c:strCache>
                <c:ptCount val="1"/>
                <c:pt idx="0">
                  <c:v>Tasa de ocupación (país)</c:v>
                </c:pt>
              </c:strCache>
            </c:strRef>
          </c:tx>
          <c:spPr>
            <a:ln w="28575" cap="rnd">
              <a:solidFill>
                <a:schemeClr val="accent2"/>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4B-424B-B0FB-6860CE1ACED0}"/>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4B-424B-B0FB-6860CE1ACED0}"/>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4B-424B-B0FB-6860CE1ACED0}"/>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4B-424B-B0FB-6860CE1ACED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Ocup!$T$3:$T$43</c:f>
              <c:numCache>
                <c:formatCode>#,##0.0</c:formatCode>
                <c:ptCount val="41"/>
                <c:pt idx="0">
                  <c:v>58.5</c:v>
                </c:pt>
                <c:pt idx="1">
                  <c:v>58.2</c:v>
                </c:pt>
                <c:pt idx="2">
                  <c:v>58.300000000000004</c:v>
                </c:pt>
                <c:pt idx="3">
                  <c:v>58.2</c:v>
                </c:pt>
                <c:pt idx="4">
                  <c:v>58.1</c:v>
                </c:pt>
                <c:pt idx="5">
                  <c:v>57.900000000000006</c:v>
                </c:pt>
                <c:pt idx="6">
                  <c:v>57.900000000000006</c:v>
                </c:pt>
                <c:pt idx="7">
                  <c:v>58.300000000000004</c:v>
                </c:pt>
                <c:pt idx="8">
                  <c:v>58.2</c:v>
                </c:pt>
                <c:pt idx="9">
                  <c:v>58.400000000000006</c:v>
                </c:pt>
                <c:pt idx="10">
                  <c:v>58.6</c:v>
                </c:pt>
                <c:pt idx="11">
                  <c:v>58.6</c:v>
                </c:pt>
                <c:pt idx="12">
                  <c:v>58.2</c:v>
                </c:pt>
                <c:pt idx="13">
                  <c:v>57.300000000000004</c:v>
                </c:pt>
                <c:pt idx="14">
                  <c:v>52.7</c:v>
                </c:pt>
                <c:pt idx="15">
                  <c:v>47.6</c:v>
                </c:pt>
                <c:pt idx="16">
                  <c:v>45.6</c:v>
                </c:pt>
                <c:pt idx="17">
                  <c:v>45</c:v>
                </c:pt>
                <c:pt idx="18">
                  <c:v>45.7</c:v>
                </c:pt>
                <c:pt idx="19">
                  <c:v>46.800000000000004</c:v>
                </c:pt>
                <c:pt idx="20">
                  <c:v>48.6</c:v>
                </c:pt>
                <c:pt idx="21">
                  <c:v>50.2</c:v>
                </c:pt>
                <c:pt idx="22">
                  <c:v>50.800000000000004</c:v>
                </c:pt>
                <c:pt idx="23">
                  <c:v>51.300000000000004</c:v>
                </c:pt>
                <c:pt idx="24">
                  <c:v>51.6</c:v>
                </c:pt>
                <c:pt idx="25">
                  <c:v>51.400000000000006</c:v>
                </c:pt>
                <c:pt idx="26">
                  <c:v>51.1</c:v>
                </c:pt>
                <c:pt idx="27">
                  <c:v>50.6</c:v>
                </c:pt>
                <c:pt idx="28">
                  <c:v>50.6</c:v>
                </c:pt>
                <c:pt idx="29">
                  <c:v>51.2</c:v>
                </c:pt>
                <c:pt idx="30">
                  <c:v>51.800000000000004</c:v>
                </c:pt>
                <c:pt idx="31">
                  <c:v>52.300000000000004</c:v>
                </c:pt>
                <c:pt idx="32">
                  <c:v>53</c:v>
                </c:pt>
                <c:pt idx="33">
                  <c:v>53.6</c:v>
                </c:pt>
                <c:pt idx="34">
                  <c:v>54.300000000000004</c:v>
                </c:pt>
                <c:pt idx="35">
                  <c:v>54.400000000000006</c:v>
                </c:pt>
                <c:pt idx="36">
                  <c:v>54.7</c:v>
                </c:pt>
                <c:pt idx="37">
                  <c:v>54.900000000000006</c:v>
                </c:pt>
                <c:pt idx="38">
                  <c:v>55.1</c:v>
                </c:pt>
                <c:pt idx="39">
                  <c:v>55.1</c:v>
                </c:pt>
                <c:pt idx="40">
                  <c:v>55</c:v>
                </c:pt>
              </c:numCache>
            </c:numRef>
          </c:val>
          <c:smooth val="0"/>
          <c:extLst>
            <c:ext xmlns:c16="http://schemas.microsoft.com/office/drawing/2014/chart" uri="{C3380CC4-5D6E-409C-BE32-E72D297353CC}">
              <c16:uniqueId val="{00000009-094B-424B-B0FB-6860CE1ACED0}"/>
            </c:ext>
          </c:extLst>
        </c:ser>
        <c:dLbls>
          <c:dLblPos val="t"/>
          <c:showLegendKey val="0"/>
          <c:showVal val="1"/>
          <c:showCatName val="0"/>
          <c:showSerName val="0"/>
          <c:showPercent val="0"/>
          <c:showBubbleSize val="0"/>
        </c:dLbls>
        <c:smooth val="0"/>
        <c:axId val="681166480"/>
        <c:axId val="681166808"/>
      </c:lineChart>
      <c:catAx>
        <c:axId val="68116648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81166808"/>
        <c:crosses val="autoZero"/>
        <c:auto val="1"/>
        <c:lblAlgn val="ctr"/>
        <c:lblOffset val="100"/>
        <c:noMultiLvlLbl val="0"/>
      </c:catAx>
      <c:valAx>
        <c:axId val="681166808"/>
        <c:scaling>
          <c:orientation val="minMax"/>
          <c:min val="40"/>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Tasa de ocupación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8116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787941960326445E-2"/>
          <c:y val="0"/>
          <c:w val="0.9822120580396736"/>
          <c:h val="0.72854756075734128"/>
        </c:manualLayout>
      </c:layout>
      <c:barChart>
        <c:barDir val="col"/>
        <c:grouping val="clustered"/>
        <c:varyColors val="0"/>
        <c:ser>
          <c:idx val="0"/>
          <c:order val="0"/>
          <c:tx>
            <c:strRef>
              <c:f>Ing_categoría!$B$2</c:f>
              <c:strCache>
                <c:ptCount val="1"/>
                <c:pt idx="0">
                  <c:v>Empleadores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Ing_categoría!$A$3:$A$7</c:f>
              <c:numCache>
                <c:formatCode>General</c:formatCode>
                <c:ptCount val="5"/>
                <c:pt idx="0">
                  <c:v>2017</c:v>
                </c:pt>
                <c:pt idx="1">
                  <c:v>2018</c:v>
                </c:pt>
                <c:pt idx="2">
                  <c:v>2019</c:v>
                </c:pt>
                <c:pt idx="3">
                  <c:v>2020</c:v>
                </c:pt>
                <c:pt idx="4">
                  <c:v>2021</c:v>
                </c:pt>
              </c:numCache>
            </c:numRef>
          </c:cat>
          <c:val>
            <c:numRef>
              <c:f>Ing_categoría!$B$3:$B$7</c:f>
              <c:numCache>
                <c:formatCode>"$"#,##0</c:formatCode>
                <c:ptCount val="5"/>
                <c:pt idx="0">
                  <c:v>1526353.75</c:v>
                </c:pt>
                <c:pt idx="1">
                  <c:v>1387952.2150000001</c:v>
                </c:pt>
                <c:pt idx="2">
                  <c:v>1175874.79375</c:v>
                </c:pt>
                <c:pt idx="3">
                  <c:v>1145229.0093749999</c:v>
                </c:pt>
                <c:pt idx="4">
                  <c:v>835700.22000000009</c:v>
                </c:pt>
              </c:numCache>
            </c:numRef>
          </c:val>
          <c:extLst>
            <c:ext xmlns:c16="http://schemas.microsoft.com/office/drawing/2014/chart" uri="{C3380CC4-5D6E-409C-BE32-E72D297353CC}">
              <c16:uniqueId val="{00000000-FD13-41AA-B98B-EBFD9BB6327B}"/>
            </c:ext>
          </c:extLst>
        </c:ser>
        <c:ser>
          <c:idx val="1"/>
          <c:order val="1"/>
          <c:tx>
            <c:strRef>
              <c:f>Ing_categoría!$C$2</c:f>
              <c:strCache>
                <c:ptCount val="1"/>
                <c:pt idx="0">
                  <c:v>Cuenta propia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Ing_categoría!$A$3:$A$7</c:f>
              <c:numCache>
                <c:formatCode>General</c:formatCode>
                <c:ptCount val="5"/>
                <c:pt idx="0">
                  <c:v>2017</c:v>
                </c:pt>
                <c:pt idx="1">
                  <c:v>2018</c:v>
                </c:pt>
                <c:pt idx="2">
                  <c:v>2019</c:v>
                </c:pt>
                <c:pt idx="3">
                  <c:v>2020</c:v>
                </c:pt>
                <c:pt idx="4">
                  <c:v>2021</c:v>
                </c:pt>
              </c:numCache>
            </c:numRef>
          </c:cat>
          <c:val>
            <c:numRef>
              <c:f>Ing_categoría!$C$3:$C$7</c:f>
              <c:numCache>
                <c:formatCode>"$"#,##0</c:formatCode>
                <c:ptCount val="5"/>
                <c:pt idx="0">
                  <c:v>355634.1015625</c:v>
                </c:pt>
                <c:pt idx="1">
                  <c:v>417194.63124999998</c:v>
                </c:pt>
                <c:pt idx="2">
                  <c:v>400961.30812499998</c:v>
                </c:pt>
                <c:pt idx="3">
                  <c:v>340622.56093749998</c:v>
                </c:pt>
                <c:pt idx="4">
                  <c:v>360251.95500000002</c:v>
                </c:pt>
              </c:numCache>
            </c:numRef>
          </c:val>
          <c:extLst>
            <c:ext xmlns:c16="http://schemas.microsoft.com/office/drawing/2014/chart" uri="{C3380CC4-5D6E-409C-BE32-E72D297353CC}">
              <c16:uniqueId val="{00000001-FD13-41AA-B98B-EBFD9BB6327B}"/>
            </c:ext>
          </c:extLst>
        </c:ser>
        <c:ser>
          <c:idx val="2"/>
          <c:order val="2"/>
          <c:tx>
            <c:strRef>
              <c:f>Ing_categoría!$D$2</c:f>
              <c:strCache>
                <c:ptCount val="1"/>
                <c:pt idx="0">
                  <c:v>Asalariados privados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Ing_categoría!$A$3:$A$7</c:f>
              <c:numCache>
                <c:formatCode>General</c:formatCode>
                <c:ptCount val="5"/>
                <c:pt idx="0">
                  <c:v>2017</c:v>
                </c:pt>
                <c:pt idx="1">
                  <c:v>2018</c:v>
                </c:pt>
                <c:pt idx="2">
                  <c:v>2019</c:v>
                </c:pt>
                <c:pt idx="3">
                  <c:v>2020</c:v>
                </c:pt>
                <c:pt idx="4">
                  <c:v>2021</c:v>
                </c:pt>
              </c:numCache>
            </c:numRef>
          </c:cat>
          <c:val>
            <c:numRef>
              <c:f>Ing_categoría!$D$3:$D$7</c:f>
              <c:numCache>
                <c:formatCode>"$"#,##0</c:formatCode>
                <c:ptCount val="5"/>
                <c:pt idx="0">
                  <c:v>486117.3046875</c:v>
                </c:pt>
                <c:pt idx="1">
                  <c:v>507386.02875</c:v>
                </c:pt>
                <c:pt idx="2">
                  <c:v>514328.55437499995</c:v>
                </c:pt>
                <c:pt idx="3">
                  <c:v>536887.7421875</c:v>
                </c:pt>
                <c:pt idx="4">
                  <c:v>584558.03250000009</c:v>
                </c:pt>
              </c:numCache>
            </c:numRef>
          </c:val>
          <c:extLst>
            <c:ext xmlns:c16="http://schemas.microsoft.com/office/drawing/2014/chart" uri="{C3380CC4-5D6E-409C-BE32-E72D297353CC}">
              <c16:uniqueId val="{00000002-FD13-41AA-B98B-EBFD9BB6327B}"/>
            </c:ext>
          </c:extLst>
        </c:ser>
        <c:ser>
          <c:idx val="3"/>
          <c:order val="3"/>
          <c:tx>
            <c:strRef>
              <c:f>Ing_categoría!$E$2</c:f>
              <c:strCache>
                <c:ptCount val="1"/>
                <c:pt idx="0">
                  <c:v>Asalariados públicos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Ing_categoría!$A$3:$A$7</c:f>
              <c:numCache>
                <c:formatCode>General</c:formatCode>
                <c:ptCount val="5"/>
                <c:pt idx="0">
                  <c:v>2017</c:v>
                </c:pt>
                <c:pt idx="1">
                  <c:v>2018</c:v>
                </c:pt>
                <c:pt idx="2">
                  <c:v>2019</c:v>
                </c:pt>
                <c:pt idx="3">
                  <c:v>2020</c:v>
                </c:pt>
                <c:pt idx="4">
                  <c:v>2021</c:v>
                </c:pt>
              </c:numCache>
            </c:numRef>
          </c:cat>
          <c:val>
            <c:numRef>
              <c:f>Ing_categoría!$E$3:$E$7</c:f>
              <c:numCache>
                <c:formatCode>"$"#,##0</c:formatCode>
                <c:ptCount val="5"/>
                <c:pt idx="0">
                  <c:v>839974.21875</c:v>
                </c:pt>
                <c:pt idx="1">
                  <c:v>935146.62249999994</c:v>
                </c:pt>
                <c:pt idx="2">
                  <c:v>852168.49124999996</c:v>
                </c:pt>
                <c:pt idx="3">
                  <c:v>878707.88437499991</c:v>
                </c:pt>
                <c:pt idx="4">
                  <c:v>867565.21500000008</c:v>
                </c:pt>
              </c:numCache>
            </c:numRef>
          </c:val>
          <c:extLst>
            <c:ext xmlns:c16="http://schemas.microsoft.com/office/drawing/2014/chart" uri="{C3380CC4-5D6E-409C-BE32-E72D297353CC}">
              <c16:uniqueId val="{00000003-FD13-41AA-B98B-EBFD9BB6327B}"/>
            </c:ext>
          </c:extLst>
        </c:ser>
        <c:ser>
          <c:idx val="4"/>
          <c:order val="4"/>
          <c:tx>
            <c:strRef>
              <c:f>Ing_categoría!$F$2</c:f>
              <c:strCache>
                <c:ptCount val="1"/>
                <c:pt idx="0">
                  <c:v>Servicio doméstico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Ing_categoría!$A$3:$A$7</c:f>
              <c:numCache>
                <c:formatCode>General</c:formatCode>
                <c:ptCount val="5"/>
                <c:pt idx="0">
                  <c:v>2017</c:v>
                </c:pt>
                <c:pt idx="1">
                  <c:v>2018</c:v>
                </c:pt>
                <c:pt idx="2">
                  <c:v>2019</c:v>
                </c:pt>
                <c:pt idx="3">
                  <c:v>2020</c:v>
                </c:pt>
                <c:pt idx="4">
                  <c:v>2021</c:v>
                </c:pt>
              </c:numCache>
            </c:numRef>
          </c:cat>
          <c:val>
            <c:numRef>
              <c:f>Ing_categoría!$F$3:$F$7</c:f>
              <c:numCache>
                <c:formatCode>"$"#,##0</c:formatCode>
                <c:ptCount val="5"/>
                <c:pt idx="0">
                  <c:v>208922.12890625</c:v>
                </c:pt>
                <c:pt idx="1">
                  <c:v>235016.1678125</c:v>
                </c:pt>
                <c:pt idx="2">
                  <c:v>230415.11531249998</c:v>
                </c:pt>
                <c:pt idx="3">
                  <c:v>271490.11328125</c:v>
                </c:pt>
                <c:pt idx="4">
                  <c:v>236941.36875000002</c:v>
                </c:pt>
              </c:numCache>
            </c:numRef>
          </c:val>
          <c:extLst>
            <c:ext xmlns:c16="http://schemas.microsoft.com/office/drawing/2014/chart" uri="{C3380CC4-5D6E-409C-BE32-E72D297353CC}">
              <c16:uniqueId val="{00000004-FD13-41AA-B98B-EBFD9BB6327B}"/>
            </c:ext>
          </c:extLst>
        </c:ser>
        <c:dLbls>
          <c:dLblPos val="outEnd"/>
          <c:showLegendKey val="0"/>
          <c:showVal val="1"/>
          <c:showCatName val="0"/>
          <c:showSerName val="0"/>
          <c:showPercent val="0"/>
          <c:showBubbleSize val="0"/>
        </c:dLbls>
        <c:gapWidth val="219"/>
        <c:overlap val="-27"/>
        <c:axId val="540745648"/>
        <c:axId val="540746928"/>
      </c:barChart>
      <c:catAx>
        <c:axId val="5407456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40746928"/>
        <c:crosses val="autoZero"/>
        <c:auto val="1"/>
        <c:lblAlgn val="ctr"/>
        <c:lblOffset val="100"/>
        <c:noMultiLvlLbl val="0"/>
      </c:catAx>
      <c:valAx>
        <c:axId val="540746928"/>
        <c:scaling>
          <c:orientation val="minMax"/>
        </c:scaling>
        <c:delete val="1"/>
        <c:axPos val="l"/>
        <c:numFmt formatCode="&quot;$&quot;#,##0" sourceLinked="1"/>
        <c:majorTickMark val="none"/>
        <c:minorTickMark val="none"/>
        <c:tickLblPos val="nextTo"/>
        <c:crossAx val="540745648"/>
        <c:crosses val="autoZero"/>
        <c:crossBetween val="between"/>
        <c:dispUnits>
          <c:builtInUnit val="thousands"/>
        </c:dispUnits>
      </c:valAx>
      <c:spPr>
        <a:noFill/>
        <a:ln>
          <a:noFill/>
        </a:ln>
        <a:effectLst/>
      </c:spPr>
    </c:plotArea>
    <c:legend>
      <c:legendPos val="b"/>
      <c:layout>
        <c:manualLayout>
          <c:xMode val="edge"/>
          <c:yMode val="edge"/>
          <c:x val="1.0672765176195868E-2"/>
          <c:y val="0.83556605642985904"/>
          <c:w val="0.97230179330467459"/>
          <c:h val="0.136678483986838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234928915213897E-2"/>
          <c:y val="1.1995179260240608E-2"/>
          <c:w val="0.92753014216957219"/>
          <c:h val="0.80378531336697423"/>
        </c:manualLayout>
      </c:layout>
      <c:barChart>
        <c:barDir val="col"/>
        <c:grouping val="clustered"/>
        <c:varyColors val="0"/>
        <c:ser>
          <c:idx val="0"/>
          <c:order val="0"/>
          <c:tx>
            <c:strRef>
              <c:f>Ing_tramo!$B$2</c:f>
              <c:strCache>
                <c:ptCount val="1"/>
                <c:pt idx="0">
                  <c:v>15 - 29 años</c:v>
                </c:pt>
              </c:strCache>
            </c:strRef>
          </c:tx>
          <c:spPr>
            <a:solidFill>
              <a:srgbClr val="F9CA68"/>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Ing_tramo!$A$3:$A$7</c:f>
              <c:numCache>
                <c:formatCode>General</c:formatCode>
                <c:ptCount val="5"/>
                <c:pt idx="0">
                  <c:v>2017</c:v>
                </c:pt>
                <c:pt idx="1">
                  <c:v>2018</c:v>
                </c:pt>
                <c:pt idx="2">
                  <c:v>2019</c:v>
                </c:pt>
                <c:pt idx="3">
                  <c:v>2020</c:v>
                </c:pt>
                <c:pt idx="4">
                  <c:v>2021</c:v>
                </c:pt>
              </c:numCache>
            </c:numRef>
          </c:cat>
          <c:val>
            <c:numRef>
              <c:f>Ing_tramo!$B$3:$B$7</c:f>
              <c:numCache>
                <c:formatCode>"$"#,##0</c:formatCode>
                <c:ptCount val="5"/>
                <c:pt idx="0">
                  <c:v>448821.7842358583</c:v>
                </c:pt>
                <c:pt idx="1">
                  <c:v>434287.78411723825</c:v>
                </c:pt>
                <c:pt idx="2">
                  <c:v>426339.11193993827</c:v>
                </c:pt>
                <c:pt idx="3">
                  <c:v>480617.77638906275</c:v>
                </c:pt>
                <c:pt idx="4">
                  <c:v>455813.50954260072</c:v>
                </c:pt>
              </c:numCache>
            </c:numRef>
          </c:val>
          <c:extLst>
            <c:ext xmlns:c16="http://schemas.microsoft.com/office/drawing/2014/chart" uri="{C3380CC4-5D6E-409C-BE32-E72D297353CC}">
              <c16:uniqueId val="{00000000-3966-44F3-89F8-94E4CBBB259A}"/>
            </c:ext>
          </c:extLst>
        </c:ser>
        <c:ser>
          <c:idx val="1"/>
          <c:order val="1"/>
          <c:tx>
            <c:strRef>
              <c:f>Ing_tramo!$C$2</c:f>
              <c:strCache>
                <c:ptCount val="1"/>
                <c:pt idx="0">
                  <c:v>30 - 44 años</c:v>
                </c:pt>
              </c:strCache>
            </c:strRef>
          </c:tx>
          <c:spPr>
            <a:solidFill>
              <a:srgbClr val="8FC9D6"/>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Ing_tramo!$A$3:$A$7</c:f>
              <c:numCache>
                <c:formatCode>General</c:formatCode>
                <c:ptCount val="5"/>
                <c:pt idx="0">
                  <c:v>2017</c:v>
                </c:pt>
                <c:pt idx="1">
                  <c:v>2018</c:v>
                </c:pt>
                <c:pt idx="2">
                  <c:v>2019</c:v>
                </c:pt>
                <c:pt idx="3">
                  <c:v>2020</c:v>
                </c:pt>
                <c:pt idx="4">
                  <c:v>2021</c:v>
                </c:pt>
              </c:numCache>
            </c:numRef>
          </c:cat>
          <c:val>
            <c:numRef>
              <c:f>Ing_tramo!$C$3:$C$7</c:f>
              <c:numCache>
                <c:formatCode>"$"#,##0</c:formatCode>
                <c:ptCount val="5"/>
                <c:pt idx="0">
                  <c:v>547992.83130378579</c:v>
                </c:pt>
                <c:pt idx="1">
                  <c:v>662137.76199854375</c:v>
                </c:pt>
                <c:pt idx="2">
                  <c:v>606034.84088933957</c:v>
                </c:pt>
                <c:pt idx="3">
                  <c:v>622472.05834689026</c:v>
                </c:pt>
                <c:pt idx="4">
                  <c:v>690646.77149102231</c:v>
                </c:pt>
              </c:numCache>
            </c:numRef>
          </c:val>
          <c:extLst>
            <c:ext xmlns:c16="http://schemas.microsoft.com/office/drawing/2014/chart" uri="{C3380CC4-5D6E-409C-BE32-E72D297353CC}">
              <c16:uniqueId val="{00000001-3966-44F3-89F8-94E4CBBB259A}"/>
            </c:ext>
          </c:extLst>
        </c:ser>
        <c:ser>
          <c:idx val="2"/>
          <c:order val="2"/>
          <c:tx>
            <c:strRef>
              <c:f>Ing_tramo!$D$2</c:f>
              <c:strCache>
                <c:ptCount val="1"/>
                <c:pt idx="0">
                  <c:v>45 - 59 años</c:v>
                </c:pt>
              </c:strCache>
            </c:strRef>
          </c:tx>
          <c:spPr>
            <a:solidFill>
              <a:srgbClr val="339CB4"/>
            </a:solidFill>
            <a:ln>
              <a:noFill/>
            </a:ln>
            <a:effectLst/>
          </c:spPr>
          <c:invertIfNegative val="0"/>
          <c:dLbls>
            <c:dLbl>
              <c:idx val="2"/>
              <c:layout>
                <c:manualLayout>
                  <c:x val="-6.0390850551764237E-17"/>
                  <c:y val="2.3990358520481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6-44F3-89F8-94E4CBBB259A}"/>
                </c:ext>
              </c:extLst>
            </c:dLbl>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Ing_tramo!$A$3:$A$7</c:f>
              <c:numCache>
                <c:formatCode>General</c:formatCode>
                <c:ptCount val="5"/>
                <c:pt idx="0">
                  <c:v>2017</c:v>
                </c:pt>
                <c:pt idx="1">
                  <c:v>2018</c:v>
                </c:pt>
                <c:pt idx="2">
                  <c:v>2019</c:v>
                </c:pt>
                <c:pt idx="3">
                  <c:v>2020</c:v>
                </c:pt>
                <c:pt idx="4">
                  <c:v>2021</c:v>
                </c:pt>
              </c:numCache>
            </c:numRef>
          </c:cat>
          <c:val>
            <c:numRef>
              <c:f>Ing_tramo!$D$3:$D$7</c:f>
              <c:numCache>
                <c:formatCode>"$"#,##0</c:formatCode>
                <c:ptCount val="5"/>
                <c:pt idx="0">
                  <c:v>614784.70474335854</c:v>
                </c:pt>
                <c:pt idx="1">
                  <c:v>622831.78714583616</c:v>
                </c:pt>
                <c:pt idx="2">
                  <c:v>595017.36218134419</c:v>
                </c:pt>
                <c:pt idx="3">
                  <c:v>567535.38709172828</c:v>
                </c:pt>
                <c:pt idx="4">
                  <c:v>538557.51492635848</c:v>
                </c:pt>
              </c:numCache>
            </c:numRef>
          </c:val>
          <c:extLst>
            <c:ext xmlns:c16="http://schemas.microsoft.com/office/drawing/2014/chart" uri="{C3380CC4-5D6E-409C-BE32-E72D297353CC}">
              <c16:uniqueId val="{00000002-3966-44F3-89F8-94E4CBBB259A}"/>
            </c:ext>
          </c:extLst>
        </c:ser>
        <c:ser>
          <c:idx val="3"/>
          <c:order val="3"/>
          <c:tx>
            <c:strRef>
              <c:f>Ing_tramo!$E$2</c:f>
              <c:strCache>
                <c:ptCount val="1"/>
                <c:pt idx="0">
                  <c:v>60 años y más</c:v>
                </c:pt>
              </c:strCache>
            </c:strRef>
          </c:tx>
          <c:spPr>
            <a:solidFill>
              <a:srgbClr val="F5AB0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Ing_tramo!$A$3:$A$7</c:f>
              <c:numCache>
                <c:formatCode>General</c:formatCode>
                <c:ptCount val="5"/>
                <c:pt idx="0">
                  <c:v>2017</c:v>
                </c:pt>
                <c:pt idx="1">
                  <c:v>2018</c:v>
                </c:pt>
                <c:pt idx="2">
                  <c:v>2019</c:v>
                </c:pt>
                <c:pt idx="3">
                  <c:v>2020</c:v>
                </c:pt>
                <c:pt idx="4">
                  <c:v>2021</c:v>
                </c:pt>
              </c:numCache>
            </c:numRef>
          </c:cat>
          <c:val>
            <c:numRef>
              <c:f>Ing_tramo!$E$3:$E$7</c:f>
              <c:numCache>
                <c:formatCode>"$"#,##0</c:formatCode>
                <c:ptCount val="5"/>
                <c:pt idx="0">
                  <c:v>473955.17579679575</c:v>
                </c:pt>
                <c:pt idx="1">
                  <c:v>447872.79934297636</c:v>
                </c:pt>
                <c:pt idx="2">
                  <c:v>433447.92813344928</c:v>
                </c:pt>
                <c:pt idx="3">
                  <c:v>511376.0688352522</c:v>
                </c:pt>
                <c:pt idx="4">
                  <c:v>498974.22053602873</c:v>
                </c:pt>
              </c:numCache>
            </c:numRef>
          </c:val>
          <c:extLst>
            <c:ext xmlns:c16="http://schemas.microsoft.com/office/drawing/2014/chart" uri="{C3380CC4-5D6E-409C-BE32-E72D297353CC}">
              <c16:uniqueId val="{00000003-3966-44F3-89F8-94E4CBBB259A}"/>
            </c:ext>
          </c:extLst>
        </c:ser>
        <c:dLbls>
          <c:dLblPos val="outEnd"/>
          <c:showLegendKey val="0"/>
          <c:showVal val="1"/>
          <c:showCatName val="0"/>
          <c:showSerName val="0"/>
          <c:showPercent val="0"/>
          <c:showBubbleSize val="0"/>
        </c:dLbls>
        <c:gapWidth val="219"/>
        <c:overlap val="-27"/>
        <c:axId val="540745648"/>
        <c:axId val="540746928"/>
      </c:barChart>
      <c:catAx>
        <c:axId val="5407456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40746928"/>
        <c:crosses val="autoZero"/>
        <c:auto val="1"/>
        <c:lblAlgn val="ctr"/>
        <c:lblOffset val="100"/>
        <c:noMultiLvlLbl val="0"/>
      </c:catAx>
      <c:valAx>
        <c:axId val="540746928"/>
        <c:scaling>
          <c:orientation val="minMax"/>
        </c:scaling>
        <c:delete val="1"/>
        <c:axPos val="l"/>
        <c:numFmt formatCode="&quot;$&quot;#,##0" sourceLinked="1"/>
        <c:majorTickMark val="none"/>
        <c:minorTickMark val="none"/>
        <c:tickLblPos val="nextTo"/>
        <c:crossAx val="540745648"/>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67544933392606E-2"/>
          <c:y val="0"/>
          <c:w val="0.95986491013321495"/>
          <c:h val="0.82645149272346885"/>
        </c:manualLayout>
      </c:layout>
      <c:barChart>
        <c:barDir val="col"/>
        <c:grouping val="clustered"/>
        <c:varyColors val="0"/>
        <c:ser>
          <c:idx val="0"/>
          <c:order val="0"/>
          <c:tx>
            <c:strRef>
              <c:f>Ing_inf!$B$2</c:f>
              <c:strCache>
                <c:ptCount val="1"/>
                <c:pt idx="0">
                  <c:v>Formal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Ing_inf!$A$3:$A$7</c:f>
              <c:numCache>
                <c:formatCode>General</c:formatCode>
                <c:ptCount val="5"/>
                <c:pt idx="0">
                  <c:v>2017</c:v>
                </c:pt>
                <c:pt idx="1">
                  <c:v>2018</c:v>
                </c:pt>
                <c:pt idx="2">
                  <c:v>2019</c:v>
                </c:pt>
                <c:pt idx="3">
                  <c:v>2020</c:v>
                </c:pt>
                <c:pt idx="4">
                  <c:v>2021</c:v>
                </c:pt>
              </c:numCache>
            </c:numRef>
          </c:cat>
          <c:val>
            <c:numRef>
              <c:f>Ing_inf!$B$3:$B$7</c:f>
              <c:numCache>
                <c:formatCode>"$"#,##0</c:formatCode>
                <c:ptCount val="5"/>
                <c:pt idx="0">
                  <c:v>638360.40704615798</c:v>
                </c:pt>
                <c:pt idx="1">
                  <c:v>668047.8365219119</c:v>
                </c:pt>
                <c:pt idx="2">
                  <c:v>662038.12162031676</c:v>
                </c:pt>
                <c:pt idx="3">
                  <c:v>642817.46485108254</c:v>
                </c:pt>
                <c:pt idx="4">
                  <c:v>661376.63789461344</c:v>
                </c:pt>
              </c:numCache>
            </c:numRef>
          </c:val>
          <c:extLst>
            <c:ext xmlns:c16="http://schemas.microsoft.com/office/drawing/2014/chart" uri="{C3380CC4-5D6E-409C-BE32-E72D297353CC}">
              <c16:uniqueId val="{00000000-641F-4778-B97D-40FECA3C5245}"/>
            </c:ext>
          </c:extLst>
        </c:ser>
        <c:ser>
          <c:idx val="1"/>
          <c:order val="1"/>
          <c:tx>
            <c:strRef>
              <c:f>Ing_inf!$C$2</c:f>
              <c:strCache>
                <c:ptCount val="1"/>
                <c:pt idx="0">
                  <c:v>Informal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Ing_inf!$A$3:$A$7</c:f>
              <c:numCache>
                <c:formatCode>General</c:formatCode>
                <c:ptCount val="5"/>
                <c:pt idx="0">
                  <c:v>2017</c:v>
                </c:pt>
                <c:pt idx="1">
                  <c:v>2018</c:v>
                </c:pt>
                <c:pt idx="2">
                  <c:v>2019</c:v>
                </c:pt>
                <c:pt idx="3">
                  <c:v>2020</c:v>
                </c:pt>
                <c:pt idx="4">
                  <c:v>2021</c:v>
                </c:pt>
              </c:numCache>
            </c:numRef>
          </c:cat>
          <c:val>
            <c:numRef>
              <c:f>Ing_inf!$C$3:$C$7</c:f>
              <c:numCache>
                <c:formatCode>"$"#,##0</c:formatCode>
                <c:ptCount val="5"/>
                <c:pt idx="0">
                  <c:v>321657.63716452935</c:v>
                </c:pt>
                <c:pt idx="1">
                  <c:v>322428.539189726</c:v>
                </c:pt>
                <c:pt idx="2">
                  <c:v>285695.19252124376</c:v>
                </c:pt>
                <c:pt idx="3">
                  <c:v>345643.97770147672</c:v>
                </c:pt>
                <c:pt idx="4">
                  <c:v>344040.515190412</c:v>
                </c:pt>
              </c:numCache>
            </c:numRef>
          </c:val>
          <c:extLst>
            <c:ext xmlns:c16="http://schemas.microsoft.com/office/drawing/2014/chart" uri="{C3380CC4-5D6E-409C-BE32-E72D297353CC}">
              <c16:uniqueId val="{00000001-641F-4778-B97D-40FECA3C5245}"/>
            </c:ext>
          </c:extLst>
        </c:ser>
        <c:dLbls>
          <c:dLblPos val="outEnd"/>
          <c:showLegendKey val="0"/>
          <c:showVal val="1"/>
          <c:showCatName val="0"/>
          <c:showSerName val="0"/>
          <c:showPercent val="0"/>
          <c:showBubbleSize val="0"/>
        </c:dLbls>
        <c:gapWidth val="219"/>
        <c:overlap val="-27"/>
        <c:axId val="540745648"/>
        <c:axId val="540746928"/>
      </c:barChart>
      <c:catAx>
        <c:axId val="5407456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40746928"/>
        <c:crosses val="autoZero"/>
        <c:auto val="1"/>
        <c:lblAlgn val="ctr"/>
        <c:lblOffset val="100"/>
        <c:noMultiLvlLbl val="0"/>
      </c:catAx>
      <c:valAx>
        <c:axId val="540746928"/>
        <c:scaling>
          <c:orientation val="minMax"/>
        </c:scaling>
        <c:delete val="1"/>
        <c:axPos val="l"/>
        <c:numFmt formatCode="&quot;$&quot;#,##0" sourceLinked="1"/>
        <c:majorTickMark val="none"/>
        <c:minorTickMark val="none"/>
        <c:tickLblPos val="nextTo"/>
        <c:crossAx val="540745648"/>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44705904989129E-3"/>
          <c:y val="2.2976049729579132E-2"/>
          <c:w val="0.9960431588923111"/>
          <c:h val="0.74171663655959885"/>
        </c:manualLayout>
      </c:layout>
      <c:barChart>
        <c:barDir val="col"/>
        <c:grouping val="clustered"/>
        <c:varyColors val="0"/>
        <c:ser>
          <c:idx val="3"/>
          <c:order val="0"/>
          <c:tx>
            <c:v>Trimestre AMJ 2019</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'[Maqueta_ocupados - copia (7).xlsx]Ocup_sex'!$E$7,'[Maqueta_ocupados - copia (7).xlsx]Ocup_sex'!$O$7</c:f>
              <c:numCache>
                <c:formatCode>#,##0.0</c:formatCode>
                <c:ptCount val="2"/>
                <c:pt idx="0">
                  <c:v>67.8</c:v>
                </c:pt>
                <c:pt idx="1">
                  <c:v>42.6</c:v>
                </c:pt>
              </c:numCache>
            </c:numRef>
          </c:val>
          <c:extLst>
            <c:ext xmlns:c16="http://schemas.microsoft.com/office/drawing/2014/chart" uri="{C3380CC4-5D6E-409C-BE32-E72D297353CC}">
              <c16:uniqueId val="{00000000-9C61-4CCA-9E04-34B138C79778}"/>
            </c:ext>
          </c:extLst>
        </c:ser>
        <c:ser>
          <c:idx val="2"/>
          <c:order val="1"/>
          <c:tx>
            <c:v>Trimestre AMJ 2020</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'[Maqueta_ocupados - copia (7).xlsx]Ocup_sex'!$E$19,'[Maqueta_ocupados - copia (7).xlsx]Ocup_sex'!$O$19</c:f>
              <c:numCache>
                <c:formatCode>#,##0.0</c:formatCode>
                <c:ptCount val="2"/>
                <c:pt idx="0">
                  <c:v>53.900000000000006</c:v>
                </c:pt>
                <c:pt idx="1">
                  <c:v>34.200000000000003</c:v>
                </c:pt>
              </c:numCache>
            </c:numRef>
          </c:val>
          <c:extLst>
            <c:ext xmlns:c16="http://schemas.microsoft.com/office/drawing/2014/chart" uri="{C3380CC4-5D6E-409C-BE32-E72D297353CC}">
              <c16:uniqueId val="{00000001-9C61-4CCA-9E04-34B138C79778}"/>
            </c:ext>
          </c:extLst>
        </c:ser>
        <c:ser>
          <c:idx val="0"/>
          <c:order val="2"/>
          <c:tx>
            <c:v>Trimestre AMJ 2021</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'[Maqueta_ocupados - copia (7).xlsx]Ocup_sex'!$E$31,'[Maqueta_ocupados - copia (7).xlsx]Ocup_sex'!$O$31</c:f>
              <c:numCache>
                <c:formatCode>#,##0.0</c:formatCode>
                <c:ptCount val="2"/>
                <c:pt idx="0">
                  <c:v>58.800000000000004</c:v>
                </c:pt>
                <c:pt idx="1">
                  <c:v>34.9</c:v>
                </c:pt>
              </c:numCache>
            </c:numRef>
          </c:val>
          <c:extLst>
            <c:ext xmlns:c16="http://schemas.microsoft.com/office/drawing/2014/chart" uri="{C3380CC4-5D6E-409C-BE32-E72D297353CC}">
              <c16:uniqueId val="{00000002-9C61-4CCA-9E04-34B138C79778}"/>
            </c:ext>
          </c:extLst>
        </c:ser>
        <c:ser>
          <c:idx val="1"/>
          <c:order val="3"/>
          <c:tx>
            <c:v>Trimestre AMJ 2022</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'[Maqueta_ocupados - copia (7).xlsx]Ocup_sex'!$E$43,'[Maqueta_ocupados - copia (7).xlsx]Ocup_sex'!$O$43</c:f>
              <c:numCache>
                <c:formatCode>#,##0.0</c:formatCode>
                <c:ptCount val="2"/>
                <c:pt idx="0">
                  <c:v>62.7</c:v>
                </c:pt>
                <c:pt idx="1">
                  <c:v>41.400000000000006</c:v>
                </c:pt>
              </c:numCache>
            </c:numRef>
          </c:val>
          <c:extLst>
            <c:ext xmlns:c16="http://schemas.microsoft.com/office/drawing/2014/chart" uri="{C3380CC4-5D6E-409C-BE32-E72D297353CC}">
              <c16:uniqueId val="{00000003-9C61-4CCA-9E04-34B138C79778}"/>
            </c:ext>
          </c:extLst>
        </c:ser>
        <c:dLbls>
          <c:dLblPos val="outEnd"/>
          <c:showLegendKey val="0"/>
          <c:showVal val="1"/>
          <c:showCatName val="0"/>
          <c:showSerName val="0"/>
          <c:showPercent val="0"/>
          <c:showBubbleSize val="0"/>
        </c:dLbls>
        <c:gapWidth val="219"/>
        <c:overlap val="-27"/>
        <c:axId val="504001936"/>
        <c:axId val="503999312"/>
      </c:barChart>
      <c:catAx>
        <c:axId val="504001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03999312"/>
        <c:crosses val="autoZero"/>
        <c:auto val="1"/>
        <c:lblAlgn val="ctr"/>
        <c:lblOffset val="100"/>
        <c:noMultiLvlLbl val="0"/>
      </c:catAx>
      <c:valAx>
        <c:axId val="503999312"/>
        <c:scaling>
          <c:orientation val="minMax"/>
        </c:scaling>
        <c:delete val="1"/>
        <c:axPos val="l"/>
        <c:numFmt formatCode="#,##0.0" sourceLinked="1"/>
        <c:majorTickMark val="none"/>
        <c:minorTickMark val="none"/>
        <c:tickLblPos val="nextTo"/>
        <c:crossAx val="504001936"/>
        <c:crosses val="autoZero"/>
        <c:crossBetween val="between"/>
      </c:valAx>
      <c:spPr>
        <a:noFill/>
        <a:ln>
          <a:noFill/>
        </a:ln>
        <a:effectLst/>
      </c:spPr>
    </c:plotArea>
    <c:legend>
      <c:legendPos val="b"/>
      <c:layout>
        <c:manualLayout>
          <c:xMode val="edge"/>
          <c:yMode val="edge"/>
          <c:x val="0.12006426413714813"/>
          <c:y val="0.88416151137781818"/>
          <c:w val="0.77819829526869722"/>
          <c:h val="9.28624388926026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9445061475395333E-2"/>
          <c:w val="0.99319156783718077"/>
          <c:h val="0.7434548117442108"/>
        </c:manualLayout>
      </c:layout>
      <c:barChart>
        <c:barDir val="col"/>
        <c:grouping val="clustered"/>
        <c:varyColors val="0"/>
        <c:ser>
          <c:idx val="2"/>
          <c:order val="0"/>
          <c:tx>
            <c:v>Trimestre AMJ 2020</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Pertenece a pueblo originario</c:v>
              </c:pt>
              <c:pt idx="1">
                <c:v>No pertenece a pueblo originario</c:v>
              </c:pt>
            </c:strLit>
          </c:cat>
          <c:val>
            <c:numRef>
              <c:f>'[Maqueta_ocupados - copia (7).xlsx]Ocup_pueblo_orig'!$E$6,'[Maqueta_ocupados - copia (7).xlsx]Ocup_pueblo_orig'!$O$6</c:f>
              <c:numCache>
                <c:formatCode>#,##0.0</c:formatCode>
                <c:ptCount val="2"/>
                <c:pt idx="0">
                  <c:v>39.300000000000004</c:v>
                </c:pt>
                <c:pt idx="1">
                  <c:v>44</c:v>
                </c:pt>
              </c:numCache>
            </c:numRef>
          </c:val>
          <c:extLst>
            <c:ext xmlns:c16="http://schemas.microsoft.com/office/drawing/2014/chart" uri="{C3380CC4-5D6E-409C-BE32-E72D297353CC}">
              <c16:uniqueId val="{00000000-AE30-4545-A177-55E9227E62DB}"/>
            </c:ext>
          </c:extLst>
        </c:ser>
        <c:ser>
          <c:idx val="0"/>
          <c:order val="1"/>
          <c:tx>
            <c:v>Trimestre AMJ 2021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Pertenece a pueblo originario</c:v>
              </c:pt>
              <c:pt idx="1">
                <c:v>No pertenece a pueblo originario</c:v>
              </c:pt>
            </c:strLit>
          </c:cat>
          <c:val>
            <c:numRef>
              <c:f>'[Maqueta_ocupados - copia (7).xlsx]Ocup_pueblo_orig'!$E$18,'[Maqueta_ocupados - copia (7).xlsx]Ocup_pueblo_orig'!$O$18</c:f>
              <c:numCache>
                <c:formatCode>#,##0.0</c:formatCode>
                <c:ptCount val="2"/>
                <c:pt idx="0">
                  <c:v>42.400000000000006</c:v>
                </c:pt>
                <c:pt idx="1">
                  <c:v>46.7</c:v>
                </c:pt>
              </c:numCache>
            </c:numRef>
          </c:val>
          <c:extLst>
            <c:ext xmlns:c16="http://schemas.microsoft.com/office/drawing/2014/chart" uri="{C3380CC4-5D6E-409C-BE32-E72D297353CC}">
              <c16:uniqueId val="{00000001-AE30-4545-A177-55E9227E62DB}"/>
            </c:ext>
          </c:extLst>
        </c:ser>
        <c:ser>
          <c:idx val="1"/>
          <c:order val="2"/>
          <c:tx>
            <c:v>Trimestre AMJ 2022</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Pertenece a pueblo originario</c:v>
              </c:pt>
              <c:pt idx="1">
                <c:v>No pertenece a pueblo originario</c:v>
              </c:pt>
            </c:strLit>
          </c:cat>
          <c:val>
            <c:numRef>
              <c:f>'[Maqueta_ocupados - copia (7).xlsx]Ocup_pueblo_orig'!$E$30,'[Maqueta_ocupados - copia (7).xlsx]Ocup_pueblo_orig'!$O$30</c:f>
              <c:numCache>
                <c:formatCode>#,##0.0</c:formatCode>
                <c:ptCount val="2"/>
                <c:pt idx="0">
                  <c:v>52.2</c:v>
                </c:pt>
                <c:pt idx="1">
                  <c:v>51.7</c:v>
                </c:pt>
              </c:numCache>
            </c:numRef>
          </c:val>
          <c:extLst>
            <c:ext xmlns:c16="http://schemas.microsoft.com/office/drawing/2014/chart" uri="{C3380CC4-5D6E-409C-BE32-E72D297353CC}">
              <c16:uniqueId val="{00000002-AE30-4545-A177-55E9227E62DB}"/>
            </c:ext>
          </c:extLst>
        </c:ser>
        <c:dLbls>
          <c:dLblPos val="outEnd"/>
          <c:showLegendKey val="0"/>
          <c:showVal val="1"/>
          <c:showCatName val="0"/>
          <c:showSerName val="0"/>
          <c:showPercent val="0"/>
          <c:showBubbleSize val="0"/>
        </c:dLbls>
        <c:gapWidth val="219"/>
        <c:overlap val="-27"/>
        <c:axId val="504001936"/>
        <c:axId val="503999312"/>
      </c:barChart>
      <c:catAx>
        <c:axId val="504001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03999312"/>
        <c:crosses val="autoZero"/>
        <c:auto val="1"/>
        <c:lblAlgn val="ctr"/>
        <c:lblOffset val="100"/>
        <c:noMultiLvlLbl val="0"/>
      </c:catAx>
      <c:valAx>
        <c:axId val="503999312"/>
        <c:scaling>
          <c:orientation val="minMax"/>
        </c:scaling>
        <c:delete val="1"/>
        <c:axPos val="l"/>
        <c:numFmt formatCode="#,##0.0" sourceLinked="1"/>
        <c:majorTickMark val="none"/>
        <c:minorTickMark val="none"/>
        <c:tickLblPos val="nextTo"/>
        <c:crossAx val="50400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11982557214296E-3"/>
          <c:y val="2.042658153449876E-2"/>
          <c:w val="0.9920888017442786"/>
          <c:h val="0.73655490928478062"/>
        </c:manualLayout>
      </c:layout>
      <c:barChart>
        <c:barDir val="col"/>
        <c:grouping val="clustered"/>
        <c:varyColors val="0"/>
        <c:ser>
          <c:idx val="3"/>
          <c:order val="0"/>
          <c:tx>
            <c:v>Trimestre AMJ 2019</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Maule</c:v>
              </c:pt>
              <c:pt idx="1">
                <c:v>País</c:v>
              </c:pt>
            </c:strLit>
          </c:cat>
          <c:val>
            <c:numRef>
              <c:f>'[Maqueta_ocupados_ausentes - copia (7).xlsx]Contexto'!$G$7,'[Maqueta_ocupados_ausentes - copia (7).xlsx]Contexto'!$S$7</c:f>
              <c:numCache>
                <c:formatCode>#,##0.0</c:formatCode>
                <c:ptCount val="2"/>
                <c:pt idx="0">
                  <c:v>4.9000000000000004</c:v>
                </c:pt>
                <c:pt idx="1">
                  <c:v>5.5</c:v>
                </c:pt>
              </c:numCache>
            </c:numRef>
          </c:val>
          <c:extLst>
            <c:ext xmlns:c16="http://schemas.microsoft.com/office/drawing/2014/chart" uri="{C3380CC4-5D6E-409C-BE32-E72D297353CC}">
              <c16:uniqueId val="{00000000-1080-4E02-AEA1-2C78CFF5E9C7}"/>
            </c:ext>
          </c:extLst>
        </c:ser>
        <c:ser>
          <c:idx val="2"/>
          <c:order val="1"/>
          <c:tx>
            <c:v>Trimestre AMJ 2020</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Maule</c:v>
              </c:pt>
              <c:pt idx="1">
                <c:v>País</c:v>
              </c:pt>
            </c:strLit>
          </c:cat>
          <c:val>
            <c:numRef>
              <c:f>'[Maqueta_ocupados_ausentes - copia (7).xlsx]Contexto'!$G$19,'[Maqueta_ocupados_ausentes - copia (7).xlsx]Contexto'!$S$19</c:f>
              <c:numCache>
                <c:formatCode>#,##0.0</c:formatCode>
                <c:ptCount val="2"/>
                <c:pt idx="0">
                  <c:v>13</c:v>
                </c:pt>
                <c:pt idx="1">
                  <c:v>18.2</c:v>
                </c:pt>
              </c:numCache>
            </c:numRef>
          </c:val>
          <c:extLst>
            <c:ext xmlns:c16="http://schemas.microsoft.com/office/drawing/2014/chart" uri="{C3380CC4-5D6E-409C-BE32-E72D297353CC}">
              <c16:uniqueId val="{00000001-1080-4E02-AEA1-2C78CFF5E9C7}"/>
            </c:ext>
          </c:extLst>
        </c:ser>
        <c:ser>
          <c:idx val="0"/>
          <c:order val="2"/>
          <c:tx>
            <c:v>Trimestre AMJ 2021</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Maule</c:v>
              </c:pt>
              <c:pt idx="1">
                <c:v>País</c:v>
              </c:pt>
            </c:strLit>
          </c:cat>
          <c:val>
            <c:numRef>
              <c:f>'[Maqueta_ocupados_ausentes - copia (7).xlsx]Contexto'!$G$31,'[Maqueta_ocupados_ausentes - copia (7).xlsx]Contexto'!$S$31</c:f>
              <c:numCache>
                <c:formatCode>#,##0.0</c:formatCode>
                <c:ptCount val="2"/>
                <c:pt idx="0">
                  <c:v>9.9</c:v>
                </c:pt>
                <c:pt idx="1">
                  <c:v>10.600000000000001</c:v>
                </c:pt>
              </c:numCache>
            </c:numRef>
          </c:val>
          <c:extLst>
            <c:ext xmlns:c16="http://schemas.microsoft.com/office/drawing/2014/chart" uri="{C3380CC4-5D6E-409C-BE32-E72D297353CC}">
              <c16:uniqueId val="{00000002-1080-4E02-AEA1-2C78CFF5E9C7}"/>
            </c:ext>
          </c:extLst>
        </c:ser>
        <c:ser>
          <c:idx val="1"/>
          <c:order val="3"/>
          <c:tx>
            <c:v>Trimestre AMJ 2022</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Maule</c:v>
              </c:pt>
              <c:pt idx="1">
                <c:v>País</c:v>
              </c:pt>
            </c:strLit>
          </c:cat>
          <c:val>
            <c:numRef>
              <c:f>'[Maqueta_ocupados_ausentes - copia (7).xlsx]Contexto'!$G$43,'[Maqueta_ocupados_ausentes - copia (7).xlsx]Contexto'!$S$43</c:f>
              <c:numCache>
                <c:formatCode>#,##0.0</c:formatCode>
                <c:ptCount val="2"/>
                <c:pt idx="0">
                  <c:v>6.7</c:v>
                </c:pt>
                <c:pt idx="1">
                  <c:v>5.5</c:v>
                </c:pt>
              </c:numCache>
            </c:numRef>
          </c:val>
          <c:extLst>
            <c:ext xmlns:c16="http://schemas.microsoft.com/office/drawing/2014/chart" uri="{C3380CC4-5D6E-409C-BE32-E72D297353CC}">
              <c16:uniqueId val="{00000003-1080-4E02-AEA1-2C78CFF5E9C7}"/>
            </c:ext>
          </c:extLst>
        </c:ser>
        <c:dLbls>
          <c:dLblPos val="outEnd"/>
          <c:showLegendKey val="0"/>
          <c:showVal val="1"/>
          <c:showCatName val="0"/>
          <c:showSerName val="0"/>
          <c:showPercent val="0"/>
          <c:showBubbleSize val="0"/>
        </c:dLbls>
        <c:gapWidth val="219"/>
        <c:overlap val="-27"/>
        <c:axId val="564026992"/>
        <c:axId val="557595304"/>
      </c:barChart>
      <c:catAx>
        <c:axId val="5640269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57595304"/>
        <c:crosses val="autoZero"/>
        <c:auto val="1"/>
        <c:lblAlgn val="ctr"/>
        <c:lblOffset val="100"/>
        <c:noMultiLvlLbl val="0"/>
      </c:catAx>
      <c:valAx>
        <c:axId val="557595304"/>
        <c:scaling>
          <c:orientation val="minMax"/>
        </c:scaling>
        <c:delete val="1"/>
        <c:axPos val="l"/>
        <c:numFmt formatCode="#,##0.0" sourceLinked="1"/>
        <c:majorTickMark val="none"/>
        <c:minorTickMark val="none"/>
        <c:tickLblPos val="nextTo"/>
        <c:crossAx val="564026992"/>
        <c:crosses val="autoZero"/>
        <c:crossBetween val="between"/>
      </c:valAx>
      <c:spPr>
        <a:noFill/>
        <a:ln>
          <a:noFill/>
        </a:ln>
        <a:effectLst/>
      </c:spPr>
    </c:plotArea>
    <c:legend>
      <c:legendPos val="b"/>
      <c:layout>
        <c:manualLayout>
          <c:xMode val="edge"/>
          <c:yMode val="edge"/>
          <c:x val="0.15059972454349912"/>
          <c:y val="0.84930649900026089"/>
          <c:w val="0.70524783724003348"/>
          <c:h val="0.123500881975825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06785130360066"/>
          <c:y val="7.1522170172095695E-2"/>
          <c:w val="0.83988239609872994"/>
          <c:h val="0.69044163934941238"/>
        </c:manualLayout>
      </c:layout>
      <c:lineChart>
        <c:grouping val="standard"/>
        <c:varyColors val="0"/>
        <c:ser>
          <c:idx val="0"/>
          <c:order val="0"/>
          <c:tx>
            <c:strRef>
              <c:f>'[ocupados_asalariados_nuevos - copia (7) (1).xlsx]Ocupados nuevos 2'!$B$2</c:f>
              <c:strCache>
                <c:ptCount val="1"/>
                <c:pt idx="0">
                  <c:v>2022</c:v>
                </c:pt>
              </c:strCache>
            </c:strRef>
          </c:tx>
          <c:spPr>
            <a:ln w="41275" cap="rnd">
              <a:solidFill>
                <a:srgbClr val="F5AB0F"/>
              </a:solidFill>
              <a:round/>
            </a:ln>
            <a:effectLst/>
          </c:spPr>
          <c:marker>
            <c:symbol val="circle"/>
            <c:size val="5"/>
            <c:spPr>
              <a:solidFill>
                <a:srgbClr val="F5AB0F"/>
              </a:solidFill>
              <a:ln w="9525">
                <a:solidFill>
                  <a:srgbClr val="F5AB0F"/>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F5-4223-9283-CB836A6C0F6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F5-4223-9283-CB836A6C0F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5AB0F"/>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'[ocupados_asalariados_nuevos - copia (7) (1).xlsx]Ocupados nuevos 2'!$A$3:$A$14</c:f>
              <c:strCache>
                <c:ptCount val="12"/>
                <c:pt idx="0">
                  <c:v>dic - feb</c:v>
                </c:pt>
                <c:pt idx="1">
                  <c:v>ene - mar</c:v>
                </c:pt>
                <c:pt idx="2">
                  <c:v>feb - abr</c:v>
                </c:pt>
                <c:pt idx="3">
                  <c:v>mar - may</c:v>
                </c:pt>
                <c:pt idx="4">
                  <c:v>abr - jun</c:v>
                </c:pt>
                <c:pt idx="5">
                  <c:v>may -jul</c:v>
                </c:pt>
                <c:pt idx="6">
                  <c:v>jun - ago</c:v>
                </c:pt>
                <c:pt idx="7">
                  <c:v>jul - sep</c:v>
                </c:pt>
                <c:pt idx="8">
                  <c:v>ago - oct</c:v>
                </c:pt>
                <c:pt idx="9">
                  <c:v>sep - nov</c:v>
                </c:pt>
                <c:pt idx="10">
                  <c:v>oct - dic</c:v>
                </c:pt>
                <c:pt idx="11">
                  <c:v>nov - ene</c:v>
                </c:pt>
              </c:strCache>
            </c:strRef>
          </c:cat>
          <c:val>
            <c:numRef>
              <c:f>'[ocupados_asalariados_nuevos - copia (7) (1).xlsx]Ocupados nuevos 2'!$B$3:$B$14</c:f>
              <c:numCache>
                <c:formatCode>#,##0</c:formatCode>
                <c:ptCount val="12"/>
                <c:pt idx="0">
                  <c:v>50825.3359375</c:v>
                </c:pt>
                <c:pt idx="1">
                  <c:v>43044.03515625</c:v>
                </c:pt>
                <c:pt idx="2">
                  <c:v>42589.68359375</c:v>
                </c:pt>
                <c:pt idx="3">
                  <c:v>36739.703125</c:v>
                </c:pt>
                <c:pt idx="4">
                  <c:v>31649.84765625</c:v>
                </c:pt>
              </c:numCache>
            </c:numRef>
          </c:val>
          <c:smooth val="0"/>
          <c:extLst>
            <c:ext xmlns:c16="http://schemas.microsoft.com/office/drawing/2014/chart" uri="{C3380CC4-5D6E-409C-BE32-E72D297353CC}">
              <c16:uniqueId val="{00000001-3998-4E8C-BB24-535CE91AAFBE}"/>
            </c:ext>
          </c:extLst>
        </c:ser>
        <c:ser>
          <c:idx val="1"/>
          <c:order val="1"/>
          <c:tx>
            <c:strRef>
              <c:f>'[ocupados_asalariados_nuevos - copia (7) (1).xlsx]Ocupados nuevos 2'!$C$2</c:f>
              <c:strCache>
                <c:ptCount val="1"/>
                <c:pt idx="0">
                  <c:v>2021</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F5-4223-9283-CB836A6C0F63}"/>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F5-4223-9283-CB836A6C0F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'[ocupados_asalariados_nuevos - copia (7) (1).xlsx]Ocupados nuevos 2'!$A$3:$A$14</c:f>
              <c:strCache>
                <c:ptCount val="12"/>
                <c:pt idx="0">
                  <c:v>dic - feb</c:v>
                </c:pt>
                <c:pt idx="1">
                  <c:v>ene - mar</c:v>
                </c:pt>
                <c:pt idx="2">
                  <c:v>feb - abr</c:v>
                </c:pt>
                <c:pt idx="3">
                  <c:v>mar - may</c:v>
                </c:pt>
                <c:pt idx="4">
                  <c:v>abr - jun</c:v>
                </c:pt>
                <c:pt idx="5">
                  <c:v>may -jul</c:v>
                </c:pt>
                <c:pt idx="6">
                  <c:v>jun - ago</c:v>
                </c:pt>
                <c:pt idx="7">
                  <c:v>jul - sep</c:v>
                </c:pt>
                <c:pt idx="8">
                  <c:v>ago - oct</c:v>
                </c:pt>
                <c:pt idx="9">
                  <c:v>sep - nov</c:v>
                </c:pt>
                <c:pt idx="10">
                  <c:v>oct - dic</c:v>
                </c:pt>
                <c:pt idx="11">
                  <c:v>nov - ene</c:v>
                </c:pt>
              </c:strCache>
            </c:strRef>
          </c:cat>
          <c:val>
            <c:numRef>
              <c:f>'[ocupados_asalariados_nuevos - copia (7) (1).xlsx]Ocupados nuevos 2'!$C$3:$C$14</c:f>
              <c:numCache>
                <c:formatCode>#,##0</c:formatCode>
                <c:ptCount val="12"/>
                <c:pt idx="0">
                  <c:v>39905.71484375</c:v>
                </c:pt>
                <c:pt idx="1">
                  <c:v>31067.0390625</c:v>
                </c:pt>
                <c:pt idx="2">
                  <c:v>30739.724609375</c:v>
                </c:pt>
                <c:pt idx="3">
                  <c:v>24798.314453125</c:v>
                </c:pt>
                <c:pt idx="4">
                  <c:v>24162.958984375</c:v>
                </c:pt>
                <c:pt idx="5">
                  <c:v>24019.79296875</c:v>
                </c:pt>
                <c:pt idx="6">
                  <c:v>27182.994140625</c:v>
                </c:pt>
                <c:pt idx="7">
                  <c:v>30123.205078125</c:v>
                </c:pt>
                <c:pt idx="8">
                  <c:v>33998.171875</c:v>
                </c:pt>
                <c:pt idx="9">
                  <c:v>36816.2265625</c:v>
                </c:pt>
                <c:pt idx="10">
                  <c:v>49610.5703125</c:v>
                </c:pt>
                <c:pt idx="11">
                  <c:v>50849.15625</c:v>
                </c:pt>
              </c:numCache>
            </c:numRef>
          </c:val>
          <c:smooth val="0"/>
          <c:extLst>
            <c:ext xmlns:c16="http://schemas.microsoft.com/office/drawing/2014/chart" uri="{C3380CC4-5D6E-409C-BE32-E72D297353CC}">
              <c16:uniqueId val="{00000002-3998-4E8C-BB24-535CE91AAFBE}"/>
            </c:ext>
          </c:extLst>
        </c:ser>
        <c:ser>
          <c:idx val="2"/>
          <c:order val="2"/>
          <c:tx>
            <c:strRef>
              <c:f>'[ocupados_asalariados_nuevos - copia (7) (1).xlsx]Ocupados nuevos 2'!$D$2</c:f>
              <c:strCache>
                <c:ptCount val="1"/>
                <c:pt idx="0">
                  <c:v>2020</c:v>
                </c:pt>
              </c:strCache>
              <c:extLst xmlns:c15="http://schemas.microsoft.com/office/drawing/2012/chart"/>
            </c:strRef>
          </c:tx>
          <c:spPr>
            <a:ln w="38100" cap="rnd">
              <a:solidFill>
                <a:srgbClr val="8FC9D6"/>
              </a:solidFill>
              <a:round/>
            </a:ln>
            <a:effectLst/>
          </c:spPr>
          <c:marker>
            <c:symbol val="circle"/>
            <c:size val="5"/>
            <c:spPr>
              <a:solidFill>
                <a:srgbClr val="8FC9D6"/>
              </a:solidFill>
              <a:ln w="9525">
                <a:solidFill>
                  <a:srgbClr val="8FC9D6"/>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F5-4223-9283-CB836A6C0F63}"/>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F5-4223-9283-CB836A6C0F63}"/>
                </c:ext>
              </c:extLst>
            </c:dLbl>
            <c:dLbl>
              <c:idx val="11"/>
              <c:layout>
                <c:manualLayout>
                  <c:x val="-1.767460163440436E-2"/>
                  <c:y val="4.8625216131538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F5-4223-9283-CB836A6C0F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8FC9D6"/>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'[ocupados_asalariados_nuevos - copia (7) (1).xlsx]Ocupados nuevos 2'!$A$3:$A$14</c:f>
              <c:strCache>
                <c:ptCount val="12"/>
                <c:pt idx="0">
                  <c:v>dic - feb</c:v>
                </c:pt>
                <c:pt idx="1">
                  <c:v>ene - mar</c:v>
                </c:pt>
                <c:pt idx="2">
                  <c:v>feb - abr</c:v>
                </c:pt>
                <c:pt idx="3">
                  <c:v>mar - may</c:v>
                </c:pt>
                <c:pt idx="4">
                  <c:v>abr - jun</c:v>
                </c:pt>
                <c:pt idx="5">
                  <c:v>may -jul</c:v>
                </c:pt>
                <c:pt idx="6">
                  <c:v>jun - ago</c:v>
                </c:pt>
                <c:pt idx="7">
                  <c:v>jul - sep</c:v>
                </c:pt>
                <c:pt idx="8">
                  <c:v>ago - oct</c:v>
                </c:pt>
                <c:pt idx="9">
                  <c:v>sep - nov</c:v>
                </c:pt>
                <c:pt idx="10">
                  <c:v>oct - dic</c:v>
                </c:pt>
                <c:pt idx="11">
                  <c:v>nov - ene</c:v>
                </c:pt>
              </c:strCache>
              <c:extLst xmlns:c15="http://schemas.microsoft.com/office/drawing/2012/chart"/>
            </c:strRef>
          </c:cat>
          <c:val>
            <c:numRef>
              <c:f>'[ocupados_asalariados_nuevos - copia (7) (1).xlsx]Ocupados nuevos 2'!$D$3:$D$14</c:f>
              <c:numCache>
                <c:formatCode>#,##0</c:formatCode>
                <c:ptCount val="12"/>
                <c:pt idx="0">
                  <c:v>52334.87890625</c:v>
                </c:pt>
                <c:pt idx="1">
                  <c:v>36085.86328125</c:v>
                </c:pt>
                <c:pt idx="2">
                  <c:v>30254.505859375</c:v>
                </c:pt>
                <c:pt idx="3">
                  <c:v>19365.4140625</c:v>
                </c:pt>
                <c:pt idx="4">
                  <c:v>24483.94140625</c:v>
                </c:pt>
                <c:pt idx="5">
                  <c:v>25272.408203125</c:v>
                </c:pt>
                <c:pt idx="6">
                  <c:v>24921.373046875</c:v>
                </c:pt>
                <c:pt idx="7">
                  <c:v>26274.796875</c:v>
                </c:pt>
                <c:pt idx="8">
                  <c:v>33588.609375</c:v>
                </c:pt>
                <c:pt idx="9">
                  <c:v>46630.92578125</c:v>
                </c:pt>
                <c:pt idx="10">
                  <c:v>56760.5</c:v>
                </c:pt>
                <c:pt idx="11">
                  <c:v>46647.65625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3998-4E8C-BB24-535CE91AAFBE}"/>
            </c:ext>
          </c:extLst>
        </c:ser>
        <c:dLbls>
          <c:showLegendKey val="0"/>
          <c:showVal val="0"/>
          <c:showCatName val="0"/>
          <c:showSerName val="0"/>
          <c:showPercent val="0"/>
          <c:showBubbleSize val="0"/>
        </c:dLbls>
        <c:marker val="1"/>
        <c:smooth val="0"/>
        <c:axId val="1376627983"/>
        <c:axId val="1298299663"/>
        <c:extLst/>
      </c:lineChart>
      <c:catAx>
        <c:axId val="1376627983"/>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5400000" spcFirstLastPara="1" vertOverflow="ellipsis"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s-CL"/>
          </a:p>
        </c:txPr>
        <c:crossAx val="1298299663"/>
        <c:crosses val="autoZero"/>
        <c:auto val="1"/>
        <c:lblAlgn val="ctr"/>
        <c:lblOffset val="100"/>
        <c:noMultiLvlLbl val="0"/>
      </c:catAx>
      <c:valAx>
        <c:axId val="1298299663"/>
        <c:scaling>
          <c:orientation val="minMax"/>
        </c:scaling>
        <c:delete val="0"/>
        <c:axPos val="l"/>
        <c:numFmt formatCode="#,##0"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s-CL"/>
          </a:p>
        </c:txPr>
        <c:crossAx val="1376627983"/>
        <c:crosses val="autoZero"/>
        <c:crossBetween val="between"/>
        <c:dispUnits>
          <c:builtInUnit val="thousands"/>
          <c:dispUnitsLbl>
            <c:layout>
              <c:manualLayout>
                <c:xMode val="edge"/>
                <c:yMode val="edge"/>
                <c:x val="2.0297063711847394E-2"/>
                <c:y val="0.38122814666141525"/>
              </c:manualLayout>
            </c:layout>
            <c:tx>
              <c:rich>
                <a:bodyPr rot="-54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r>
                    <a:rPr lang="es-CL"/>
                    <a:t>Milers</a:t>
                  </a:r>
                  <a:r>
                    <a:rPr lang="es-CL" baseline="0"/>
                    <a:t> de ocupados</a:t>
                  </a:r>
                  <a:endParaRPr lang="es-CL"/>
                </a:p>
              </c:rich>
            </c:tx>
            <c:spPr>
              <a:noFill/>
              <a:ln>
                <a:noFill/>
              </a:ln>
              <a:effectLst/>
            </c:spPr>
            <c:txPr>
              <a:bodyPr rot="-54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s-CL"/>
              </a:p>
            </c:txPr>
          </c:dispUnitsLbl>
        </c:dispUnits>
      </c:valAx>
      <c:spPr>
        <a:noFill/>
        <a:ln>
          <a:noFill/>
        </a:ln>
        <a:effectLst/>
      </c:spPr>
    </c:plotArea>
    <c:legend>
      <c:legendPos val="b"/>
      <c:layout>
        <c:manualLayout>
          <c:xMode val="edge"/>
          <c:yMode val="edge"/>
          <c:x val="0.42763980452536171"/>
          <c:y val="1.3003536642980301E-2"/>
          <c:w val="0.55228364134529895"/>
          <c:h val="5.70871207956298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lumMod val="85000"/>
              <a:lumOff val="15000"/>
            </a:schemeClr>
          </a:solidFill>
        </a:defRPr>
      </a:pPr>
      <a:endParaRPr lang="es-C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4557431885867"/>
          <c:y val="4.784751268284463E-2"/>
          <c:w val="0.8418849283660077"/>
          <c:h val="0.57989061859949609"/>
        </c:manualLayout>
      </c:layout>
      <c:lineChart>
        <c:grouping val="standard"/>
        <c:varyColors val="0"/>
        <c:ser>
          <c:idx val="0"/>
          <c:order val="0"/>
          <c:tx>
            <c:strRef>
              <c:f>'[Maqueta_desocupados - copia (7).xlsx]Desocup'!$E$2</c:f>
              <c:strCache>
                <c:ptCount val="1"/>
                <c:pt idx="0">
                  <c:v>Tasa de desocupacion (Maule)</c:v>
                </c:pt>
              </c:strCache>
            </c:strRef>
          </c:tx>
          <c:spPr>
            <a:ln w="28575" cap="rnd">
              <a:solidFill>
                <a:schemeClr val="accent1"/>
              </a:solidFill>
              <a:round/>
            </a:ln>
            <a:effectLst/>
          </c:spPr>
          <c:marker>
            <c:symbol val="none"/>
          </c:marker>
          <c:dLbls>
            <c:dLbl>
              <c:idx val="0"/>
              <c:layout>
                <c:manualLayout>
                  <c:x val="-2.1803466416817376E-2"/>
                  <c:y val="9.526481780135771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9-45EF-9EA3-09C9343BF63B}"/>
                </c:ext>
              </c:extLst>
            </c:dLbl>
            <c:dLbl>
              <c:idx val="4"/>
              <c:layout>
                <c:manualLayout>
                  <c:x val="-2.1803466416817376E-2"/>
                  <c:y val="1.7674623116383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09-45EF-9EA3-09C9343BF63B}"/>
                </c:ext>
              </c:extLst>
            </c:dLbl>
            <c:dLbl>
              <c:idx val="16"/>
              <c:layout>
                <c:manualLayout>
                  <c:x val="-3.173937668160192E-2"/>
                  <c:y val="3.5114662779498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09-45EF-9EA3-09C9343BF63B}"/>
                </c:ext>
              </c:extLst>
            </c:dLbl>
            <c:dLbl>
              <c:idx val="28"/>
              <c:layout>
                <c:manualLayout>
                  <c:x val="-2.9771647740061285E-2"/>
                  <c:y val="4.3814210540015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09-45EF-9EA3-09C9343BF63B}"/>
                </c:ext>
              </c:extLst>
            </c:dLbl>
            <c:dLbl>
              <c:idx val="40"/>
              <c:layout>
                <c:manualLayout>
                  <c:x val="-2.0813316147352937E-2"/>
                  <c:y val="-6.49212314175604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09-45EF-9EA3-09C9343BF63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'[Maqueta_desocupados - copia (7).xlsx]Desocup'!$A$3:$B$43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'[Maqueta_desocupados - copia (7).xlsx]Desocup'!$E$3:$E$43</c:f>
              <c:numCache>
                <c:formatCode>#,##0.0</c:formatCode>
                <c:ptCount val="41"/>
                <c:pt idx="0">
                  <c:v>6.5</c:v>
                </c:pt>
                <c:pt idx="1">
                  <c:v>6.7</c:v>
                </c:pt>
                <c:pt idx="2">
                  <c:v>6.6000000000000005</c:v>
                </c:pt>
                <c:pt idx="3">
                  <c:v>6.2</c:v>
                </c:pt>
                <c:pt idx="4">
                  <c:v>6.7</c:v>
                </c:pt>
                <c:pt idx="5">
                  <c:v>6.7</c:v>
                </c:pt>
                <c:pt idx="6">
                  <c:v>6.7</c:v>
                </c:pt>
                <c:pt idx="7">
                  <c:v>6.8000000000000007</c:v>
                </c:pt>
                <c:pt idx="8">
                  <c:v>7.1000000000000005</c:v>
                </c:pt>
                <c:pt idx="9">
                  <c:v>7</c:v>
                </c:pt>
                <c:pt idx="10">
                  <c:v>6.1000000000000005</c:v>
                </c:pt>
                <c:pt idx="11">
                  <c:v>6.2</c:v>
                </c:pt>
                <c:pt idx="12">
                  <c:v>6.1000000000000005</c:v>
                </c:pt>
                <c:pt idx="13">
                  <c:v>6.2</c:v>
                </c:pt>
                <c:pt idx="14">
                  <c:v>6.7</c:v>
                </c:pt>
                <c:pt idx="15">
                  <c:v>9.1</c:v>
                </c:pt>
                <c:pt idx="16">
                  <c:v>10.9</c:v>
                </c:pt>
                <c:pt idx="17">
                  <c:v>12</c:v>
                </c:pt>
                <c:pt idx="18">
                  <c:v>10.9</c:v>
                </c:pt>
                <c:pt idx="19">
                  <c:v>10.4</c:v>
                </c:pt>
                <c:pt idx="20">
                  <c:v>9.8000000000000007</c:v>
                </c:pt>
                <c:pt idx="21">
                  <c:v>9.8000000000000007</c:v>
                </c:pt>
                <c:pt idx="22">
                  <c:v>7.7</c:v>
                </c:pt>
                <c:pt idx="23">
                  <c:v>7.7</c:v>
                </c:pt>
                <c:pt idx="24">
                  <c:v>7.1000000000000005</c:v>
                </c:pt>
                <c:pt idx="25">
                  <c:v>7.6000000000000005</c:v>
                </c:pt>
                <c:pt idx="26">
                  <c:v>6.9</c:v>
                </c:pt>
                <c:pt idx="27">
                  <c:v>7.8000000000000007</c:v>
                </c:pt>
                <c:pt idx="28">
                  <c:v>8.6</c:v>
                </c:pt>
                <c:pt idx="29">
                  <c:v>8.7000000000000011</c:v>
                </c:pt>
                <c:pt idx="30">
                  <c:v>7.3000000000000007</c:v>
                </c:pt>
                <c:pt idx="31">
                  <c:v>7.2</c:v>
                </c:pt>
                <c:pt idx="32">
                  <c:v>6.2</c:v>
                </c:pt>
                <c:pt idx="33">
                  <c:v>5.8000000000000007</c:v>
                </c:pt>
                <c:pt idx="34">
                  <c:v>4.7</c:v>
                </c:pt>
                <c:pt idx="35">
                  <c:v>5.1000000000000005</c:v>
                </c:pt>
                <c:pt idx="36">
                  <c:v>4.7</c:v>
                </c:pt>
                <c:pt idx="37">
                  <c:v>4.8000000000000007</c:v>
                </c:pt>
                <c:pt idx="38">
                  <c:v>4.9000000000000004</c:v>
                </c:pt>
                <c:pt idx="39">
                  <c:v>5.9</c:v>
                </c:pt>
                <c:pt idx="40">
                  <c:v>6.5</c:v>
                </c:pt>
              </c:numCache>
            </c:numRef>
          </c:val>
          <c:smooth val="0"/>
          <c:extLst>
            <c:ext xmlns:c16="http://schemas.microsoft.com/office/drawing/2014/chart" uri="{C3380CC4-5D6E-409C-BE32-E72D297353CC}">
              <c16:uniqueId val="{00000005-B109-45EF-9EA3-09C9343BF63B}"/>
            </c:ext>
          </c:extLst>
        </c:ser>
        <c:ser>
          <c:idx val="1"/>
          <c:order val="1"/>
          <c:tx>
            <c:strRef>
              <c:f>'[Maqueta_desocupados - copia (7).xlsx]Desocup'!$O$2</c:f>
              <c:strCache>
                <c:ptCount val="1"/>
                <c:pt idx="0">
                  <c:v>Tasa de desocupación (país)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09-45EF-9EA3-09C9343BF63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09-45EF-9EA3-09C9343BF63B}"/>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09-45EF-9EA3-09C9343BF63B}"/>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09-45EF-9EA3-09C9343BF63B}"/>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09-45EF-9EA3-09C9343BF63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'[Maqueta_desocupados - copia (7).xlsx]Desocup'!$A$3:$B$43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'[Maqueta_desocupados - copia (7).xlsx]Desocup'!$O$3:$O$43</c:f>
              <c:numCache>
                <c:formatCode>#,##0.0</c:formatCode>
                <c:ptCount val="41"/>
                <c:pt idx="0">
                  <c:v>7</c:v>
                </c:pt>
                <c:pt idx="1">
                  <c:v>7.2</c:v>
                </c:pt>
                <c:pt idx="2">
                  <c:v>7.1000000000000005</c:v>
                </c:pt>
                <c:pt idx="3">
                  <c:v>7.2</c:v>
                </c:pt>
                <c:pt idx="4">
                  <c:v>7.3000000000000007</c:v>
                </c:pt>
                <c:pt idx="5">
                  <c:v>7.5</c:v>
                </c:pt>
                <c:pt idx="6">
                  <c:v>7.6000000000000005</c:v>
                </c:pt>
                <c:pt idx="7">
                  <c:v>7.3000000000000007</c:v>
                </c:pt>
                <c:pt idx="8">
                  <c:v>7.1000000000000005</c:v>
                </c:pt>
                <c:pt idx="9">
                  <c:v>7</c:v>
                </c:pt>
                <c:pt idx="10">
                  <c:v>7.1000000000000005</c:v>
                </c:pt>
                <c:pt idx="11">
                  <c:v>7.4</c:v>
                </c:pt>
                <c:pt idx="12">
                  <c:v>7.8000000000000007</c:v>
                </c:pt>
                <c:pt idx="13">
                  <c:v>8.2000000000000011</c:v>
                </c:pt>
                <c:pt idx="14">
                  <c:v>9</c:v>
                </c:pt>
                <c:pt idx="15">
                  <c:v>11.200000000000001</c:v>
                </c:pt>
                <c:pt idx="16">
                  <c:v>12.200000000000001</c:v>
                </c:pt>
                <c:pt idx="17">
                  <c:v>13.100000000000001</c:v>
                </c:pt>
                <c:pt idx="18">
                  <c:v>12.9</c:v>
                </c:pt>
                <c:pt idx="19">
                  <c:v>12.3</c:v>
                </c:pt>
                <c:pt idx="20">
                  <c:v>11.600000000000001</c:v>
                </c:pt>
                <c:pt idx="21">
                  <c:v>10.8</c:v>
                </c:pt>
                <c:pt idx="22">
                  <c:v>10.3</c:v>
                </c:pt>
                <c:pt idx="23">
                  <c:v>10.200000000000001</c:v>
                </c:pt>
                <c:pt idx="24">
                  <c:v>10.3</c:v>
                </c:pt>
                <c:pt idx="25">
                  <c:v>10.4</c:v>
                </c:pt>
                <c:pt idx="26">
                  <c:v>10.200000000000001</c:v>
                </c:pt>
                <c:pt idx="27">
                  <c:v>10</c:v>
                </c:pt>
                <c:pt idx="28">
                  <c:v>9.5</c:v>
                </c:pt>
                <c:pt idx="29">
                  <c:v>8.9</c:v>
                </c:pt>
                <c:pt idx="30">
                  <c:v>8.5</c:v>
                </c:pt>
                <c:pt idx="31">
                  <c:v>8.4</c:v>
                </c:pt>
                <c:pt idx="32">
                  <c:v>8.1</c:v>
                </c:pt>
                <c:pt idx="33">
                  <c:v>7.5</c:v>
                </c:pt>
                <c:pt idx="34">
                  <c:v>7.2</c:v>
                </c:pt>
                <c:pt idx="35">
                  <c:v>7.3000000000000007</c:v>
                </c:pt>
                <c:pt idx="36">
                  <c:v>7.5</c:v>
                </c:pt>
                <c:pt idx="37">
                  <c:v>7.8000000000000007</c:v>
                </c:pt>
                <c:pt idx="38">
                  <c:v>7.7</c:v>
                </c:pt>
                <c:pt idx="39">
                  <c:v>7.8000000000000007</c:v>
                </c:pt>
                <c:pt idx="40">
                  <c:v>7.8000000000000007</c:v>
                </c:pt>
              </c:numCache>
            </c:numRef>
          </c:val>
          <c:smooth val="0"/>
          <c:extLst>
            <c:ext xmlns:c16="http://schemas.microsoft.com/office/drawing/2014/chart" uri="{C3380CC4-5D6E-409C-BE32-E72D297353CC}">
              <c16:uniqueId val="{0000000B-B109-45EF-9EA3-09C9343BF63B}"/>
            </c:ext>
          </c:extLst>
        </c:ser>
        <c:dLbls>
          <c:dLblPos val="t"/>
          <c:showLegendKey val="0"/>
          <c:showVal val="1"/>
          <c:showCatName val="0"/>
          <c:showSerName val="0"/>
          <c:showPercent val="0"/>
          <c:showBubbleSize val="0"/>
        </c:dLbls>
        <c:smooth val="0"/>
        <c:axId val="681166480"/>
        <c:axId val="681166808"/>
      </c:lineChart>
      <c:catAx>
        <c:axId val="68116648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chemeClr val="dk1"/>
                </a:solidFill>
                <a:latin typeface="+mn-lt"/>
                <a:ea typeface="+mn-ea"/>
                <a:cs typeface="+mn-cs"/>
              </a:defRPr>
            </a:pPr>
            <a:endParaRPr lang="es-CL"/>
          </a:p>
        </c:txPr>
        <c:crossAx val="681166808"/>
        <c:crosses val="autoZero"/>
        <c:auto val="1"/>
        <c:lblAlgn val="ctr"/>
        <c:lblOffset val="100"/>
        <c:noMultiLvlLbl val="0"/>
      </c:catAx>
      <c:valAx>
        <c:axId val="681166808"/>
        <c:scaling>
          <c:orientation val="minMax"/>
          <c:max val="16"/>
          <c:min val="0"/>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Tasa de desocupación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8116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767352257458458E-2"/>
          <c:y val="4.5373067625358122E-2"/>
          <c:w val="0.97423264774254148"/>
          <c:h val="0.70116264831910158"/>
        </c:manualLayout>
      </c:layout>
      <c:barChart>
        <c:barDir val="col"/>
        <c:grouping val="clustered"/>
        <c:varyColors val="0"/>
        <c:ser>
          <c:idx val="3"/>
          <c:order val="0"/>
          <c:tx>
            <c:v>Trimestre AMJ 2019</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'[Maqueta_desocupados - copia (7).xlsx]Desocup_sex'!$E$7,'[Maqueta_desocupados - copia (7).xlsx]Desocup_sex'!$O$7</c:f>
              <c:numCache>
                <c:formatCode>#,##0.0</c:formatCode>
                <c:ptCount val="2"/>
                <c:pt idx="0">
                  <c:v>5.1000000000000005</c:v>
                </c:pt>
                <c:pt idx="1">
                  <c:v>9.1</c:v>
                </c:pt>
              </c:numCache>
            </c:numRef>
          </c:val>
          <c:extLst>
            <c:ext xmlns:c16="http://schemas.microsoft.com/office/drawing/2014/chart" uri="{C3380CC4-5D6E-409C-BE32-E72D297353CC}">
              <c16:uniqueId val="{00000000-47C3-4118-AFA5-6033347CD7BC}"/>
            </c:ext>
          </c:extLst>
        </c:ser>
        <c:ser>
          <c:idx val="2"/>
          <c:order val="1"/>
          <c:tx>
            <c:v>Trimestre AMJ 2020</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'[Maqueta_desocupados - copia (7).xlsx]Desocup_sex'!$E$19,'[Maqueta_desocupados - copia (7).xlsx]Desocup_sex'!$O$19</c:f>
              <c:numCache>
                <c:formatCode>#,##0.0</c:formatCode>
                <c:ptCount val="2"/>
                <c:pt idx="0">
                  <c:v>11.9</c:v>
                </c:pt>
                <c:pt idx="1">
                  <c:v>9.2000000000000011</c:v>
                </c:pt>
              </c:numCache>
            </c:numRef>
          </c:val>
          <c:extLst>
            <c:ext xmlns:c16="http://schemas.microsoft.com/office/drawing/2014/chart" uri="{C3380CC4-5D6E-409C-BE32-E72D297353CC}">
              <c16:uniqueId val="{00000001-47C3-4118-AFA5-6033347CD7BC}"/>
            </c:ext>
          </c:extLst>
        </c:ser>
        <c:ser>
          <c:idx val="0"/>
          <c:order val="2"/>
          <c:tx>
            <c:v>Trimestre AMJ 2021</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'[Maqueta_desocupados - copia (7).xlsx]Desocup_sex'!$E$31,'[Maqueta_desocupados - copia (7).xlsx]Desocup_sex'!$O$31</c:f>
              <c:numCache>
                <c:formatCode>#,##0.0</c:formatCode>
                <c:ptCount val="2"/>
                <c:pt idx="0">
                  <c:v>8.1</c:v>
                </c:pt>
                <c:pt idx="1">
                  <c:v>9.5</c:v>
                </c:pt>
              </c:numCache>
            </c:numRef>
          </c:val>
          <c:extLst>
            <c:ext xmlns:c16="http://schemas.microsoft.com/office/drawing/2014/chart" uri="{C3380CC4-5D6E-409C-BE32-E72D297353CC}">
              <c16:uniqueId val="{00000002-47C3-4118-AFA5-6033347CD7BC}"/>
            </c:ext>
          </c:extLst>
        </c:ser>
        <c:ser>
          <c:idx val="1"/>
          <c:order val="3"/>
          <c:tx>
            <c:v>Trimestre AMJ 2022</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Hombres</c:v>
              </c:pt>
              <c:pt idx="1">
                <c:v>Mujeres</c:v>
              </c:pt>
            </c:strLit>
          </c:cat>
          <c:val>
            <c:numRef>
              <c:f>'[Maqueta_desocupados - copia (7).xlsx]Desocup_sex'!$E$43,'[Maqueta_desocupados - copia (7).xlsx]Desocup_sex'!$O$43</c:f>
              <c:numCache>
                <c:formatCode>#,##0.0</c:formatCode>
                <c:ptCount val="2"/>
                <c:pt idx="0">
                  <c:v>5.9</c:v>
                </c:pt>
                <c:pt idx="1">
                  <c:v>7.3000000000000007</c:v>
                </c:pt>
              </c:numCache>
            </c:numRef>
          </c:val>
          <c:extLst>
            <c:ext xmlns:c16="http://schemas.microsoft.com/office/drawing/2014/chart" uri="{C3380CC4-5D6E-409C-BE32-E72D297353CC}">
              <c16:uniqueId val="{00000003-47C3-4118-AFA5-6033347CD7BC}"/>
            </c:ext>
          </c:extLst>
        </c:ser>
        <c:dLbls>
          <c:dLblPos val="outEnd"/>
          <c:showLegendKey val="0"/>
          <c:showVal val="1"/>
          <c:showCatName val="0"/>
          <c:showSerName val="0"/>
          <c:showPercent val="0"/>
          <c:showBubbleSize val="0"/>
        </c:dLbls>
        <c:gapWidth val="219"/>
        <c:overlap val="-27"/>
        <c:axId val="504001936"/>
        <c:axId val="503999312"/>
      </c:barChart>
      <c:catAx>
        <c:axId val="504001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03999312"/>
        <c:crosses val="autoZero"/>
        <c:auto val="1"/>
        <c:lblAlgn val="ctr"/>
        <c:lblOffset val="100"/>
        <c:noMultiLvlLbl val="0"/>
      </c:catAx>
      <c:valAx>
        <c:axId val="503999312"/>
        <c:scaling>
          <c:orientation val="minMax"/>
        </c:scaling>
        <c:delete val="1"/>
        <c:axPos val="l"/>
        <c:numFmt formatCode="#,##0.0" sourceLinked="0"/>
        <c:majorTickMark val="none"/>
        <c:minorTickMark val="none"/>
        <c:tickLblPos val="nextTo"/>
        <c:crossAx val="50400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'[Maqueta_inactivos - copia (7).xlsx]Inactiv_sex'!$C$2</c:f>
              <c:strCache>
                <c:ptCount val="1"/>
                <c:pt idx="0">
                  <c:v>N° de inactivos (hombres)</c:v>
                </c:pt>
              </c:strCache>
            </c:strRef>
          </c:tx>
          <c:spPr>
            <a:solidFill>
              <a:schemeClr val="accent3"/>
            </a:solidFill>
            <a:ln>
              <a:noFill/>
            </a:ln>
            <a:effectLst/>
          </c:spPr>
          <c:invertIfNegative val="0"/>
          <c:dLbls>
            <c:delete val="1"/>
          </c:dLbls>
          <c:cat>
            <c:multiLvlStrRef>
              <c:f>'[Maqueta_inactivos - copia (7).xlsx]Inactiv_sex'!$A$3:$B$43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'[Maqueta_inactivos - copia (7).xlsx]Inactiv_sex'!$C$3:$C$43</c:f>
              <c:numCache>
                <c:formatCode>#,##0_ ;\-#,##0\ </c:formatCode>
                <c:ptCount val="41"/>
                <c:pt idx="0">
                  <c:v>104522.140625</c:v>
                </c:pt>
                <c:pt idx="1">
                  <c:v>110448.953125</c:v>
                </c:pt>
                <c:pt idx="2">
                  <c:v>112795.21875</c:v>
                </c:pt>
                <c:pt idx="3">
                  <c:v>121499.1953125</c:v>
                </c:pt>
                <c:pt idx="4">
                  <c:v>124915.578125</c:v>
                </c:pt>
                <c:pt idx="5">
                  <c:v>128282.2734375</c:v>
                </c:pt>
                <c:pt idx="6">
                  <c:v>126292.1875</c:v>
                </c:pt>
                <c:pt idx="7">
                  <c:v>124549.4296875</c:v>
                </c:pt>
                <c:pt idx="8">
                  <c:v>126191.40625</c:v>
                </c:pt>
                <c:pt idx="9">
                  <c:v>125531.2265625</c:v>
                </c:pt>
                <c:pt idx="10">
                  <c:v>116985.7109375</c:v>
                </c:pt>
                <c:pt idx="11">
                  <c:v>111269.9765625</c:v>
                </c:pt>
                <c:pt idx="12">
                  <c:v>106875.15625</c:v>
                </c:pt>
                <c:pt idx="13">
                  <c:v>111488.3125</c:v>
                </c:pt>
                <c:pt idx="14">
                  <c:v>127311.2734375</c:v>
                </c:pt>
                <c:pt idx="15">
                  <c:v>156479.71875</c:v>
                </c:pt>
                <c:pt idx="16">
                  <c:v>171673.75</c:v>
                </c:pt>
                <c:pt idx="17">
                  <c:v>175222.734375</c:v>
                </c:pt>
                <c:pt idx="18">
                  <c:v>164612.78125</c:v>
                </c:pt>
                <c:pt idx="19">
                  <c:v>155359.78125</c:v>
                </c:pt>
                <c:pt idx="20">
                  <c:v>146424.15625</c:v>
                </c:pt>
                <c:pt idx="21">
                  <c:v>135794</c:v>
                </c:pt>
                <c:pt idx="22">
                  <c:v>129669.6171875</c:v>
                </c:pt>
                <c:pt idx="23">
                  <c:v>134486.671875</c:v>
                </c:pt>
                <c:pt idx="24">
                  <c:v>140969.09375</c:v>
                </c:pt>
                <c:pt idx="25">
                  <c:v>146589.765625</c:v>
                </c:pt>
                <c:pt idx="26">
                  <c:v>150189.90625</c:v>
                </c:pt>
                <c:pt idx="27">
                  <c:v>156929.09375</c:v>
                </c:pt>
                <c:pt idx="28">
                  <c:v>161327.203125</c:v>
                </c:pt>
                <c:pt idx="29">
                  <c:v>160927.296875</c:v>
                </c:pt>
                <c:pt idx="30">
                  <c:v>158987.390625</c:v>
                </c:pt>
                <c:pt idx="31">
                  <c:v>152553.671875</c:v>
                </c:pt>
                <c:pt idx="32">
                  <c:v>152401.21875</c:v>
                </c:pt>
                <c:pt idx="33">
                  <c:v>148710.984375</c:v>
                </c:pt>
                <c:pt idx="34">
                  <c:v>145553.171875</c:v>
                </c:pt>
                <c:pt idx="35">
                  <c:v>138571.875</c:v>
                </c:pt>
                <c:pt idx="36" formatCode="#,##0.0">
                  <c:v>141378.890625</c:v>
                </c:pt>
                <c:pt idx="37" formatCode="#,##0.0">
                  <c:v>141038.4375</c:v>
                </c:pt>
                <c:pt idx="38" formatCode="#,##0.0">
                  <c:v>142596.78125</c:v>
                </c:pt>
                <c:pt idx="39" formatCode="#,##0.0">
                  <c:v>143299.1875</c:v>
                </c:pt>
                <c:pt idx="40" formatCode="#,##0.0">
                  <c:v>150628.640625</c:v>
                </c:pt>
              </c:numCache>
            </c:numRef>
          </c:val>
          <c:extLst>
            <c:ext xmlns:c16="http://schemas.microsoft.com/office/drawing/2014/chart" uri="{C3380CC4-5D6E-409C-BE32-E72D297353CC}">
              <c16:uniqueId val="{00000000-F409-40FD-9028-946FEB683111}"/>
            </c:ext>
          </c:extLst>
        </c:ser>
        <c:ser>
          <c:idx val="2"/>
          <c:order val="2"/>
          <c:tx>
            <c:strRef>
              <c:f>'[Maqueta_inactivos - copia (7).xlsx]Inactiv_sex'!$O$2</c:f>
              <c:strCache>
                <c:ptCount val="1"/>
                <c:pt idx="0">
                  <c:v>N° de inactivos (mujeres)</c:v>
                </c:pt>
              </c:strCache>
            </c:strRef>
          </c:tx>
          <c:spPr>
            <a:solidFill>
              <a:schemeClr val="accent4"/>
            </a:solidFill>
            <a:ln>
              <a:noFill/>
            </a:ln>
            <a:effectLst/>
          </c:spPr>
          <c:invertIfNegative val="0"/>
          <c:dLbls>
            <c:delete val="1"/>
          </c:dLbls>
          <c:cat>
            <c:multiLvlStrRef>
              <c:f>'[Maqueta_inactivos - copia (7).xlsx]Inactiv_sex'!$A$3:$B$43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'[Maqueta_inactivos - copia (7).xlsx]Inactiv_sex'!$O$3:$O$43</c:f>
              <c:numCache>
                <c:formatCode>#,##0_ ;\-#,##0\ </c:formatCode>
                <c:ptCount val="41"/>
                <c:pt idx="0">
                  <c:v>220253.015625</c:v>
                </c:pt>
                <c:pt idx="1">
                  <c:v>224643.765625</c:v>
                </c:pt>
                <c:pt idx="2">
                  <c:v>226520.046875</c:v>
                </c:pt>
                <c:pt idx="3">
                  <c:v>236349.515625</c:v>
                </c:pt>
                <c:pt idx="4">
                  <c:v>244215.953125</c:v>
                </c:pt>
                <c:pt idx="5">
                  <c:v>247614.859375</c:v>
                </c:pt>
                <c:pt idx="6">
                  <c:v>243541.578125</c:v>
                </c:pt>
                <c:pt idx="7">
                  <c:v>245493.296875</c:v>
                </c:pt>
                <c:pt idx="8">
                  <c:v>243702.09375</c:v>
                </c:pt>
                <c:pt idx="9">
                  <c:v>238626.6875</c:v>
                </c:pt>
                <c:pt idx="10">
                  <c:v>228004.984375</c:v>
                </c:pt>
                <c:pt idx="11">
                  <c:v>222005.984375</c:v>
                </c:pt>
                <c:pt idx="12">
                  <c:v>227904.0625</c:v>
                </c:pt>
                <c:pt idx="13">
                  <c:v>228286.34375</c:v>
                </c:pt>
                <c:pt idx="14">
                  <c:v>249031.078125</c:v>
                </c:pt>
                <c:pt idx="15">
                  <c:v>275651.125</c:v>
                </c:pt>
                <c:pt idx="16">
                  <c:v>290981.75</c:v>
                </c:pt>
                <c:pt idx="17">
                  <c:v>290971.75</c:v>
                </c:pt>
                <c:pt idx="18">
                  <c:v>287883.59375</c:v>
                </c:pt>
                <c:pt idx="19">
                  <c:v>285263.15625</c:v>
                </c:pt>
                <c:pt idx="20">
                  <c:v>281232.1875</c:v>
                </c:pt>
                <c:pt idx="21">
                  <c:v>274069.4375</c:v>
                </c:pt>
                <c:pt idx="22">
                  <c:v>271951.1875</c:v>
                </c:pt>
                <c:pt idx="23">
                  <c:v>272719.3125</c:v>
                </c:pt>
                <c:pt idx="24">
                  <c:v>278088.25</c:v>
                </c:pt>
                <c:pt idx="25">
                  <c:v>280316.5</c:v>
                </c:pt>
                <c:pt idx="26">
                  <c:v>285713.0625</c:v>
                </c:pt>
                <c:pt idx="27">
                  <c:v>285690.65625</c:v>
                </c:pt>
                <c:pt idx="28">
                  <c:v>290386.4375</c:v>
                </c:pt>
                <c:pt idx="29">
                  <c:v>289493.75</c:v>
                </c:pt>
                <c:pt idx="30">
                  <c:v>289552.53125</c:v>
                </c:pt>
                <c:pt idx="31">
                  <c:v>284320.34375</c:v>
                </c:pt>
                <c:pt idx="32">
                  <c:v>281160.21875</c:v>
                </c:pt>
                <c:pt idx="33">
                  <c:v>278812.71875</c:v>
                </c:pt>
                <c:pt idx="34">
                  <c:v>267272.84375</c:v>
                </c:pt>
                <c:pt idx="35">
                  <c:v>263822.78125</c:v>
                </c:pt>
                <c:pt idx="36" formatCode="#,##0.0">
                  <c:v>257545.5</c:v>
                </c:pt>
                <c:pt idx="37" formatCode="#,##0.0">
                  <c:v>262027.875</c:v>
                </c:pt>
                <c:pt idx="38" formatCode="#,##0.0">
                  <c:v>262750.5625</c:v>
                </c:pt>
                <c:pt idx="39" formatCode="#,##0.0">
                  <c:v>258025.84375</c:v>
                </c:pt>
                <c:pt idx="40" formatCode="#,##0.0">
                  <c:v>265066.59375</c:v>
                </c:pt>
              </c:numCache>
            </c:numRef>
          </c:val>
          <c:extLst>
            <c:ext xmlns:c16="http://schemas.microsoft.com/office/drawing/2014/chart" uri="{C3380CC4-5D6E-409C-BE32-E72D297353CC}">
              <c16:uniqueId val="{00000001-F409-40FD-9028-946FEB683111}"/>
            </c:ext>
          </c:extLst>
        </c:ser>
        <c:dLbls>
          <c:showLegendKey val="0"/>
          <c:showVal val="1"/>
          <c:showCatName val="0"/>
          <c:showSerName val="0"/>
          <c:showPercent val="0"/>
          <c:showBubbleSize val="0"/>
        </c:dLbls>
        <c:gapWidth val="219"/>
        <c:axId val="641742088"/>
        <c:axId val="641737928"/>
      </c:barChart>
      <c:lineChart>
        <c:grouping val="standard"/>
        <c:varyColors val="0"/>
        <c:ser>
          <c:idx val="1"/>
          <c:order val="1"/>
          <c:tx>
            <c:strRef>
              <c:f>'[Maqueta_inactivos - copia (7).xlsx]Inactiv_sex'!$G$2</c:f>
              <c:strCache>
                <c:ptCount val="1"/>
                <c:pt idx="0">
                  <c:v>Tasa de inactividad (hombres)</c:v>
                </c:pt>
              </c:strCache>
            </c:strRef>
          </c:tx>
          <c:spPr>
            <a:ln w="28575" cap="rnd">
              <a:solidFill>
                <a:schemeClr val="accent1"/>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09-40FD-9028-946FEB683111}"/>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09-40FD-9028-946FEB683111}"/>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09-40FD-9028-946FEB683111}"/>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09-40FD-9028-946FEB68311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'[Maqueta_inactivos - copia (7).xlsx]Inactiv_sex'!$A$3:$B$43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'[Maqueta_inactivos - copia (7).xlsx]Inactiv_sex'!$G$3:$G$43</c:f>
              <c:numCache>
                <c:formatCode>#,##0.0</c:formatCode>
                <c:ptCount val="41"/>
                <c:pt idx="0">
                  <c:v>24</c:v>
                </c:pt>
                <c:pt idx="1">
                  <c:v>25.400000000000002</c:v>
                </c:pt>
                <c:pt idx="2">
                  <c:v>25.900000000000002</c:v>
                </c:pt>
                <c:pt idx="3">
                  <c:v>27.8</c:v>
                </c:pt>
                <c:pt idx="4">
                  <c:v>28.6</c:v>
                </c:pt>
                <c:pt idx="5">
                  <c:v>29.3</c:v>
                </c:pt>
                <c:pt idx="6">
                  <c:v>28.8</c:v>
                </c:pt>
                <c:pt idx="7">
                  <c:v>28.400000000000002</c:v>
                </c:pt>
                <c:pt idx="8">
                  <c:v>28.8</c:v>
                </c:pt>
                <c:pt idx="9">
                  <c:v>28.6</c:v>
                </c:pt>
                <c:pt idx="10">
                  <c:v>26.6</c:v>
                </c:pt>
                <c:pt idx="11">
                  <c:v>25.3</c:v>
                </c:pt>
                <c:pt idx="12">
                  <c:v>24.200000000000003</c:v>
                </c:pt>
                <c:pt idx="13">
                  <c:v>25.3</c:v>
                </c:pt>
                <c:pt idx="14">
                  <c:v>28.8</c:v>
                </c:pt>
                <c:pt idx="15">
                  <c:v>35.4</c:v>
                </c:pt>
                <c:pt idx="16">
                  <c:v>38.800000000000004</c:v>
                </c:pt>
                <c:pt idx="17">
                  <c:v>39.5</c:v>
                </c:pt>
                <c:pt idx="18">
                  <c:v>37.1</c:v>
                </c:pt>
                <c:pt idx="19">
                  <c:v>35</c:v>
                </c:pt>
                <c:pt idx="20">
                  <c:v>32.9</c:v>
                </c:pt>
                <c:pt idx="21">
                  <c:v>30.5</c:v>
                </c:pt>
                <c:pt idx="22">
                  <c:v>29.1</c:v>
                </c:pt>
                <c:pt idx="23">
                  <c:v>30.200000000000003</c:v>
                </c:pt>
                <c:pt idx="24">
                  <c:v>31.6</c:v>
                </c:pt>
                <c:pt idx="25">
                  <c:v>32.800000000000004</c:v>
                </c:pt>
                <c:pt idx="26">
                  <c:v>33.6</c:v>
                </c:pt>
                <c:pt idx="27">
                  <c:v>35.1</c:v>
                </c:pt>
                <c:pt idx="28">
                  <c:v>36</c:v>
                </c:pt>
                <c:pt idx="29">
                  <c:v>35.9</c:v>
                </c:pt>
                <c:pt idx="30">
                  <c:v>35.4</c:v>
                </c:pt>
                <c:pt idx="31">
                  <c:v>34</c:v>
                </c:pt>
                <c:pt idx="32">
                  <c:v>33.9</c:v>
                </c:pt>
                <c:pt idx="33">
                  <c:v>33.1</c:v>
                </c:pt>
                <c:pt idx="34">
                  <c:v>32.300000000000004</c:v>
                </c:pt>
                <c:pt idx="35">
                  <c:v>30.8</c:v>
                </c:pt>
                <c:pt idx="36">
                  <c:v>31.400000000000002</c:v>
                </c:pt>
                <c:pt idx="37">
                  <c:v>31.3</c:v>
                </c:pt>
                <c:pt idx="38">
                  <c:v>31.6</c:v>
                </c:pt>
                <c:pt idx="39">
                  <c:v>31.700000000000003</c:v>
                </c:pt>
                <c:pt idx="40">
                  <c:v>33.300000000000004</c:v>
                </c:pt>
              </c:numCache>
            </c:numRef>
          </c:val>
          <c:smooth val="0"/>
          <c:extLst>
            <c:ext xmlns:c16="http://schemas.microsoft.com/office/drawing/2014/chart" uri="{C3380CC4-5D6E-409C-BE32-E72D297353CC}">
              <c16:uniqueId val="{00000006-F409-40FD-9028-946FEB683111}"/>
            </c:ext>
          </c:extLst>
        </c:ser>
        <c:ser>
          <c:idx val="3"/>
          <c:order val="3"/>
          <c:tx>
            <c:strRef>
              <c:f>'[Maqueta_inactivos - copia (7).xlsx]Inactiv_sex'!$S$2</c:f>
              <c:strCache>
                <c:ptCount val="1"/>
                <c:pt idx="0">
                  <c:v>Tasa de inactividad (mujeres)</c:v>
                </c:pt>
              </c:strCache>
            </c:strRef>
          </c:tx>
          <c:spPr>
            <a:ln w="28575" cap="rnd">
              <a:solidFill>
                <a:schemeClr val="accent2"/>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09-40FD-9028-946FEB683111}"/>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09-40FD-9028-946FEB683111}"/>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09-40FD-9028-946FEB683111}"/>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09-40FD-9028-946FEB68311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'[Maqueta_inactivos - copia (7).xlsx]Inactiv_sex'!$A$3:$B$43</c:f>
              <c:multiLvlStrCache>
                <c:ptCount val="41"/>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lvl>
                <c:lvl>
                  <c:pt idx="0">
                    <c:v>2019</c:v>
                  </c:pt>
                  <c:pt idx="12">
                    <c:v>2020</c:v>
                  </c:pt>
                  <c:pt idx="24">
                    <c:v>2021</c:v>
                  </c:pt>
                  <c:pt idx="36">
                    <c:v>2022</c:v>
                  </c:pt>
                </c:lvl>
              </c:multiLvlStrCache>
            </c:multiLvlStrRef>
          </c:cat>
          <c:val>
            <c:numRef>
              <c:f>'[Maqueta_inactivos - copia (7).xlsx]Inactiv_sex'!$S$3:$S$43</c:f>
              <c:numCache>
                <c:formatCode>#,##0.0</c:formatCode>
                <c:ptCount val="41"/>
                <c:pt idx="0">
                  <c:v>48.1</c:v>
                </c:pt>
                <c:pt idx="1">
                  <c:v>49</c:v>
                </c:pt>
                <c:pt idx="2">
                  <c:v>49.400000000000006</c:v>
                </c:pt>
                <c:pt idx="3">
                  <c:v>51.5</c:v>
                </c:pt>
                <c:pt idx="4">
                  <c:v>53.1</c:v>
                </c:pt>
                <c:pt idx="5">
                  <c:v>53.800000000000004</c:v>
                </c:pt>
                <c:pt idx="6">
                  <c:v>52.800000000000004</c:v>
                </c:pt>
                <c:pt idx="7">
                  <c:v>53.2</c:v>
                </c:pt>
                <c:pt idx="8">
                  <c:v>52.7</c:v>
                </c:pt>
                <c:pt idx="9">
                  <c:v>51.6</c:v>
                </c:pt>
                <c:pt idx="10">
                  <c:v>49.2</c:v>
                </c:pt>
                <c:pt idx="11">
                  <c:v>47.900000000000006</c:v>
                </c:pt>
                <c:pt idx="12">
                  <c:v>49.1</c:v>
                </c:pt>
                <c:pt idx="13">
                  <c:v>49.1</c:v>
                </c:pt>
                <c:pt idx="14">
                  <c:v>53.5</c:v>
                </c:pt>
                <c:pt idx="15">
                  <c:v>59.1</c:v>
                </c:pt>
                <c:pt idx="16">
                  <c:v>62.400000000000006</c:v>
                </c:pt>
                <c:pt idx="17">
                  <c:v>62.300000000000004</c:v>
                </c:pt>
                <c:pt idx="18">
                  <c:v>61.5</c:v>
                </c:pt>
                <c:pt idx="19">
                  <c:v>60.900000000000006</c:v>
                </c:pt>
                <c:pt idx="20">
                  <c:v>60</c:v>
                </c:pt>
                <c:pt idx="21">
                  <c:v>58.400000000000006</c:v>
                </c:pt>
                <c:pt idx="22">
                  <c:v>57.900000000000006</c:v>
                </c:pt>
                <c:pt idx="23">
                  <c:v>58</c:v>
                </c:pt>
                <c:pt idx="24">
                  <c:v>59.1</c:v>
                </c:pt>
                <c:pt idx="25">
                  <c:v>59.5</c:v>
                </c:pt>
                <c:pt idx="26">
                  <c:v>60.6</c:v>
                </c:pt>
                <c:pt idx="27">
                  <c:v>60.5</c:v>
                </c:pt>
                <c:pt idx="28">
                  <c:v>61.400000000000006</c:v>
                </c:pt>
                <c:pt idx="29">
                  <c:v>61.2</c:v>
                </c:pt>
                <c:pt idx="30">
                  <c:v>61.1</c:v>
                </c:pt>
                <c:pt idx="31">
                  <c:v>60</c:v>
                </c:pt>
                <c:pt idx="32">
                  <c:v>59.2</c:v>
                </c:pt>
                <c:pt idx="33">
                  <c:v>58.7</c:v>
                </c:pt>
                <c:pt idx="34">
                  <c:v>56.2</c:v>
                </c:pt>
                <c:pt idx="35">
                  <c:v>55.400000000000006</c:v>
                </c:pt>
                <c:pt idx="36">
                  <c:v>54.1</c:v>
                </c:pt>
                <c:pt idx="37">
                  <c:v>54.900000000000006</c:v>
                </c:pt>
                <c:pt idx="38">
                  <c:v>55</c:v>
                </c:pt>
                <c:pt idx="39">
                  <c:v>54</c:v>
                </c:pt>
                <c:pt idx="40">
                  <c:v>55.400000000000006</c:v>
                </c:pt>
              </c:numCache>
            </c:numRef>
          </c:val>
          <c:smooth val="0"/>
          <c:extLst>
            <c:ext xmlns:c16="http://schemas.microsoft.com/office/drawing/2014/chart" uri="{C3380CC4-5D6E-409C-BE32-E72D297353CC}">
              <c16:uniqueId val="{0000000B-F409-40FD-9028-946FEB683111}"/>
            </c:ext>
          </c:extLst>
        </c:ser>
        <c:dLbls>
          <c:showLegendKey val="0"/>
          <c:showVal val="1"/>
          <c:showCatName val="0"/>
          <c:showSerName val="0"/>
          <c:showPercent val="0"/>
          <c:showBubbleSize val="0"/>
        </c:dLbls>
        <c:marker val="1"/>
        <c:smooth val="0"/>
        <c:axId val="641750088"/>
        <c:axId val="641749128"/>
      </c:lineChart>
      <c:catAx>
        <c:axId val="64174208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800" b="0" i="0" u="none" strike="noStrike" kern="1200" baseline="0">
                <a:solidFill>
                  <a:sysClr val="windowText" lastClr="000000"/>
                </a:solidFill>
                <a:latin typeface="+mn-lt"/>
                <a:ea typeface="+mn-ea"/>
                <a:cs typeface="+mn-cs"/>
              </a:defRPr>
            </a:pPr>
            <a:endParaRPr lang="es-CL"/>
          </a:p>
        </c:txPr>
        <c:crossAx val="641737928"/>
        <c:crosses val="autoZero"/>
        <c:auto val="1"/>
        <c:lblAlgn val="ctr"/>
        <c:lblOffset val="100"/>
        <c:noMultiLvlLbl val="0"/>
      </c:catAx>
      <c:valAx>
        <c:axId val="6417379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Número de personas (en miles)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41742088"/>
        <c:crosses val="autoZero"/>
        <c:crossBetween val="between"/>
        <c:dispUnits>
          <c:builtInUnit val="thousands"/>
        </c:dispUnits>
      </c:valAx>
      <c:valAx>
        <c:axId val="6417491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Porcentaje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L"/>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41750088"/>
        <c:crosses val="max"/>
        <c:crossBetween val="between"/>
      </c:valAx>
      <c:catAx>
        <c:axId val="641750088"/>
        <c:scaling>
          <c:orientation val="minMax"/>
        </c:scaling>
        <c:delete val="1"/>
        <c:axPos val="b"/>
        <c:numFmt formatCode="General" sourceLinked="1"/>
        <c:majorTickMark val="out"/>
        <c:minorTickMark val="none"/>
        <c:tickLblPos val="nextTo"/>
        <c:crossAx val="6417491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2FB24A-19CB-4943-9505-4BD6232CD6E3}" type="datetimeFigureOut">
              <a:rPr lang="es-CL" smtClean="0"/>
              <a:t>05-08-2022</a:t>
            </a:fld>
            <a:endParaRPr lang="es-CL"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98C43A-E0C9-4F2E-A0E9-F28F564C9779}" type="slidenum">
              <a:rPr lang="es-CL" smtClean="0"/>
              <a:t>‹Nº›</a:t>
            </a:fld>
            <a:endParaRPr lang="es-CL" dirty="0"/>
          </a:p>
        </p:txBody>
      </p:sp>
    </p:spTree>
    <p:extLst>
      <p:ext uri="{BB962C8B-B14F-4D97-AF65-F5344CB8AC3E}">
        <p14:creationId xmlns:p14="http://schemas.microsoft.com/office/powerpoint/2010/main" val="3058748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9C9DB-626B-4D25-AC9A-C12B45E6B6A4}" type="datetimeFigureOut">
              <a:rPr lang="es-CL" smtClean="0"/>
              <a:t>05-08-2022</a:t>
            </a:fld>
            <a:endParaRPr lang="es-CL" dirty="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4C979-0475-40F2-9FDC-B1FCC6AA840B}" type="slidenum">
              <a:rPr lang="es-CL" smtClean="0"/>
              <a:t>‹Nº›</a:t>
            </a:fld>
            <a:endParaRPr lang="es-CL" dirty="0"/>
          </a:p>
        </p:txBody>
      </p:sp>
    </p:spTree>
    <p:extLst>
      <p:ext uri="{BB962C8B-B14F-4D97-AF65-F5344CB8AC3E}">
        <p14:creationId xmlns:p14="http://schemas.microsoft.com/office/powerpoint/2010/main" val="316462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504C979-0475-40F2-9FDC-B1FCC6AA840B}" type="slidenum">
              <a:rPr lang="es-CL" smtClean="0"/>
              <a:t>9</a:t>
            </a:fld>
            <a:endParaRPr lang="es-CL" dirty="0"/>
          </a:p>
        </p:txBody>
      </p:sp>
    </p:spTree>
    <p:extLst>
      <p:ext uri="{BB962C8B-B14F-4D97-AF65-F5344CB8AC3E}">
        <p14:creationId xmlns:p14="http://schemas.microsoft.com/office/powerpoint/2010/main" val="401883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504C979-0475-40F2-9FDC-B1FCC6AA840B}" type="slidenum">
              <a:rPr lang="es-CL" smtClean="0"/>
              <a:t>11</a:t>
            </a:fld>
            <a:endParaRPr lang="es-CL" dirty="0"/>
          </a:p>
        </p:txBody>
      </p:sp>
    </p:spTree>
    <p:extLst>
      <p:ext uri="{BB962C8B-B14F-4D97-AF65-F5344CB8AC3E}">
        <p14:creationId xmlns:p14="http://schemas.microsoft.com/office/powerpoint/2010/main" val="278138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Iniciadores</a:t>
            </a:r>
          </a:p>
          <a:p>
            <a:r>
              <a:rPr lang="es-CL" dirty="0"/>
              <a:t>Ocupados nuevos</a:t>
            </a:r>
          </a:p>
        </p:txBody>
      </p:sp>
      <p:sp>
        <p:nvSpPr>
          <p:cNvPr id="4" name="Marcador de número de diapositiva 3"/>
          <p:cNvSpPr>
            <a:spLocks noGrp="1"/>
          </p:cNvSpPr>
          <p:nvPr>
            <p:ph type="sldNum" sz="quarter" idx="5"/>
          </p:nvPr>
        </p:nvSpPr>
        <p:spPr/>
        <p:txBody>
          <a:bodyPr/>
          <a:lstStyle/>
          <a:p>
            <a:fld id="{3504C979-0475-40F2-9FDC-B1FCC6AA840B}" type="slidenum">
              <a:rPr lang="es-CL" smtClean="0"/>
              <a:t>19</a:t>
            </a:fld>
            <a:endParaRPr lang="es-CL" dirty="0"/>
          </a:p>
        </p:txBody>
      </p:sp>
    </p:spTree>
    <p:extLst>
      <p:ext uri="{BB962C8B-B14F-4D97-AF65-F5344CB8AC3E}">
        <p14:creationId xmlns:p14="http://schemas.microsoft.com/office/powerpoint/2010/main" val="3370177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6708" y="1388533"/>
            <a:ext cx="4687378" cy="3183467"/>
          </a:xfrm>
        </p:spPr>
        <p:txBody>
          <a:bodyPr anchor="b">
            <a:normAutofit/>
          </a:bodyPr>
          <a:lstStyle>
            <a:lvl1pPr algn="l">
              <a:defRPr sz="4400">
                <a:solidFill>
                  <a:schemeClr val="bg1"/>
                </a:solidFill>
                <a:latin typeface="+mn-lt"/>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086708" y="4951562"/>
            <a:ext cx="4344478" cy="2074095"/>
          </a:xfrm>
        </p:spPr>
        <p:txBody>
          <a:bodyPr>
            <a:normAutofit/>
          </a:bodyPr>
          <a:lstStyle>
            <a:lvl1pPr marL="0" indent="0" algn="l">
              <a:buNone/>
              <a:defRPr sz="3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pic>
        <p:nvPicPr>
          <p:cNvPr id="7" name="Imagen 6" descr="Imagen que contiene luz&#10;&#10;Descripción generada automáticamente">
            <a:extLst>
              <a:ext uri="{FF2B5EF4-FFF2-40B4-BE49-F238E27FC236}">
                <a16:creationId xmlns:a16="http://schemas.microsoft.com/office/drawing/2014/main" id="{74FDF77C-46DE-4E6C-A356-B9E823A2542A}"/>
              </a:ext>
            </a:extLst>
          </p:cNvPr>
          <p:cNvPicPr/>
          <p:nvPr userDrawn="1"/>
        </p:nvPicPr>
        <p:blipFill rotWithShape="1">
          <a:blip r:embed="rId2" cstate="print">
            <a:extLst>
              <a:ext uri="{28A0092B-C50C-407E-A947-70E740481C1C}">
                <a14:useLocalDpi xmlns:a14="http://schemas.microsoft.com/office/drawing/2010/main" val="0"/>
              </a:ext>
            </a:extLst>
          </a:blip>
          <a:srcRect l="9520" t="15942" r="59240" b="16108"/>
          <a:stretch/>
        </p:blipFill>
        <p:spPr bwMode="auto">
          <a:xfrm>
            <a:off x="-1" y="557807"/>
            <a:ext cx="2427605" cy="7519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410231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743909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3004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2141539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171751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35957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567" y="2834640"/>
            <a:ext cx="5831764"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135" y="5120640"/>
            <a:ext cx="480262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71838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416203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3045" y="2103120"/>
            <a:ext cx="298449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3362" y="2103120"/>
            <a:ext cx="2984491"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92690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96429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552" y="1091431"/>
            <a:ext cx="6112895" cy="745360"/>
          </a:xfrm>
        </p:spPr>
        <p:txBody>
          <a:bodyPr>
            <a:normAutofit/>
          </a:bodyPr>
          <a:lstStyle>
            <a:lvl1pPr>
              <a:defRPr sz="2000" b="1" spc="100" baseline="0">
                <a:solidFill>
                  <a:schemeClr val="accent1"/>
                </a:solidFill>
                <a:latin typeface="+mn-lt"/>
              </a:defRPr>
            </a:lvl1pPr>
          </a:lstStyle>
          <a:p>
            <a:r>
              <a:rPr lang="es-ES" dirty="0"/>
              <a:t>HAGA CLIC PARA MODIFICAR EL ESTILO DE TÍTULO DEL PATRÓN </a:t>
            </a:r>
            <a:endParaRPr lang="en-US" dirty="0"/>
          </a:p>
        </p:txBody>
      </p:sp>
      <p:sp>
        <p:nvSpPr>
          <p:cNvPr id="3" name="Content Placeholder 2"/>
          <p:cNvSpPr>
            <a:spLocks noGrp="1"/>
          </p:cNvSpPr>
          <p:nvPr>
            <p:ph idx="1"/>
          </p:nvPr>
        </p:nvSpPr>
        <p:spPr>
          <a:xfrm>
            <a:off x="372552" y="1732549"/>
            <a:ext cx="2238301" cy="6737680"/>
          </a:xfrm>
          <a:solidFill>
            <a:schemeClr val="accent1"/>
          </a:solidFill>
          <a:ln w="76200" cap="rnd">
            <a:solidFill>
              <a:schemeClr val="accent1"/>
            </a:solidFill>
            <a:round/>
          </a:ln>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cxnSp>
        <p:nvCxnSpPr>
          <p:cNvPr id="9" name="Conector recto 8">
            <a:extLst>
              <a:ext uri="{FF2B5EF4-FFF2-40B4-BE49-F238E27FC236}">
                <a16:creationId xmlns:a16="http://schemas.microsoft.com/office/drawing/2014/main" id="{4A470AC9-9EAC-4E63-9010-5858ECBABAB3}"/>
              </a:ext>
            </a:extLst>
          </p:cNvPr>
          <p:cNvCxnSpPr>
            <a:cxnSpLocks/>
          </p:cNvCxnSpPr>
          <p:nvPr userDrawn="1"/>
        </p:nvCxnSpPr>
        <p:spPr>
          <a:xfrm>
            <a:off x="372552" y="681856"/>
            <a:ext cx="52357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CACA24A8-1143-4D7A-B742-A5858048E2AB}"/>
              </a:ext>
            </a:extLst>
          </p:cNvPr>
          <p:cNvSpPr>
            <a:spLocks noGrp="1"/>
          </p:cNvSpPr>
          <p:nvPr>
            <p:ph idx="13"/>
          </p:nvPr>
        </p:nvSpPr>
        <p:spPr>
          <a:xfrm>
            <a:off x="2714897" y="1578260"/>
            <a:ext cx="3589847" cy="258532"/>
          </a:xfrm>
          <a:noFill/>
        </p:spPr>
        <p:txBody>
          <a:bodyPr wrap="square">
            <a:spAutoFit/>
          </a:bodyPr>
          <a:lstStyle>
            <a:lvl1pPr marL="0" indent="0" algn="just">
              <a:buNone/>
              <a:defRPr sz="1200" spc="-50" baseline="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5" name="Content Placeholder 2">
            <a:extLst>
              <a:ext uri="{FF2B5EF4-FFF2-40B4-BE49-F238E27FC236}">
                <a16:creationId xmlns:a16="http://schemas.microsoft.com/office/drawing/2014/main" id="{38D0C4EE-A1AD-43B2-AAD9-B90365115D43}"/>
              </a:ext>
            </a:extLst>
          </p:cNvPr>
          <p:cNvSpPr>
            <a:spLocks noGrp="1"/>
          </p:cNvSpPr>
          <p:nvPr>
            <p:ph idx="14"/>
          </p:nvPr>
        </p:nvSpPr>
        <p:spPr>
          <a:xfrm>
            <a:off x="2713007" y="4986448"/>
            <a:ext cx="3589847" cy="258532"/>
          </a:xfrm>
          <a:noFill/>
        </p:spPr>
        <p:txBody>
          <a:bodyPr wrap="square">
            <a:spAutoFit/>
          </a:bodyPr>
          <a:lstStyle>
            <a:lvl1pPr marL="0" indent="0" algn="just">
              <a:buNone/>
              <a:defRPr sz="1200" spc="-50" baseline="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6" name="CuadroTexto 15">
            <a:extLst>
              <a:ext uri="{FF2B5EF4-FFF2-40B4-BE49-F238E27FC236}">
                <a16:creationId xmlns:a16="http://schemas.microsoft.com/office/drawing/2014/main" id="{CE8E8B24-B6EF-4BDA-A2F5-341C35FCBEA5}"/>
              </a:ext>
            </a:extLst>
          </p:cNvPr>
          <p:cNvSpPr txBox="1"/>
          <p:nvPr userDrawn="1"/>
        </p:nvSpPr>
        <p:spPr>
          <a:xfrm>
            <a:off x="372552" y="420246"/>
            <a:ext cx="2923098" cy="246221"/>
          </a:xfrm>
          <a:prstGeom prst="rect">
            <a:avLst/>
          </a:prstGeom>
          <a:noFill/>
        </p:spPr>
        <p:txBody>
          <a:bodyPr wrap="square" rtlCol="0">
            <a:spAutoFit/>
          </a:bodyPr>
          <a:lstStyle/>
          <a:p>
            <a:r>
              <a:rPr lang="es-CL" sz="1000" i="1" dirty="0">
                <a:solidFill>
                  <a:schemeClr val="accent1"/>
                </a:solidFill>
              </a:rPr>
              <a:t>Termómetro Laboral Maule </a:t>
            </a:r>
            <a:r>
              <a:rPr lang="es-CL" sz="1000" i="0" dirty="0">
                <a:solidFill>
                  <a:schemeClr val="accent1"/>
                </a:solidFill>
              </a:rPr>
              <a:t>|</a:t>
            </a:r>
            <a:r>
              <a:rPr lang="es-CL" sz="1000" i="1" dirty="0">
                <a:solidFill>
                  <a:schemeClr val="accent1"/>
                </a:solidFill>
              </a:rPr>
              <a:t> </a:t>
            </a:r>
            <a:r>
              <a:rPr lang="es-CL" sz="1000" i="1" dirty="0" smtClean="0">
                <a:solidFill>
                  <a:schemeClr val="accent1"/>
                </a:solidFill>
              </a:rPr>
              <a:t>Agosto </a:t>
            </a:r>
            <a:r>
              <a:rPr lang="es-CL" sz="1000" i="1" dirty="0">
                <a:solidFill>
                  <a:schemeClr val="accent1"/>
                </a:solidFill>
              </a:rPr>
              <a:t>2022</a:t>
            </a:r>
          </a:p>
        </p:txBody>
      </p:sp>
      <p:pic>
        <p:nvPicPr>
          <p:cNvPr id="11" name="Imagen 10"/>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98327" y="0"/>
            <a:ext cx="1222605" cy="1240226"/>
          </a:xfrm>
          <a:prstGeom prst="rect">
            <a:avLst/>
          </a:prstGeom>
          <a:noFill/>
          <a:ln>
            <a:noFill/>
          </a:ln>
        </p:spPr>
      </p:pic>
    </p:spTree>
    <p:extLst>
      <p:ext uri="{BB962C8B-B14F-4D97-AF65-F5344CB8AC3E}">
        <p14:creationId xmlns:p14="http://schemas.microsoft.com/office/powerpoint/2010/main" val="41094814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618791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6708" y="1388533"/>
            <a:ext cx="4687378" cy="3183467"/>
          </a:xfrm>
        </p:spPr>
        <p:txBody>
          <a:bodyPr anchor="b">
            <a:normAutofit/>
          </a:bodyPr>
          <a:lstStyle>
            <a:lvl1pPr algn="l">
              <a:defRPr sz="4400">
                <a:solidFill>
                  <a:schemeClr val="bg1"/>
                </a:solidFill>
                <a:latin typeface="+mn-lt"/>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086708" y="4951562"/>
            <a:ext cx="4344478" cy="2074095"/>
          </a:xfrm>
        </p:spPr>
        <p:txBody>
          <a:bodyPr>
            <a:normAutofit/>
          </a:bodyPr>
          <a:lstStyle>
            <a:lvl1pPr marL="0" indent="0" algn="l">
              <a:buNone/>
              <a:defRPr sz="3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pic>
        <p:nvPicPr>
          <p:cNvPr id="7" name="Imagen 6" descr="Imagen que contiene luz&#10;&#10;Descripción generada automáticamente">
            <a:extLst>
              <a:ext uri="{FF2B5EF4-FFF2-40B4-BE49-F238E27FC236}">
                <a16:creationId xmlns:a16="http://schemas.microsoft.com/office/drawing/2014/main" id="{74FDF77C-46DE-4E6C-A356-B9E823A2542A}"/>
              </a:ext>
            </a:extLst>
          </p:cNvPr>
          <p:cNvPicPr/>
          <p:nvPr userDrawn="1"/>
        </p:nvPicPr>
        <p:blipFill rotWithShape="1">
          <a:blip r:embed="rId2" cstate="print">
            <a:extLst>
              <a:ext uri="{28A0092B-C50C-407E-A947-70E740481C1C}">
                <a14:useLocalDpi xmlns:a14="http://schemas.microsoft.com/office/drawing/2010/main" val="0"/>
              </a:ext>
            </a:extLst>
          </a:blip>
          <a:srcRect l="9520" t="15942" r="59240" b="16108"/>
          <a:stretch/>
        </p:blipFill>
        <p:spPr bwMode="auto">
          <a:xfrm>
            <a:off x="-1" y="557807"/>
            <a:ext cx="2427605" cy="7519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3444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552" y="1091431"/>
            <a:ext cx="6112895" cy="745360"/>
          </a:xfrm>
        </p:spPr>
        <p:txBody>
          <a:bodyPr>
            <a:normAutofit/>
          </a:bodyPr>
          <a:lstStyle>
            <a:lvl1pPr>
              <a:defRPr sz="2000" b="1" spc="100" baseline="0">
                <a:solidFill>
                  <a:schemeClr val="accent1"/>
                </a:solidFill>
                <a:latin typeface="+mn-lt"/>
              </a:defRPr>
            </a:lvl1pPr>
          </a:lstStyle>
          <a:p>
            <a:r>
              <a:rPr lang="es-ES" dirty="0"/>
              <a:t>HAGA CLIC PARA MODIFICAR EL ESTILO DE TÍTULO DEL PATRÓN </a:t>
            </a:r>
            <a:endParaRPr lang="en-US" dirty="0"/>
          </a:p>
        </p:txBody>
      </p:sp>
      <p:sp>
        <p:nvSpPr>
          <p:cNvPr id="3" name="Content Placeholder 2"/>
          <p:cNvSpPr>
            <a:spLocks noGrp="1"/>
          </p:cNvSpPr>
          <p:nvPr>
            <p:ph idx="1"/>
          </p:nvPr>
        </p:nvSpPr>
        <p:spPr>
          <a:xfrm>
            <a:off x="372552" y="1732549"/>
            <a:ext cx="2238301" cy="6737680"/>
          </a:xfrm>
          <a:solidFill>
            <a:schemeClr val="accent1"/>
          </a:solidFill>
          <a:ln w="76200" cap="rnd">
            <a:solidFill>
              <a:schemeClr val="accent1"/>
            </a:solidFill>
            <a:round/>
          </a:ln>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pic>
        <p:nvPicPr>
          <p:cNvPr id="7" name="Imagen 6">
            <a:extLst>
              <a:ext uri="{FF2B5EF4-FFF2-40B4-BE49-F238E27FC236}">
                <a16:creationId xmlns:a16="http://schemas.microsoft.com/office/drawing/2014/main" id="{1AFFD791-E7D1-42D0-AC9E-5172447F01F4}"/>
              </a:ext>
            </a:extLst>
          </p:cNvPr>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703763" y="272281"/>
            <a:ext cx="781685" cy="819150"/>
          </a:xfrm>
          <a:prstGeom prst="rect">
            <a:avLst/>
          </a:prstGeom>
          <a:noFill/>
          <a:ln>
            <a:noFill/>
          </a:ln>
          <a:effectLst/>
        </p:spPr>
      </p:pic>
      <p:pic>
        <p:nvPicPr>
          <p:cNvPr id="8" name="object 5">
            <a:extLst>
              <a:ext uri="{FF2B5EF4-FFF2-40B4-BE49-F238E27FC236}">
                <a16:creationId xmlns:a16="http://schemas.microsoft.com/office/drawing/2014/main" id="{6F2BC5A1-D7B3-4A97-9891-D0274484DC99}"/>
              </a:ext>
            </a:extLst>
          </p:cNvPr>
          <p:cNvPicPr>
            <a:picLocks noChangeAspect="1"/>
          </p:cNvPicPr>
          <p:nvPr userDrawn="1"/>
        </p:nvPicPr>
        <p:blipFill>
          <a:blip r:embed="rId3" cstate="print"/>
          <a:stretch>
            <a:fillRect/>
          </a:stretch>
        </p:blipFill>
        <p:spPr>
          <a:xfrm>
            <a:off x="570423" y="363049"/>
            <a:ext cx="1249467" cy="637615"/>
          </a:xfrm>
          <a:prstGeom prst="rect">
            <a:avLst/>
          </a:prstGeom>
        </p:spPr>
      </p:pic>
      <p:cxnSp>
        <p:nvCxnSpPr>
          <p:cNvPr id="9" name="Conector recto 8">
            <a:extLst>
              <a:ext uri="{FF2B5EF4-FFF2-40B4-BE49-F238E27FC236}">
                <a16:creationId xmlns:a16="http://schemas.microsoft.com/office/drawing/2014/main" id="{4A470AC9-9EAC-4E63-9010-5858ECBABAB3}"/>
              </a:ext>
            </a:extLst>
          </p:cNvPr>
          <p:cNvCxnSpPr>
            <a:cxnSpLocks/>
          </p:cNvCxnSpPr>
          <p:nvPr userDrawn="1"/>
        </p:nvCxnSpPr>
        <p:spPr>
          <a:xfrm flipV="1">
            <a:off x="372552" y="1091431"/>
            <a:ext cx="6112896"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CACA24A8-1143-4D7A-B742-A5858048E2AB}"/>
              </a:ext>
            </a:extLst>
          </p:cNvPr>
          <p:cNvSpPr>
            <a:spLocks noGrp="1"/>
          </p:cNvSpPr>
          <p:nvPr>
            <p:ph idx="13"/>
          </p:nvPr>
        </p:nvSpPr>
        <p:spPr>
          <a:xfrm>
            <a:off x="2714897" y="1578260"/>
            <a:ext cx="3589847" cy="258532"/>
          </a:xfrm>
          <a:noFill/>
        </p:spPr>
        <p:txBody>
          <a:bodyPr wrap="square">
            <a:spAutoFit/>
          </a:bodyPr>
          <a:lstStyle>
            <a:lvl1pPr marL="0" indent="0" algn="just">
              <a:buNone/>
              <a:defRPr sz="120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5" name="Content Placeholder 2">
            <a:extLst>
              <a:ext uri="{FF2B5EF4-FFF2-40B4-BE49-F238E27FC236}">
                <a16:creationId xmlns:a16="http://schemas.microsoft.com/office/drawing/2014/main" id="{38D0C4EE-A1AD-43B2-AAD9-B90365115D43}"/>
              </a:ext>
            </a:extLst>
          </p:cNvPr>
          <p:cNvSpPr>
            <a:spLocks noGrp="1"/>
          </p:cNvSpPr>
          <p:nvPr>
            <p:ph idx="14"/>
          </p:nvPr>
        </p:nvSpPr>
        <p:spPr>
          <a:xfrm>
            <a:off x="2713007" y="4986448"/>
            <a:ext cx="3589847" cy="258532"/>
          </a:xfrm>
          <a:noFill/>
        </p:spPr>
        <p:txBody>
          <a:bodyPr wrap="square">
            <a:spAutoFit/>
          </a:bodyPr>
          <a:lstStyle>
            <a:lvl1pPr marL="0" indent="0" algn="just">
              <a:buNone/>
              <a:defRPr sz="120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62465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pic>
        <p:nvPicPr>
          <p:cNvPr id="7" name="Imagen 6">
            <a:extLst>
              <a:ext uri="{FF2B5EF4-FFF2-40B4-BE49-F238E27FC236}">
                <a16:creationId xmlns:a16="http://schemas.microsoft.com/office/drawing/2014/main" id="{1AFFD791-E7D1-42D0-AC9E-5172447F01F4}"/>
              </a:ext>
            </a:extLst>
          </p:cNvPr>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703763" y="272281"/>
            <a:ext cx="781685" cy="819150"/>
          </a:xfrm>
          <a:prstGeom prst="rect">
            <a:avLst/>
          </a:prstGeom>
          <a:noFill/>
          <a:ln>
            <a:noFill/>
          </a:ln>
          <a:effectLst/>
        </p:spPr>
      </p:pic>
      <p:pic>
        <p:nvPicPr>
          <p:cNvPr id="8" name="object 5">
            <a:extLst>
              <a:ext uri="{FF2B5EF4-FFF2-40B4-BE49-F238E27FC236}">
                <a16:creationId xmlns:a16="http://schemas.microsoft.com/office/drawing/2014/main" id="{6F2BC5A1-D7B3-4A97-9891-D0274484DC99}"/>
              </a:ext>
            </a:extLst>
          </p:cNvPr>
          <p:cNvPicPr>
            <a:picLocks noChangeAspect="1"/>
          </p:cNvPicPr>
          <p:nvPr userDrawn="1"/>
        </p:nvPicPr>
        <p:blipFill>
          <a:blip r:embed="rId3" cstate="print"/>
          <a:stretch>
            <a:fillRect/>
          </a:stretch>
        </p:blipFill>
        <p:spPr>
          <a:xfrm>
            <a:off x="570423" y="363049"/>
            <a:ext cx="1249467" cy="637615"/>
          </a:xfrm>
          <a:prstGeom prst="rect">
            <a:avLst/>
          </a:prstGeom>
        </p:spPr>
      </p:pic>
      <p:cxnSp>
        <p:nvCxnSpPr>
          <p:cNvPr id="10" name="Conector recto 9">
            <a:extLst>
              <a:ext uri="{FF2B5EF4-FFF2-40B4-BE49-F238E27FC236}">
                <a16:creationId xmlns:a16="http://schemas.microsoft.com/office/drawing/2014/main" id="{14116456-86BF-401B-A5C9-07A5E1AF5CE9}"/>
              </a:ext>
            </a:extLst>
          </p:cNvPr>
          <p:cNvCxnSpPr>
            <a:cxnSpLocks/>
          </p:cNvCxnSpPr>
          <p:nvPr userDrawn="1"/>
        </p:nvCxnSpPr>
        <p:spPr>
          <a:xfrm flipV="1">
            <a:off x="372552" y="1091431"/>
            <a:ext cx="6112896"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56AA6BC0-A422-4A7D-9A54-9054E8686002}"/>
              </a:ext>
            </a:extLst>
          </p:cNvPr>
          <p:cNvSpPr>
            <a:spLocks noGrp="1"/>
          </p:cNvSpPr>
          <p:nvPr>
            <p:ph idx="1"/>
          </p:nvPr>
        </p:nvSpPr>
        <p:spPr>
          <a:xfrm>
            <a:off x="372553" y="1287383"/>
            <a:ext cx="2250332" cy="7182845"/>
          </a:xfrm>
          <a:solidFill>
            <a:schemeClr val="accent1"/>
          </a:solidFill>
          <a:ln w="76200" cap="rnd">
            <a:solidFill>
              <a:schemeClr val="accent1"/>
            </a:solidFill>
            <a:round/>
          </a:ln>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6" name="Content Placeholder 2">
            <a:extLst>
              <a:ext uri="{FF2B5EF4-FFF2-40B4-BE49-F238E27FC236}">
                <a16:creationId xmlns:a16="http://schemas.microsoft.com/office/drawing/2014/main" id="{D973C02C-5E66-4EF8-9FD7-9BDDB09DD07D}"/>
              </a:ext>
            </a:extLst>
          </p:cNvPr>
          <p:cNvSpPr>
            <a:spLocks noGrp="1"/>
          </p:cNvSpPr>
          <p:nvPr>
            <p:ph idx="15"/>
          </p:nvPr>
        </p:nvSpPr>
        <p:spPr>
          <a:xfrm>
            <a:off x="2721026" y="4809206"/>
            <a:ext cx="3589847" cy="258532"/>
          </a:xfrm>
          <a:noFill/>
        </p:spPr>
        <p:txBody>
          <a:bodyPr wrap="square">
            <a:spAutoFit/>
          </a:bodyPr>
          <a:lstStyle>
            <a:lvl1pPr marL="0" indent="0" algn="just">
              <a:buNone/>
              <a:defRPr sz="120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7" name="Content Placeholder 2">
            <a:extLst>
              <a:ext uri="{FF2B5EF4-FFF2-40B4-BE49-F238E27FC236}">
                <a16:creationId xmlns:a16="http://schemas.microsoft.com/office/drawing/2014/main" id="{0B05375B-F173-461A-AB5C-998FCEA77F13}"/>
              </a:ext>
            </a:extLst>
          </p:cNvPr>
          <p:cNvSpPr>
            <a:spLocks noGrp="1"/>
          </p:cNvSpPr>
          <p:nvPr>
            <p:ph idx="16"/>
          </p:nvPr>
        </p:nvSpPr>
        <p:spPr>
          <a:xfrm>
            <a:off x="2721026" y="1182198"/>
            <a:ext cx="3589847" cy="258532"/>
          </a:xfrm>
          <a:noFill/>
        </p:spPr>
        <p:txBody>
          <a:bodyPr wrap="square">
            <a:spAutoFit/>
          </a:bodyPr>
          <a:lstStyle>
            <a:lvl1pPr marL="0" indent="0" algn="just">
              <a:buNone/>
              <a:defRPr sz="120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1443891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sp>
        <p:nvSpPr>
          <p:cNvPr id="14" name="Content Placeholder 2">
            <a:extLst>
              <a:ext uri="{FF2B5EF4-FFF2-40B4-BE49-F238E27FC236}">
                <a16:creationId xmlns:a16="http://schemas.microsoft.com/office/drawing/2014/main" id="{56AA6BC0-A422-4A7D-9A54-9054E8686002}"/>
              </a:ext>
            </a:extLst>
          </p:cNvPr>
          <p:cNvSpPr>
            <a:spLocks noGrp="1"/>
          </p:cNvSpPr>
          <p:nvPr>
            <p:ph idx="1"/>
          </p:nvPr>
        </p:nvSpPr>
        <p:spPr>
          <a:xfrm>
            <a:off x="372552" y="1287384"/>
            <a:ext cx="6112895" cy="1792684"/>
          </a:xfrm>
          <a:solidFill>
            <a:schemeClr val="accent1"/>
          </a:solidFill>
          <a:ln w="76200" cap="rnd">
            <a:solidFill>
              <a:schemeClr val="accent1"/>
            </a:solidFill>
            <a:round/>
          </a:ln>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6" name="Content Placeholder 2">
            <a:extLst>
              <a:ext uri="{FF2B5EF4-FFF2-40B4-BE49-F238E27FC236}">
                <a16:creationId xmlns:a16="http://schemas.microsoft.com/office/drawing/2014/main" id="{D973C02C-5E66-4EF8-9FD7-9BDDB09DD07D}"/>
              </a:ext>
            </a:extLst>
          </p:cNvPr>
          <p:cNvSpPr>
            <a:spLocks noGrp="1"/>
          </p:cNvSpPr>
          <p:nvPr>
            <p:ph idx="15"/>
          </p:nvPr>
        </p:nvSpPr>
        <p:spPr>
          <a:xfrm>
            <a:off x="372552" y="5553684"/>
            <a:ext cx="3589847" cy="258532"/>
          </a:xfrm>
          <a:noFill/>
        </p:spPr>
        <p:txBody>
          <a:bodyPr wrap="square">
            <a:spAutoFit/>
          </a:bodyPr>
          <a:lstStyle>
            <a:lvl1pPr marL="0" indent="0" algn="just">
              <a:buNone/>
              <a:defRPr sz="120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7" name="Content Placeholder 2">
            <a:extLst>
              <a:ext uri="{FF2B5EF4-FFF2-40B4-BE49-F238E27FC236}">
                <a16:creationId xmlns:a16="http://schemas.microsoft.com/office/drawing/2014/main" id="{0B05375B-F173-461A-AB5C-998FCEA77F13}"/>
              </a:ext>
            </a:extLst>
          </p:cNvPr>
          <p:cNvSpPr>
            <a:spLocks noGrp="1"/>
          </p:cNvSpPr>
          <p:nvPr>
            <p:ph idx="16"/>
          </p:nvPr>
        </p:nvSpPr>
        <p:spPr>
          <a:xfrm>
            <a:off x="372552" y="3533393"/>
            <a:ext cx="3589847" cy="258532"/>
          </a:xfrm>
          <a:noFill/>
        </p:spPr>
        <p:txBody>
          <a:bodyPr wrap="square">
            <a:spAutoFit/>
          </a:bodyPr>
          <a:lstStyle>
            <a:lvl1pPr marL="0" indent="0" algn="just">
              <a:buNone/>
              <a:defRPr sz="120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cxnSp>
        <p:nvCxnSpPr>
          <p:cNvPr id="7" name="Conector recto 6">
            <a:extLst>
              <a:ext uri="{FF2B5EF4-FFF2-40B4-BE49-F238E27FC236}">
                <a16:creationId xmlns:a16="http://schemas.microsoft.com/office/drawing/2014/main" id="{4A470AC9-9EAC-4E63-9010-5858ECBABAB3}"/>
              </a:ext>
            </a:extLst>
          </p:cNvPr>
          <p:cNvCxnSpPr>
            <a:cxnSpLocks/>
          </p:cNvCxnSpPr>
          <p:nvPr userDrawn="1"/>
        </p:nvCxnSpPr>
        <p:spPr>
          <a:xfrm>
            <a:off x="372552" y="681856"/>
            <a:ext cx="52357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CE8E8B24-B6EF-4BDA-A2F5-341C35FCBEA5}"/>
              </a:ext>
            </a:extLst>
          </p:cNvPr>
          <p:cNvSpPr txBox="1"/>
          <p:nvPr userDrawn="1"/>
        </p:nvSpPr>
        <p:spPr>
          <a:xfrm>
            <a:off x="372552" y="420246"/>
            <a:ext cx="2923098" cy="246221"/>
          </a:xfrm>
          <a:prstGeom prst="rect">
            <a:avLst/>
          </a:prstGeom>
          <a:noFill/>
        </p:spPr>
        <p:txBody>
          <a:bodyPr wrap="square" rtlCol="0">
            <a:spAutoFit/>
          </a:bodyPr>
          <a:lstStyle/>
          <a:p>
            <a:r>
              <a:rPr lang="es-CL" sz="1000" i="1" dirty="0">
                <a:solidFill>
                  <a:schemeClr val="accent1"/>
                </a:solidFill>
              </a:rPr>
              <a:t>Termómetro Laboral Maule </a:t>
            </a:r>
            <a:r>
              <a:rPr lang="es-CL" sz="1000" i="0" dirty="0">
                <a:solidFill>
                  <a:schemeClr val="accent1"/>
                </a:solidFill>
              </a:rPr>
              <a:t>|</a:t>
            </a:r>
            <a:r>
              <a:rPr lang="es-CL" sz="1000" i="1" dirty="0">
                <a:solidFill>
                  <a:schemeClr val="accent1"/>
                </a:solidFill>
              </a:rPr>
              <a:t> </a:t>
            </a:r>
            <a:r>
              <a:rPr lang="es-CL" sz="1000" i="1" dirty="0" smtClean="0">
                <a:solidFill>
                  <a:schemeClr val="accent1"/>
                </a:solidFill>
              </a:rPr>
              <a:t>Agosto </a:t>
            </a:r>
            <a:r>
              <a:rPr lang="es-CL" sz="1000" i="1" dirty="0">
                <a:solidFill>
                  <a:schemeClr val="accent1"/>
                </a:solidFill>
              </a:rPr>
              <a:t>2022</a:t>
            </a:r>
          </a:p>
        </p:txBody>
      </p:sp>
      <p:pic>
        <p:nvPicPr>
          <p:cNvPr id="9" name="Imagen 8"/>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98327" y="0"/>
            <a:ext cx="1222605" cy="1240226"/>
          </a:xfrm>
          <a:prstGeom prst="rect">
            <a:avLst/>
          </a:prstGeom>
          <a:noFill/>
          <a:ln>
            <a:noFill/>
          </a:ln>
        </p:spPr>
      </p:pic>
    </p:spTree>
    <p:extLst>
      <p:ext uri="{BB962C8B-B14F-4D97-AF65-F5344CB8AC3E}">
        <p14:creationId xmlns:p14="http://schemas.microsoft.com/office/powerpoint/2010/main" val="780985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906" y="1465223"/>
            <a:ext cx="5055080" cy="6213554"/>
          </a:xfrm>
          <a:solidFill>
            <a:schemeClr val="accent1"/>
          </a:solidFill>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pic>
        <p:nvPicPr>
          <p:cNvPr id="7" name="Imagen 6">
            <a:extLst>
              <a:ext uri="{FF2B5EF4-FFF2-40B4-BE49-F238E27FC236}">
                <a16:creationId xmlns:a16="http://schemas.microsoft.com/office/drawing/2014/main" id="{1AFFD791-E7D1-42D0-AC9E-5172447F01F4}"/>
              </a:ext>
            </a:extLst>
          </p:cNvPr>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703763" y="272281"/>
            <a:ext cx="781685" cy="819150"/>
          </a:xfrm>
          <a:prstGeom prst="rect">
            <a:avLst/>
          </a:prstGeom>
          <a:noFill/>
          <a:ln>
            <a:noFill/>
          </a:ln>
          <a:effectLst/>
        </p:spPr>
      </p:pic>
      <p:pic>
        <p:nvPicPr>
          <p:cNvPr id="8" name="object 5">
            <a:extLst>
              <a:ext uri="{FF2B5EF4-FFF2-40B4-BE49-F238E27FC236}">
                <a16:creationId xmlns:a16="http://schemas.microsoft.com/office/drawing/2014/main" id="{6F2BC5A1-D7B3-4A97-9891-D0274484DC99}"/>
              </a:ext>
            </a:extLst>
          </p:cNvPr>
          <p:cNvPicPr>
            <a:picLocks noChangeAspect="1"/>
          </p:cNvPicPr>
          <p:nvPr userDrawn="1"/>
        </p:nvPicPr>
        <p:blipFill>
          <a:blip r:embed="rId3" cstate="print"/>
          <a:stretch>
            <a:fillRect/>
          </a:stretch>
        </p:blipFill>
        <p:spPr>
          <a:xfrm>
            <a:off x="570423" y="363049"/>
            <a:ext cx="1249467" cy="637615"/>
          </a:xfrm>
          <a:prstGeom prst="rect">
            <a:avLst/>
          </a:prstGeom>
        </p:spPr>
      </p:pic>
      <p:cxnSp>
        <p:nvCxnSpPr>
          <p:cNvPr id="10" name="Conector recto 9">
            <a:extLst>
              <a:ext uri="{FF2B5EF4-FFF2-40B4-BE49-F238E27FC236}">
                <a16:creationId xmlns:a16="http://schemas.microsoft.com/office/drawing/2014/main" id="{A81045B0-4C26-4FDB-94A9-01F03C22D0BB}"/>
              </a:ext>
            </a:extLst>
          </p:cNvPr>
          <p:cNvCxnSpPr>
            <a:cxnSpLocks/>
          </p:cNvCxnSpPr>
          <p:nvPr userDrawn="1"/>
        </p:nvCxnSpPr>
        <p:spPr>
          <a:xfrm flipV="1">
            <a:off x="372552" y="1091431"/>
            <a:ext cx="6112896" cy="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6581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602" y="1397479"/>
            <a:ext cx="2322406" cy="772621"/>
          </a:xfrm>
        </p:spPr>
        <p:txBody>
          <a:bodyPr anchor="t">
            <a:noAutofit/>
          </a:bodyPr>
          <a:lstStyle>
            <a:lvl1pPr>
              <a:defRPr sz="2400" b="1">
                <a:solidFill>
                  <a:schemeClr val="accent1"/>
                </a:solidFill>
                <a:latin typeface="+mn-lt"/>
              </a:defRPr>
            </a:lvl1pPr>
          </a:lstStyle>
          <a:p>
            <a:r>
              <a:rPr lang="es-ES" dirty="0"/>
              <a:t>HAGA CLIC PARA MODIFICAR EL ESTILO DE TÍTULO DEL PATRÓN </a:t>
            </a:r>
            <a:endParaRPr lang="en-US" dirty="0"/>
          </a:p>
        </p:txBody>
      </p:sp>
      <p:sp>
        <p:nvSpPr>
          <p:cNvPr id="3" name="Content Placeholder 2"/>
          <p:cNvSpPr>
            <a:spLocks noGrp="1"/>
          </p:cNvSpPr>
          <p:nvPr>
            <p:ph idx="1"/>
          </p:nvPr>
        </p:nvSpPr>
        <p:spPr>
          <a:xfrm>
            <a:off x="2898476" y="1397479"/>
            <a:ext cx="3586972" cy="6744339"/>
          </a:xfrm>
          <a:noFill/>
        </p:spPr>
        <p:txBody>
          <a:bodyPr>
            <a:normAutofit/>
          </a:bodyPr>
          <a:lstStyle>
            <a:lvl1pPr algn="just">
              <a:defRPr sz="1200">
                <a:solidFill>
                  <a:schemeClr val="tx1"/>
                </a:solidFill>
              </a:defRPr>
            </a:lvl1pPr>
            <a:lvl2pPr algn="just">
              <a:defRPr sz="1200">
                <a:solidFill>
                  <a:schemeClr val="tx1"/>
                </a:solidFill>
              </a:defRPr>
            </a:lvl2pPr>
            <a:lvl3pPr algn="just">
              <a:defRPr sz="1200">
                <a:solidFill>
                  <a:schemeClr val="tx1"/>
                </a:solidFill>
              </a:defRPr>
            </a:lvl3pPr>
            <a:lvl4pPr algn="just">
              <a:defRPr sz="1200">
                <a:solidFill>
                  <a:schemeClr val="tx1"/>
                </a:solidFill>
              </a:defRPr>
            </a:lvl4pPr>
            <a:lvl5pPr algn="just">
              <a:defRPr sz="1200">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pic>
        <p:nvPicPr>
          <p:cNvPr id="7" name="Imagen 6">
            <a:extLst>
              <a:ext uri="{FF2B5EF4-FFF2-40B4-BE49-F238E27FC236}">
                <a16:creationId xmlns:a16="http://schemas.microsoft.com/office/drawing/2014/main" id="{1AFFD791-E7D1-42D0-AC9E-5172447F01F4}"/>
              </a:ext>
            </a:extLst>
          </p:cNvPr>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703763" y="272281"/>
            <a:ext cx="781685" cy="819150"/>
          </a:xfrm>
          <a:prstGeom prst="rect">
            <a:avLst/>
          </a:prstGeom>
          <a:noFill/>
          <a:ln>
            <a:noFill/>
          </a:ln>
          <a:effectLst/>
        </p:spPr>
      </p:pic>
      <p:pic>
        <p:nvPicPr>
          <p:cNvPr id="8" name="object 5">
            <a:extLst>
              <a:ext uri="{FF2B5EF4-FFF2-40B4-BE49-F238E27FC236}">
                <a16:creationId xmlns:a16="http://schemas.microsoft.com/office/drawing/2014/main" id="{6F2BC5A1-D7B3-4A97-9891-D0274484DC99}"/>
              </a:ext>
            </a:extLst>
          </p:cNvPr>
          <p:cNvPicPr>
            <a:picLocks noChangeAspect="1"/>
          </p:cNvPicPr>
          <p:nvPr userDrawn="1"/>
        </p:nvPicPr>
        <p:blipFill>
          <a:blip r:embed="rId3" cstate="print"/>
          <a:stretch>
            <a:fillRect/>
          </a:stretch>
        </p:blipFill>
        <p:spPr>
          <a:xfrm>
            <a:off x="570423" y="363049"/>
            <a:ext cx="1249467" cy="637615"/>
          </a:xfrm>
          <a:prstGeom prst="rect">
            <a:avLst/>
          </a:prstGeom>
        </p:spPr>
      </p:pic>
      <p:cxnSp>
        <p:nvCxnSpPr>
          <p:cNvPr id="10" name="Conector recto 9">
            <a:extLst>
              <a:ext uri="{FF2B5EF4-FFF2-40B4-BE49-F238E27FC236}">
                <a16:creationId xmlns:a16="http://schemas.microsoft.com/office/drawing/2014/main" id="{B139D33E-961C-4AD4-AB80-A3BC909606CE}"/>
              </a:ext>
            </a:extLst>
          </p:cNvPr>
          <p:cNvCxnSpPr>
            <a:cxnSpLocks/>
          </p:cNvCxnSpPr>
          <p:nvPr userDrawn="1"/>
        </p:nvCxnSpPr>
        <p:spPr>
          <a:xfrm flipV="1">
            <a:off x="372552" y="1091431"/>
            <a:ext cx="6112896" cy="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0595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37110084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2568855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343806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sp>
        <p:nvSpPr>
          <p:cNvPr id="14" name="Content Placeholder 2">
            <a:extLst>
              <a:ext uri="{FF2B5EF4-FFF2-40B4-BE49-F238E27FC236}">
                <a16:creationId xmlns:a16="http://schemas.microsoft.com/office/drawing/2014/main" id="{56AA6BC0-A422-4A7D-9A54-9054E8686002}"/>
              </a:ext>
            </a:extLst>
          </p:cNvPr>
          <p:cNvSpPr>
            <a:spLocks noGrp="1"/>
          </p:cNvSpPr>
          <p:nvPr>
            <p:ph idx="1"/>
          </p:nvPr>
        </p:nvSpPr>
        <p:spPr>
          <a:xfrm>
            <a:off x="372553" y="1287383"/>
            <a:ext cx="2250332" cy="7182845"/>
          </a:xfrm>
          <a:solidFill>
            <a:schemeClr val="accent1"/>
          </a:solidFill>
          <a:ln w="76200" cap="rnd">
            <a:solidFill>
              <a:schemeClr val="accent1"/>
            </a:solidFill>
            <a:round/>
          </a:ln>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6" name="Content Placeholder 2">
            <a:extLst>
              <a:ext uri="{FF2B5EF4-FFF2-40B4-BE49-F238E27FC236}">
                <a16:creationId xmlns:a16="http://schemas.microsoft.com/office/drawing/2014/main" id="{D973C02C-5E66-4EF8-9FD7-9BDDB09DD07D}"/>
              </a:ext>
            </a:extLst>
          </p:cNvPr>
          <p:cNvSpPr>
            <a:spLocks noGrp="1"/>
          </p:cNvSpPr>
          <p:nvPr>
            <p:ph idx="15"/>
          </p:nvPr>
        </p:nvSpPr>
        <p:spPr>
          <a:xfrm>
            <a:off x="2721026" y="4809206"/>
            <a:ext cx="3589847" cy="258532"/>
          </a:xfrm>
          <a:noFill/>
        </p:spPr>
        <p:txBody>
          <a:bodyPr wrap="square">
            <a:spAutoFit/>
          </a:bodyPr>
          <a:lstStyle>
            <a:lvl1pPr marL="0" indent="0" algn="just">
              <a:buNone/>
              <a:defRPr sz="1200" spc="-50" baseline="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7" name="Content Placeholder 2">
            <a:extLst>
              <a:ext uri="{FF2B5EF4-FFF2-40B4-BE49-F238E27FC236}">
                <a16:creationId xmlns:a16="http://schemas.microsoft.com/office/drawing/2014/main" id="{0B05375B-F173-461A-AB5C-998FCEA77F13}"/>
              </a:ext>
            </a:extLst>
          </p:cNvPr>
          <p:cNvSpPr>
            <a:spLocks noGrp="1"/>
          </p:cNvSpPr>
          <p:nvPr>
            <p:ph idx="16"/>
          </p:nvPr>
        </p:nvSpPr>
        <p:spPr>
          <a:xfrm>
            <a:off x="2721026" y="1182198"/>
            <a:ext cx="3589847" cy="258532"/>
          </a:xfrm>
          <a:noFill/>
        </p:spPr>
        <p:txBody>
          <a:bodyPr wrap="square">
            <a:spAutoFit/>
          </a:bodyPr>
          <a:lstStyle>
            <a:lvl1pPr marL="0" indent="0" algn="just">
              <a:buNone/>
              <a:defRPr sz="1200" spc="-50" baseline="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cxnSp>
        <p:nvCxnSpPr>
          <p:cNvPr id="9" name="Conector recto 8">
            <a:extLst>
              <a:ext uri="{FF2B5EF4-FFF2-40B4-BE49-F238E27FC236}">
                <a16:creationId xmlns:a16="http://schemas.microsoft.com/office/drawing/2014/main" id="{D73E2DA3-3133-490C-9E39-9A55F60DCF52}"/>
              </a:ext>
            </a:extLst>
          </p:cNvPr>
          <p:cNvCxnSpPr>
            <a:cxnSpLocks/>
          </p:cNvCxnSpPr>
          <p:nvPr userDrawn="1"/>
        </p:nvCxnSpPr>
        <p:spPr>
          <a:xfrm>
            <a:off x="372552" y="681856"/>
            <a:ext cx="52357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FEEF1C59-64CF-4F49-9962-F6A5DC0FDB97}"/>
              </a:ext>
            </a:extLst>
          </p:cNvPr>
          <p:cNvSpPr txBox="1"/>
          <p:nvPr userDrawn="1"/>
        </p:nvSpPr>
        <p:spPr>
          <a:xfrm>
            <a:off x="372552" y="420624"/>
            <a:ext cx="2882712" cy="246221"/>
          </a:xfrm>
          <a:prstGeom prst="rect">
            <a:avLst/>
          </a:prstGeom>
          <a:noFill/>
        </p:spPr>
        <p:txBody>
          <a:bodyPr wrap="square" rtlCol="0">
            <a:spAutoFit/>
          </a:bodyPr>
          <a:lstStyle/>
          <a:p>
            <a:r>
              <a:rPr lang="es-CL" sz="1000" i="1" dirty="0">
                <a:solidFill>
                  <a:schemeClr val="accent1"/>
                </a:solidFill>
              </a:rPr>
              <a:t>Termómetro Laboral Maule </a:t>
            </a:r>
            <a:r>
              <a:rPr lang="es-CL" sz="1000" i="0" dirty="0">
                <a:solidFill>
                  <a:schemeClr val="accent1"/>
                </a:solidFill>
              </a:rPr>
              <a:t>|</a:t>
            </a:r>
            <a:r>
              <a:rPr lang="es-CL" sz="1000" i="1" dirty="0">
                <a:solidFill>
                  <a:schemeClr val="accent1"/>
                </a:solidFill>
              </a:rPr>
              <a:t> </a:t>
            </a:r>
            <a:r>
              <a:rPr lang="es-CL" sz="1000" i="1" dirty="0" smtClean="0">
                <a:solidFill>
                  <a:schemeClr val="accent1"/>
                </a:solidFill>
              </a:rPr>
              <a:t>Agosto </a:t>
            </a:r>
            <a:r>
              <a:rPr lang="es-CL" sz="1000" i="1" dirty="0">
                <a:solidFill>
                  <a:schemeClr val="accent1"/>
                </a:solidFill>
              </a:rPr>
              <a:t>2022</a:t>
            </a:r>
          </a:p>
        </p:txBody>
      </p:sp>
      <p:pic>
        <p:nvPicPr>
          <p:cNvPr id="11" name="Imagen 10"/>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98328" y="0"/>
            <a:ext cx="1087120" cy="1240226"/>
          </a:xfrm>
          <a:prstGeom prst="rect">
            <a:avLst/>
          </a:prstGeom>
          <a:noFill/>
          <a:ln>
            <a:noFill/>
          </a:ln>
        </p:spPr>
      </p:pic>
    </p:spTree>
    <p:extLst>
      <p:ext uri="{BB962C8B-B14F-4D97-AF65-F5344CB8AC3E}">
        <p14:creationId xmlns:p14="http://schemas.microsoft.com/office/powerpoint/2010/main" val="42857476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711667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197931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1998366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2164219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2526864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251244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sp>
        <p:nvSpPr>
          <p:cNvPr id="14" name="Content Placeholder 2">
            <a:extLst>
              <a:ext uri="{FF2B5EF4-FFF2-40B4-BE49-F238E27FC236}">
                <a16:creationId xmlns:a16="http://schemas.microsoft.com/office/drawing/2014/main" id="{56AA6BC0-A422-4A7D-9A54-9054E8686002}"/>
              </a:ext>
            </a:extLst>
          </p:cNvPr>
          <p:cNvSpPr>
            <a:spLocks noGrp="1"/>
          </p:cNvSpPr>
          <p:nvPr>
            <p:ph idx="1"/>
          </p:nvPr>
        </p:nvSpPr>
        <p:spPr>
          <a:xfrm>
            <a:off x="372552" y="1287384"/>
            <a:ext cx="6112895" cy="1792684"/>
          </a:xfrm>
          <a:solidFill>
            <a:schemeClr val="accent1"/>
          </a:solidFill>
          <a:ln w="76200" cap="rnd">
            <a:solidFill>
              <a:schemeClr val="accent1"/>
            </a:solidFill>
            <a:round/>
          </a:ln>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6" name="Content Placeholder 2">
            <a:extLst>
              <a:ext uri="{FF2B5EF4-FFF2-40B4-BE49-F238E27FC236}">
                <a16:creationId xmlns:a16="http://schemas.microsoft.com/office/drawing/2014/main" id="{D973C02C-5E66-4EF8-9FD7-9BDDB09DD07D}"/>
              </a:ext>
            </a:extLst>
          </p:cNvPr>
          <p:cNvSpPr>
            <a:spLocks noGrp="1"/>
          </p:cNvSpPr>
          <p:nvPr>
            <p:ph idx="15"/>
          </p:nvPr>
        </p:nvSpPr>
        <p:spPr>
          <a:xfrm>
            <a:off x="372552" y="5553684"/>
            <a:ext cx="3589847" cy="258532"/>
          </a:xfrm>
          <a:noFill/>
        </p:spPr>
        <p:txBody>
          <a:bodyPr wrap="square">
            <a:spAutoFit/>
          </a:bodyPr>
          <a:lstStyle>
            <a:lvl1pPr marL="0" indent="0" algn="just">
              <a:buNone/>
              <a:defRPr sz="1200" spc="-50" baseline="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17" name="Content Placeholder 2">
            <a:extLst>
              <a:ext uri="{FF2B5EF4-FFF2-40B4-BE49-F238E27FC236}">
                <a16:creationId xmlns:a16="http://schemas.microsoft.com/office/drawing/2014/main" id="{0B05375B-F173-461A-AB5C-998FCEA77F13}"/>
              </a:ext>
            </a:extLst>
          </p:cNvPr>
          <p:cNvSpPr>
            <a:spLocks noGrp="1"/>
          </p:cNvSpPr>
          <p:nvPr>
            <p:ph idx="16"/>
          </p:nvPr>
        </p:nvSpPr>
        <p:spPr>
          <a:xfrm>
            <a:off x="372552" y="3533393"/>
            <a:ext cx="3589847" cy="258532"/>
          </a:xfrm>
          <a:noFill/>
        </p:spPr>
        <p:txBody>
          <a:bodyPr wrap="square">
            <a:spAutoFit/>
          </a:bodyPr>
          <a:lstStyle>
            <a:lvl1pPr marL="0" indent="0" algn="just">
              <a:buNone/>
              <a:defRPr sz="1200" spc="-50" baseline="0">
                <a:solidFill>
                  <a:schemeClr val="tx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cxnSp>
        <p:nvCxnSpPr>
          <p:cNvPr id="9" name="Conector recto 8">
            <a:extLst>
              <a:ext uri="{FF2B5EF4-FFF2-40B4-BE49-F238E27FC236}">
                <a16:creationId xmlns:a16="http://schemas.microsoft.com/office/drawing/2014/main" id="{929E5724-C040-44F4-9D23-0B7DB752A346}"/>
              </a:ext>
            </a:extLst>
          </p:cNvPr>
          <p:cNvCxnSpPr>
            <a:cxnSpLocks/>
          </p:cNvCxnSpPr>
          <p:nvPr userDrawn="1"/>
        </p:nvCxnSpPr>
        <p:spPr>
          <a:xfrm>
            <a:off x="372552" y="681856"/>
            <a:ext cx="52357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2695436E-9EA3-4FF0-A049-10138D06C62A}"/>
              </a:ext>
            </a:extLst>
          </p:cNvPr>
          <p:cNvSpPr txBox="1"/>
          <p:nvPr userDrawn="1"/>
        </p:nvSpPr>
        <p:spPr>
          <a:xfrm>
            <a:off x="372552" y="420245"/>
            <a:ext cx="2681544" cy="246221"/>
          </a:xfrm>
          <a:prstGeom prst="rect">
            <a:avLst/>
          </a:prstGeom>
          <a:noFill/>
        </p:spPr>
        <p:txBody>
          <a:bodyPr wrap="square" rtlCol="0">
            <a:spAutoFit/>
          </a:bodyPr>
          <a:lstStyle/>
          <a:p>
            <a:r>
              <a:rPr lang="es-CL" sz="1000" i="1" dirty="0">
                <a:solidFill>
                  <a:schemeClr val="accent1"/>
                </a:solidFill>
              </a:rPr>
              <a:t>Termómetro Laboral Maule </a:t>
            </a:r>
            <a:r>
              <a:rPr lang="es-CL" sz="1000" i="0" dirty="0">
                <a:solidFill>
                  <a:schemeClr val="accent1"/>
                </a:solidFill>
              </a:rPr>
              <a:t>|</a:t>
            </a:r>
            <a:r>
              <a:rPr lang="es-CL" sz="1000" i="1" dirty="0">
                <a:solidFill>
                  <a:schemeClr val="accent1"/>
                </a:solidFill>
              </a:rPr>
              <a:t> </a:t>
            </a:r>
            <a:r>
              <a:rPr lang="es-CL" sz="1000" i="1" dirty="0" smtClean="0">
                <a:solidFill>
                  <a:schemeClr val="accent1"/>
                </a:solidFill>
              </a:rPr>
              <a:t>Agosto </a:t>
            </a:r>
            <a:r>
              <a:rPr lang="es-CL" sz="1000" i="1" dirty="0">
                <a:solidFill>
                  <a:schemeClr val="accent1"/>
                </a:solidFill>
              </a:rPr>
              <a:t>2022</a:t>
            </a:r>
          </a:p>
        </p:txBody>
      </p:sp>
      <p:pic>
        <p:nvPicPr>
          <p:cNvPr id="11" name="Imagen 10"/>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98328" y="0"/>
            <a:ext cx="1087120" cy="1240226"/>
          </a:xfrm>
          <a:prstGeom prst="rect">
            <a:avLst/>
          </a:prstGeom>
          <a:noFill/>
          <a:ln>
            <a:noFill/>
          </a:ln>
        </p:spPr>
      </p:pic>
    </p:spTree>
    <p:extLst>
      <p:ext uri="{BB962C8B-B14F-4D97-AF65-F5344CB8AC3E}">
        <p14:creationId xmlns:p14="http://schemas.microsoft.com/office/powerpoint/2010/main" val="5040292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906" y="1465223"/>
            <a:ext cx="5055080" cy="6213554"/>
          </a:xfrm>
          <a:solidFill>
            <a:schemeClr val="accent1"/>
          </a:solidFill>
        </p:spPr>
        <p:txBody>
          <a:bodyPr>
            <a:normAutofit/>
          </a:bodyPr>
          <a:lstStyle>
            <a:lvl1pPr marL="0" indent="0" algn="just">
              <a:buNone/>
              <a:defRPr sz="1200">
                <a:solidFill>
                  <a:schemeClr val="bg1"/>
                </a:solidFill>
              </a:defRPr>
            </a:lvl1pPr>
            <a:lvl2pPr algn="just">
              <a:defRPr sz="1200">
                <a:solidFill>
                  <a:schemeClr val="bg1"/>
                </a:solidFill>
              </a:defRPr>
            </a:lvl2pPr>
            <a:lvl3pPr algn="just">
              <a:defRPr sz="1200">
                <a:solidFill>
                  <a:schemeClr val="bg1"/>
                </a:solidFill>
              </a:defRPr>
            </a:lvl3pPr>
            <a:lvl4pPr algn="just">
              <a:defRPr sz="1200">
                <a:solidFill>
                  <a:schemeClr val="bg1"/>
                </a:solidFill>
              </a:defRPr>
            </a:lvl4pPr>
            <a:lvl5pPr algn="just">
              <a:defRPr sz="1200">
                <a:solidFill>
                  <a:schemeClr val="bg1"/>
                </a:solidFill>
              </a:defRPr>
            </a:lvl5pPr>
          </a:lstStyle>
          <a:p>
            <a:pPr lvl="0"/>
            <a:r>
              <a:rPr lang="es-ES" dirty="0"/>
              <a:t>Haga clic para modificar los estilos de texto del patrón</a:t>
            </a:r>
          </a:p>
        </p:txBody>
      </p:sp>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cxnSp>
        <p:nvCxnSpPr>
          <p:cNvPr id="9" name="Conector recto 8">
            <a:extLst>
              <a:ext uri="{FF2B5EF4-FFF2-40B4-BE49-F238E27FC236}">
                <a16:creationId xmlns:a16="http://schemas.microsoft.com/office/drawing/2014/main" id="{E13C519D-AC4F-45E2-AA83-66A7F1481CFD}"/>
              </a:ext>
            </a:extLst>
          </p:cNvPr>
          <p:cNvCxnSpPr>
            <a:cxnSpLocks/>
          </p:cNvCxnSpPr>
          <p:nvPr userDrawn="1"/>
        </p:nvCxnSpPr>
        <p:spPr>
          <a:xfrm>
            <a:off x="372552" y="681856"/>
            <a:ext cx="52357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619517E8-3D47-4F11-813F-CD0EA373666B}"/>
              </a:ext>
            </a:extLst>
          </p:cNvPr>
          <p:cNvSpPr txBox="1"/>
          <p:nvPr userDrawn="1"/>
        </p:nvSpPr>
        <p:spPr>
          <a:xfrm>
            <a:off x="372552" y="367718"/>
            <a:ext cx="2846136" cy="246221"/>
          </a:xfrm>
          <a:prstGeom prst="rect">
            <a:avLst/>
          </a:prstGeom>
          <a:noFill/>
        </p:spPr>
        <p:txBody>
          <a:bodyPr wrap="square" rtlCol="0">
            <a:spAutoFit/>
          </a:bodyPr>
          <a:lstStyle/>
          <a:p>
            <a:r>
              <a:rPr lang="es-CL" sz="1000" i="1" dirty="0">
                <a:solidFill>
                  <a:schemeClr val="accent1"/>
                </a:solidFill>
              </a:rPr>
              <a:t>Termómetro Laboral Maule</a:t>
            </a:r>
            <a:r>
              <a:rPr lang="es-CL" sz="1000" i="0" dirty="0">
                <a:solidFill>
                  <a:schemeClr val="accent1"/>
                </a:solidFill>
              </a:rPr>
              <a:t>|</a:t>
            </a:r>
            <a:r>
              <a:rPr lang="es-CL" sz="1000" i="1" dirty="0">
                <a:solidFill>
                  <a:schemeClr val="accent1"/>
                </a:solidFill>
              </a:rPr>
              <a:t> </a:t>
            </a:r>
            <a:r>
              <a:rPr lang="es-CL" sz="1000" i="1" dirty="0" smtClean="0">
                <a:solidFill>
                  <a:schemeClr val="accent1"/>
                </a:solidFill>
              </a:rPr>
              <a:t>Agosto </a:t>
            </a:r>
            <a:r>
              <a:rPr lang="es-CL" sz="1000" i="1" dirty="0">
                <a:solidFill>
                  <a:schemeClr val="accent1"/>
                </a:solidFill>
              </a:rPr>
              <a:t>2022</a:t>
            </a:r>
          </a:p>
        </p:txBody>
      </p:sp>
      <p:pic>
        <p:nvPicPr>
          <p:cNvPr id="7" name="Imagen 6"/>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98328" y="0"/>
            <a:ext cx="1087120" cy="1240226"/>
          </a:xfrm>
          <a:prstGeom prst="rect">
            <a:avLst/>
          </a:prstGeom>
          <a:noFill/>
          <a:ln>
            <a:noFill/>
          </a:ln>
        </p:spPr>
      </p:pic>
    </p:spTree>
    <p:extLst>
      <p:ext uri="{BB962C8B-B14F-4D97-AF65-F5344CB8AC3E}">
        <p14:creationId xmlns:p14="http://schemas.microsoft.com/office/powerpoint/2010/main" val="33576333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602" y="1397479"/>
            <a:ext cx="2322406" cy="772621"/>
          </a:xfrm>
        </p:spPr>
        <p:txBody>
          <a:bodyPr anchor="t">
            <a:noAutofit/>
          </a:bodyPr>
          <a:lstStyle>
            <a:lvl1pPr>
              <a:defRPr sz="2400" b="1">
                <a:solidFill>
                  <a:schemeClr val="accent1"/>
                </a:solidFill>
                <a:latin typeface="+mn-lt"/>
              </a:defRPr>
            </a:lvl1pPr>
          </a:lstStyle>
          <a:p>
            <a:r>
              <a:rPr lang="es-ES" dirty="0"/>
              <a:t>HAGA CLIC PARA MODIFICAR EL ESTILO DE TÍTULO DEL PATRÓN </a:t>
            </a:r>
            <a:endParaRPr lang="en-US" dirty="0"/>
          </a:p>
        </p:txBody>
      </p:sp>
      <p:sp>
        <p:nvSpPr>
          <p:cNvPr id="3" name="Content Placeholder 2"/>
          <p:cNvSpPr>
            <a:spLocks noGrp="1"/>
          </p:cNvSpPr>
          <p:nvPr>
            <p:ph idx="1"/>
          </p:nvPr>
        </p:nvSpPr>
        <p:spPr>
          <a:xfrm>
            <a:off x="2898476" y="1397479"/>
            <a:ext cx="3586972" cy="6744339"/>
          </a:xfrm>
          <a:noFill/>
        </p:spPr>
        <p:txBody>
          <a:bodyPr>
            <a:normAutofit/>
          </a:bodyPr>
          <a:lstStyle>
            <a:lvl1pPr algn="just">
              <a:defRPr sz="1200">
                <a:solidFill>
                  <a:schemeClr val="tx1"/>
                </a:solidFill>
              </a:defRPr>
            </a:lvl1pPr>
            <a:lvl2pPr algn="just">
              <a:defRPr sz="1200">
                <a:solidFill>
                  <a:schemeClr val="tx1"/>
                </a:solidFill>
              </a:defRPr>
            </a:lvl2pPr>
            <a:lvl3pPr algn="just">
              <a:defRPr sz="1200">
                <a:solidFill>
                  <a:schemeClr val="tx1"/>
                </a:solidFill>
              </a:defRPr>
            </a:lvl3pPr>
            <a:lvl4pPr algn="just">
              <a:defRPr sz="1200">
                <a:solidFill>
                  <a:schemeClr val="tx1"/>
                </a:solidFill>
              </a:defRPr>
            </a:lvl4pPr>
            <a:lvl5pPr algn="just">
              <a:defRPr sz="1200">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12"/>
          </p:nvPr>
        </p:nvSpPr>
        <p:spPr>
          <a:xfrm>
            <a:off x="2713007" y="8653171"/>
            <a:ext cx="1431986" cy="283795"/>
          </a:xfrm>
        </p:spPr>
        <p:txBody>
          <a:bodyPr anchor="b"/>
          <a:lstStyle>
            <a:lvl1pPr algn="ctr">
              <a:defRPr sz="1200">
                <a:solidFill>
                  <a:schemeClr val="accent1"/>
                </a:solidFill>
              </a:defRPr>
            </a:lvl1pPr>
          </a:lstStyle>
          <a:p>
            <a:r>
              <a:rPr lang="es-CL" dirty="0"/>
              <a:t>- </a:t>
            </a:r>
            <a:fld id="{374E110A-DEAA-4785-B4D5-BAA8BCA0A1D4}" type="slidenum">
              <a:rPr lang="es-CL" smtClean="0"/>
              <a:pPr/>
              <a:t>‹Nº›</a:t>
            </a:fld>
            <a:r>
              <a:rPr lang="es-CL" dirty="0"/>
              <a:t> -</a:t>
            </a:r>
          </a:p>
        </p:txBody>
      </p:sp>
      <p:cxnSp>
        <p:nvCxnSpPr>
          <p:cNvPr id="9" name="Conector recto 8">
            <a:extLst>
              <a:ext uri="{FF2B5EF4-FFF2-40B4-BE49-F238E27FC236}">
                <a16:creationId xmlns:a16="http://schemas.microsoft.com/office/drawing/2014/main" id="{1466C6EE-FEEF-49DF-85D8-23BFAE81B1D5}"/>
              </a:ext>
            </a:extLst>
          </p:cNvPr>
          <p:cNvCxnSpPr>
            <a:cxnSpLocks/>
          </p:cNvCxnSpPr>
          <p:nvPr userDrawn="1"/>
        </p:nvCxnSpPr>
        <p:spPr>
          <a:xfrm>
            <a:off x="372552" y="681856"/>
            <a:ext cx="52357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E9FAC3BA-F76D-4A54-98CA-042E2E2A8ED9}"/>
              </a:ext>
            </a:extLst>
          </p:cNvPr>
          <p:cNvSpPr txBox="1"/>
          <p:nvPr userDrawn="1"/>
        </p:nvSpPr>
        <p:spPr>
          <a:xfrm>
            <a:off x="372552" y="402336"/>
            <a:ext cx="2736408" cy="246221"/>
          </a:xfrm>
          <a:prstGeom prst="rect">
            <a:avLst/>
          </a:prstGeom>
          <a:noFill/>
        </p:spPr>
        <p:txBody>
          <a:bodyPr wrap="square" rtlCol="0">
            <a:spAutoFit/>
          </a:bodyPr>
          <a:lstStyle/>
          <a:p>
            <a:r>
              <a:rPr lang="es-CL" sz="1000" i="1" dirty="0">
                <a:solidFill>
                  <a:schemeClr val="accent1"/>
                </a:solidFill>
              </a:rPr>
              <a:t>Termómetro Laboral Maule </a:t>
            </a:r>
            <a:r>
              <a:rPr lang="es-CL" sz="1000" i="0" dirty="0">
                <a:solidFill>
                  <a:schemeClr val="accent1"/>
                </a:solidFill>
              </a:rPr>
              <a:t>|</a:t>
            </a:r>
            <a:r>
              <a:rPr lang="es-CL" sz="1000" i="1" dirty="0">
                <a:solidFill>
                  <a:schemeClr val="accent1"/>
                </a:solidFill>
              </a:rPr>
              <a:t> </a:t>
            </a:r>
            <a:r>
              <a:rPr lang="es-CL" sz="1000" i="1" dirty="0" smtClean="0">
                <a:solidFill>
                  <a:schemeClr val="accent1"/>
                </a:solidFill>
              </a:rPr>
              <a:t>Agosto </a:t>
            </a:r>
            <a:r>
              <a:rPr lang="es-CL" sz="1000" i="1" dirty="0">
                <a:solidFill>
                  <a:schemeClr val="accent1"/>
                </a:solidFill>
              </a:rPr>
              <a:t>2022</a:t>
            </a:r>
          </a:p>
        </p:txBody>
      </p:sp>
      <p:pic>
        <p:nvPicPr>
          <p:cNvPr id="11" name="Imagen 10"/>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98328" y="0"/>
            <a:ext cx="1087120" cy="1240226"/>
          </a:xfrm>
          <a:prstGeom prst="rect">
            <a:avLst/>
          </a:prstGeom>
          <a:noFill/>
          <a:ln>
            <a:noFill/>
          </a:ln>
        </p:spPr>
      </p:pic>
    </p:spTree>
    <p:extLst>
      <p:ext uri="{BB962C8B-B14F-4D97-AF65-F5344CB8AC3E}">
        <p14:creationId xmlns:p14="http://schemas.microsoft.com/office/powerpoint/2010/main" val="122984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38708667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79369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374E110A-DEAA-4785-B4D5-BAA8BCA0A1D4}" type="slidenum">
              <a:rPr lang="es-CL" smtClean="0"/>
              <a:t>‹Nº›</a:t>
            </a:fld>
            <a:endParaRPr lang="es-CL" dirty="0"/>
          </a:p>
        </p:txBody>
      </p:sp>
    </p:spTree>
    <p:extLst>
      <p:ext uri="{BB962C8B-B14F-4D97-AF65-F5344CB8AC3E}">
        <p14:creationId xmlns:p14="http://schemas.microsoft.com/office/powerpoint/2010/main" val="147286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74E110A-DEAA-4785-B4D5-BAA8BCA0A1D4}" type="slidenum">
              <a:rPr lang="es-CL" smtClean="0"/>
              <a:t>‹Nº›</a:t>
            </a:fld>
            <a:endParaRPr lang="es-CL" dirty="0"/>
          </a:p>
        </p:txBody>
      </p:sp>
    </p:spTree>
    <p:extLst>
      <p:ext uri="{BB962C8B-B14F-4D97-AF65-F5344CB8AC3E}">
        <p14:creationId xmlns:p14="http://schemas.microsoft.com/office/powerpoint/2010/main" val="3364538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2" r:id="rId5"/>
    <p:sldLayoutId id="2147483673"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hdr="0" ftr="0" dt="0"/>
  <p:txStyles>
    <p:titleStyle>
      <a:lvl1pPr algn="l" defTabSz="685800" rtl="0" eaLnBrk="1" latinLnBrk="0" hangingPunct="1">
        <a:lnSpc>
          <a:spcPct val="90000"/>
        </a:lnSpc>
        <a:spcBef>
          <a:spcPct val="0"/>
        </a:spcBef>
        <a:buNone/>
        <a:defRPr sz="2000" b="1" kern="1200">
          <a:solidFill>
            <a:schemeClr val="accent1"/>
          </a:solidFill>
          <a:latin typeface="+mn-lt"/>
          <a:ea typeface="+mj-ea"/>
          <a:cs typeface="+mj-cs"/>
        </a:defRPr>
      </a:lvl1pPr>
    </p:titleStyle>
    <p:body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3045" y="365760"/>
            <a:ext cx="617480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3045" y="2103120"/>
            <a:ext cx="617480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2705" y="8503921"/>
            <a:ext cx="2195488"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43045" y="8503921"/>
            <a:ext cx="157800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8/5/2022</a:t>
            </a:fld>
            <a:endParaRPr lang="en-US" dirty="0"/>
          </a:p>
        </p:txBody>
      </p:sp>
      <p:sp>
        <p:nvSpPr>
          <p:cNvPr id="6" name="Holder 6"/>
          <p:cNvSpPr>
            <a:spLocks noGrp="1"/>
          </p:cNvSpPr>
          <p:nvPr>
            <p:ph type="sldNum" sz="quarter" idx="7"/>
          </p:nvPr>
        </p:nvSpPr>
        <p:spPr>
          <a:xfrm>
            <a:off x="4939847" y="8503921"/>
            <a:ext cx="157800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9163564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74E110A-DEAA-4785-B4D5-BAA8BCA0A1D4}" type="slidenum">
              <a:rPr lang="es-CL" smtClean="0"/>
              <a:t>‹Nº›</a:t>
            </a:fld>
            <a:endParaRPr lang="es-CL" dirty="0"/>
          </a:p>
        </p:txBody>
      </p:sp>
    </p:spTree>
    <p:extLst>
      <p:ext uri="{BB962C8B-B14F-4D97-AF65-F5344CB8AC3E}">
        <p14:creationId xmlns:p14="http://schemas.microsoft.com/office/powerpoint/2010/main" val="364891855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defTabSz="685800" rtl="0" eaLnBrk="1" latinLnBrk="0" hangingPunct="1">
        <a:lnSpc>
          <a:spcPct val="90000"/>
        </a:lnSpc>
        <a:spcBef>
          <a:spcPct val="0"/>
        </a:spcBef>
        <a:buNone/>
        <a:defRPr sz="2000" b="1" kern="1200">
          <a:solidFill>
            <a:schemeClr val="accent1"/>
          </a:solidFill>
          <a:latin typeface="+mn-lt"/>
          <a:ea typeface="+mj-ea"/>
          <a:cs typeface="+mj-cs"/>
        </a:defRPr>
      </a:lvl1pPr>
    </p:titleStyle>
    <p:body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e.cl/docs/default-source/institucionalidad/buenas-pr%C3%A1cticas/clasificaciones-y-estandares/est%C3%A1ndar-evaluaci%C3%B3n-de-calidad-de-estimaciones-publicaci%C3%B3n-27022020.pdf"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3" name="Picture 322" descr="A picture containing logo&#10;&#10;Description automatically generated">
            <a:extLst>
              <a:ext uri="{FF2B5EF4-FFF2-40B4-BE49-F238E27FC236}">
                <a16:creationId xmlns:a16="http://schemas.microsoft.com/office/drawing/2014/main" id="{16739269-2D56-4B40-AC75-8F9CFF9397C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3010" y="8072483"/>
            <a:ext cx="1526599" cy="781753"/>
          </a:xfrm>
          <a:prstGeom prst="rect">
            <a:avLst/>
          </a:prstGeom>
        </p:spPr>
      </p:pic>
      <p:pic>
        <p:nvPicPr>
          <p:cNvPr id="315" name="Picture 314">
            <a:extLst>
              <a:ext uri="{FF2B5EF4-FFF2-40B4-BE49-F238E27FC236}">
                <a16:creationId xmlns:a16="http://schemas.microsoft.com/office/drawing/2014/main" id="{8C6045D2-D9EF-404C-88CA-DA483DEC92F7}"/>
              </a:ext>
            </a:extLst>
          </p:cNvPr>
          <p:cNvPicPr>
            <a:picLocks noChangeAspect="1"/>
          </p:cNvPicPr>
          <p:nvPr/>
        </p:nvPicPr>
        <p:blipFill>
          <a:blip r:embed="rId3" cstate="print">
            <a:extLst>
              <a:ext uri="{28A0092B-C50C-407E-A947-70E740481C1C}">
                <a14:useLocalDpi xmlns:a14="http://schemas.microsoft.com/office/drawing/2010/main" val="0"/>
              </a:ext>
            </a:extLst>
          </a:blip>
          <a:srcRect t="1" b="1"/>
          <a:stretch/>
        </p:blipFill>
        <p:spPr>
          <a:xfrm>
            <a:off x="-8905" y="-156240"/>
            <a:ext cx="6938387" cy="9306016"/>
          </a:xfrm>
          <a:prstGeom prst="rect">
            <a:avLst/>
          </a:prstGeom>
        </p:spPr>
      </p:pic>
      <p:pic>
        <p:nvPicPr>
          <p:cNvPr id="9" name="Imagen 14">
            <a:extLst>
              <a:ext uri="{FF2B5EF4-FFF2-40B4-BE49-F238E27FC236}">
                <a16:creationId xmlns:a16="http://schemas.microsoft.com/office/drawing/2014/main" id="{3F34A4A7-B07D-4024-A0B7-B3E0A3FFE660}"/>
              </a:ext>
            </a:extLst>
          </p:cNvPr>
          <p:cNvPicPr/>
          <p:nvPr/>
        </p:nvPicPr>
        <p:blipFill>
          <a:blip r:embed="rId4">
            <a:extLst>
              <a:ext uri="{28A0092B-C50C-407E-A947-70E740481C1C}">
                <a14:useLocalDpi xmlns:a14="http://schemas.microsoft.com/office/drawing/2010/main" val="0"/>
              </a:ext>
            </a:extLst>
          </a:blip>
          <a:srcRect/>
          <a:stretch/>
        </p:blipFill>
        <p:spPr bwMode="auto">
          <a:xfrm>
            <a:off x="4730901" y="-20217"/>
            <a:ext cx="2110582" cy="2114153"/>
          </a:xfrm>
          <a:prstGeom prst="rect">
            <a:avLst/>
          </a:prstGeom>
          <a:noFill/>
          <a:ln>
            <a:noFill/>
          </a:ln>
          <a:effectLst/>
        </p:spPr>
      </p:pic>
      <p:sp>
        <p:nvSpPr>
          <p:cNvPr id="11" name="TextBox 10">
            <a:extLst>
              <a:ext uri="{FF2B5EF4-FFF2-40B4-BE49-F238E27FC236}">
                <a16:creationId xmlns:a16="http://schemas.microsoft.com/office/drawing/2014/main" id="{20F49B9F-846B-4CD1-9EB5-0407C3A1D8F0}"/>
              </a:ext>
            </a:extLst>
          </p:cNvPr>
          <p:cNvSpPr txBox="1"/>
          <p:nvPr/>
        </p:nvSpPr>
        <p:spPr>
          <a:xfrm>
            <a:off x="2377511" y="4378022"/>
            <a:ext cx="2245771" cy="540276"/>
          </a:xfrm>
          <a:prstGeom prst="rect">
            <a:avLst/>
          </a:prstGeom>
          <a:noFill/>
        </p:spPr>
        <p:txBody>
          <a:bodyPr wrap="square" rtlCol="0">
            <a:spAutoFit/>
          </a:bodyPr>
          <a:lstStyle/>
          <a:p>
            <a:pPr defTabSz="415869"/>
            <a:r>
              <a:rPr lang="en-US" sz="2911" kern="0" dirty="0" smtClean="0">
                <a:solidFill>
                  <a:prstClr val="white"/>
                </a:solidFill>
              </a:rPr>
              <a:t>Agosto 2022</a:t>
            </a:r>
            <a:endParaRPr lang="en-US" sz="2911" kern="0" dirty="0">
              <a:solidFill>
                <a:prstClr val="white"/>
              </a:solidFill>
            </a:endParaRPr>
          </a:p>
        </p:txBody>
      </p:sp>
      <p:pic>
        <p:nvPicPr>
          <p:cNvPr id="3" name="Picture 2">
            <a:extLst>
              <a:ext uri="{FF2B5EF4-FFF2-40B4-BE49-F238E27FC236}">
                <a16:creationId xmlns:a16="http://schemas.microsoft.com/office/drawing/2014/main" id="{5BEEDA4B-CBE9-4209-B516-DCBCD335DDC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437304" y="8141147"/>
            <a:ext cx="2017193" cy="697502"/>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039585CA-DF7A-4FB3-9948-702726F7388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5765"/>
          <a:stretch/>
        </p:blipFill>
        <p:spPr>
          <a:xfrm>
            <a:off x="4952327" y="8141799"/>
            <a:ext cx="1526599" cy="658507"/>
          </a:xfrm>
          <a:prstGeom prst="rect">
            <a:avLst/>
          </a:prstGeom>
        </p:spPr>
      </p:pic>
      <p:pic>
        <p:nvPicPr>
          <p:cNvPr id="4" name="Picture 3" descr="Text&#10;&#10;Description automatically generated">
            <a:extLst>
              <a:ext uri="{FF2B5EF4-FFF2-40B4-BE49-F238E27FC236}">
                <a16:creationId xmlns:a16="http://schemas.microsoft.com/office/drawing/2014/main" id="{B7BC98B8-A226-4841-BF3A-BD6836809E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242" y="1813045"/>
            <a:ext cx="4580092" cy="3540475"/>
          </a:xfrm>
          <a:prstGeom prst="rect">
            <a:avLst/>
          </a:prstGeom>
        </p:spPr>
      </p:pic>
    </p:spTree>
    <p:extLst>
      <p:ext uri="{BB962C8B-B14F-4D97-AF65-F5344CB8AC3E}">
        <p14:creationId xmlns:p14="http://schemas.microsoft.com/office/powerpoint/2010/main" val="3535264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AD14DDD-DA21-4A3E-BB0C-55D106143A9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fld id="{374E110A-DEAA-4785-B4D5-BAA8BCA0A1D4}" type="slidenum">
              <a:rPr kumimoji="0" lang="es-CL" sz="1200" b="0"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p>
        </p:txBody>
      </p:sp>
      <p:sp>
        <p:nvSpPr>
          <p:cNvPr id="3" name="Marcador de contenido 2">
            <a:extLst>
              <a:ext uri="{FF2B5EF4-FFF2-40B4-BE49-F238E27FC236}">
                <a16:creationId xmlns:a16="http://schemas.microsoft.com/office/drawing/2014/main" id="{5688AA8B-0EF5-4136-9B8E-4BCBEC9AFC47}"/>
              </a:ext>
            </a:extLst>
          </p:cNvPr>
          <p:cNvSpPr>
            <a:spLocks noGrp="1"/>
          </p:cNvSpPr>
          <p:nvPr>
            <p:ph idx="1"/>
          </p:nvPr>
        </p:nvSpPr>
        <p:spPr>
          <a:xfrm>
            <a:off x="372552" y="1160060"/>
            <a:ext cx="6112895" cy="1678390"/>
          </a:xfrm>
        </p:spPr>
        <p:txBody>
          <a:bodyPr>
            <a:normAutofit/>
          </a:bodyPr>
          <a:lstStyle/>
          <a:p>
            <a:r>
              <a:rPr lang="es-CL" dirty="0"/>
              <a:t>En el Cuadro 2 se presenta la distribución de los inactivos, considerando ambos sexos, por razón de inactividad en el trimestre </a:t>
            </a:r>
            <a:r>
              <a:rPr lang="es-CL" dirty="0" smtClean="0"/>
              <a:t>marzo </a:t>
            </a:r>
            <a:r>
              <a:rPr lang="es-CL" dirty="0"/>
              <a:t>– </a:t>
            </a:r>
            <a:r>
              <a:rPr lang="es-CL" dirty="0" smtClean="0"/>
              <a:t>mayo, </a:t>
            </a:r>
            <a:r>
              <a:rPr lang="es-CL" dirty="0"/>
              <a:t>2021 y 2022</a:t>
            </a:r>
            <a:r>
              <a:rPr lang="es-CL" dirty="0" smtClean="0"/>
              <a:t>.</a:t>
            </a:r>
          </a:p>
          <a:p>
            <a:endParaRPr lang="es-CL" dirty="0"/>
          </a:p>
          <a:p>
            <a:pPr defTabSz="700088"/>
            <a:r>
              <a:rPr lang="es-CL" dirty="0"/>
              <a:t>Del total de inactivos, en el último trimestre, </a:t>
            </a:r>
            <a:r>
              <a:rPr lang="es-CL" dirty="0" smtClean="0"/>
              <a:t>94.264 </a:t>
            </a:r>
            <a:r>
              <a:rPr lang="es-CL" dirty="0"/>
              <a:t>declaró encontrarse inactivo por razones de responsabilidades familiares permanentes, </a:t>
            </a:r>
            <a:r>
              <a:rPr lang="es-CL" dirty="0" smtClean="0"/>
              <a:t>96.914 </a:t>
            </a:r>
            <a:r>
              <a:rPr lang="es-CL" dirty="0"/>
              <a:t>por </a:t>
            </a:r>
            <a:r>
              <a:rPr lang="es-CL" dirty="0" smtClean="0"/>
              <a:t>estar estudiando o preparándose para estudiar </a:t>
            </a:r>
            <a:r>
              <a:rPr lang="es-CL" dirty="0"/>
              <a:t>y </a:t>
            </a:r>
            <a:r>
              <a:rPr lang="es-CL" dirty="0" smtClean="0"/>
              <a:t>75.155 </a:t>
            </a:r>
            <a:r>
              <a:rPr lang="es-CL" dirty="0"/>
              <a:t>por </a:t>
            </a:r>
            <a:r>
              <a:rPr lang="es-CL" dirty="0" smtClean="0"/>
              <a:t>que están jubiladasm pensionadas o rentista.  La razón con la mayor variación positiva es los que empezarán pronto un trabajo o esperan un aviso, con una variación anual de 21,1%, llegando a unos 24.016 inactivos.</a:t>
            </a:r>
            <a:endParaRPr lang="es-CL" dirty="0"/>
          </a:p>
        </p:txBody>
      </p:sp>
      <p:sp>
        <p:nvSpPr>
          <p:cNvPr id="5" name="Marcador de contenido 4">
            <a:extLst>
              <a:ext uri="{FF2B5EF4-FFF2-40B4-BE49-F238E27FC236}">
                <a16:creationId xmlns:a16="http://schemas.microsoft.com/office/drawing/2014/main" id="{287A0BAF-155F-4A88-B462-932A33979CDD}"/>
              </a:ext>
            </a:extLst>
          </p:cNvPr>
          <p:cNvSpPr>
            <a:spLocks noGrp="1"/>
          </p:cNvSpPr>
          <p:nvPr>
            <p:ph idx="16"/>
          </p:nvPr>
        </p:nvSpPr>
        <p:spPr>
          <a:xfrm>
            <a:off x="306547" y="3852120"/>
            <a:ext cx="6383090" cy="258532"/>
          </a:xfrm>
        </p:spPr>
        <p:txBody>
          <a:bodyPr/>
          <a:lstStyle/>
          <a:p>
            <a:r>
              <a:rPr lang="es-CL" b="1" dirty="0"/>
              <a:t>Cuadro 2</a:t>
            </a:r>
            <a:r>
              <a:rPr lang="es-CL" dirty="0"/>
              <a:t>: Número de inactivos según razón de inactividad, </a:t>
            </a:r>
            <a:r>
              <a:rPr lang="es-CL" dirty="0" smtClean="0"/>
              <a:t>abril </a:t>
            </a:r>
            <a:r>
              <a:rPr lang="es-CL" dirty="0"/>
              <a:t>– </a:t>
            </a:r>
            <a:r>
              <a:rPr lang="es-CL" dirty="0" smtClean="0"/>
              <a:t>junio, </a:t>
            </a:r>
            <a:r>
              <a:rPr lang="es-CL" dirty="0"/>
              <a:t>región del Maule, 2021 - 2022. </a:t>
            </a:r>
          </a:p>
        </p:txBody>
      </p:sp>
      <p:sp>
        <p:nvSpPr>
          <p:cNvPr id="7" name="CuadroTexto 6">
            <a:extLst>
              <a:ext uri="{FF2B5EF4-FFF2-40B4-BE49-F238E27FC236}">
                <a16:creationId xmlns:a16="http://schemas.microsoft.com/office/drawing/2014/main" id="{CB3C299E-BF3B-4CB3-AE86-9897925ABA8A}"/>
              </a:ext>
            </a:extLst>
          </p:cNvPr>
          <p:cNvSpPr txBox="1"/>
          <p:nvPr/>
        </p:nvSpPr>
        <p:spPr>
          <a:xfrm>
            <a:off x="433646" y="6360241"/>
            <a:ext cx="550401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Fuente: ENE, 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Nota: * Poco Fiable, ** No Fiable</a:t>
            </a:r>
          </a:p>
        </p:txBody>
      </p:sp>
      <p:pic>
        <p:nvPicPr>
          <p:cNvPr id="10" name="Imagen 9">
            <a:extLst>
              <a:ext uri="{FF2B5EF4-FFF2-40B4-BE49-F238E27FC236}">
                <a16:creationId xmlns:a16="http://schemas.microsoft.com/office/drawing/2014/main" id="{2C95BB3B-C4DD-4949-9D35-4DA4115E4B4F}"/>
              </a:ext>
            </a:extLst>
          </p:cNvPr>
          <p:cNvPicPr>
            <a:picLocks noChangeAspect="1" noChangeArrowheads="1"/>
            <a:extLst>
              <a:ext uri="{84589F7E-364E-4C9E-8A38-B11213B215E9}">
                <a14:cameraTool xmlns:a14="http://schemas.microsoft.com/office/drawing/2010/main" cellRange="$L$1:$P$10" spid="_x0000_s1131"/>
              </a:ext>
            </a:extLst>
          </p:cNvPicPr>
          <p:nvPr/>
        </p:nvPicPr>
        <p:blipFill>
          <a:blip r:embed="rId2"/>
          <a:srcRect/>
          <a:stretch>
            <a:fillRect/>
          </a:stretch>
        </p:blipFill>
        <p:spPr bwMode="auto">
          <a:xfrm>
            <a:off x="433646" y="4110652"/>
            <a:ext cx="5709271" cy="187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5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81AA2-82CD-4DE9-880F-442E754DAC08}"/>
              </a:ext>
            </a:extLst>
          </p:cNvPr>
          <p:cNvSpPr>
            <a:spLocks noGrp="1"/>
          </p:cNvSpPr>
          <p:nvPr>
            <p:ph type="title"/>
          </p:nvPr>
        </p:nvSpPr>
        <p:spPr/>
        <p:txBody>
          <a:bodyPr/>
          <a:lstStyle/>
          <a:p>
            <a:r>
              <a:rPr lang="es-CL" dirty="0" smtClean="0"/>
              <a:t>II</a:t>
            </a:r>
            <a:r>
              <a:rPr lang="es-CL" dirty="0"/>
              <a:t>. Composición de la Fuerza de Trabajo</a:t>
            </a:r>
          </a:p>
        </p:txBody>
      </p:sp>
      <p:sp>
        <p:nvSpPr>
          <p:cNvPr id="4" name="Marcador de número de diapositiva 3">
            <a:extLst>
              <a:ext uri="{FF2B5EF4-FFF2-40B4-BE49-F238E27FC236}">
                <a16:creationId xmlns:a16="http://schemas.microsoft.com/office/drawing/2014/main" id="{F3448E81-14DA-4669-BE54-437139C59C3F}"/>
              </a:ext>
            </a:extLst>
          </p:cNvPr>
          <p:cNvSpPr>
            <a:spLocks noGrp="1"/>
          </p:cNvSpPr>
          <p:nvPr>
            <p:ph type="sldNum" sz="quarter" idx="12"/>
          </p:nvPr>
        </p:nvSpPr>
        <p:spPr/>
        <p:txBody>
          <a:bodyPr/>
          <a:lstStyle/>
          <a:p>
            <a:r>
              <a:rPr lang="es-CL" dirty="0"/>
              <a:t>- </a:t>
            </a:r>
            <a:fld id="{374E110A-DEAA-4785-B4D5-BAA8BCA0A1D4}" type="slidenum">
              <a:rPr lang="es-CL" smtClean="0"/>
              <a:pPr/>
              <a:t>11</a:t>
            </a:fld>
            <a:r>
              <a:rPr lang="es-CL" dirty="0"/>
              <a:t> -</a:t>
            </a:r>
          </a:p>
        </p:txBody>
      </p:sp>
      <p:sp>
        <p:nvSpPr>
          <p:cNvPr id="6" name="Marcador de contenido 5">
            <a:extLst>
              <a:ext uri="{FF2B5EF4-FFF2-40B4-BE49-F238E27FC236}">
                <a16:creationId xmlns:a16="http://schemas.microsoft.com/office/drawing/2014/main" id="{710185FC-2BB2-4F98-98F5-AC5E182D9FA1}"/>
              </a:ext>
            </a:extLst>
          </p:cNvPr>
          <p:cNvSpPr>
            <a:spLocks noGrp="1"/>
          </p:cNvSpPr>
          <p:nvPr>
            <p:ph idx="14"/>
          </p:nvPr>
        </p:nvSpPr>
        <p:spPr>
          <a:xfrm>
            <a:off x="2713007" y="4986448"/>
            <a:ext cx="3819169" cy="590931"/>
          </a:xfrm>
        </p:spPr>
        <p:txBody>
          <a:bodyPr/>
          <a:lstStyle/>
          <a:p>
            <a:r>
              <a:rPr lang="es-ES" b="1" dirty="0"/>
              <a:t>Gráfico 12:</a:t>
            </a:r>
            <a:r>
              <a:rPr lang="es-ES" dirty="0"/>
              <a:t> Número (en miles) de asalariados públicos, asalariados privados y trabajadoras de servicio doméstico en la Región del Maule, 2021 – 2022</a:t>
            </a:r>
            <a:endParaRPr lang="es-CL" dirty="0"/>
          </a:p>
        </p:txBody>
      </p:sp>
      <p:sp>
        <p:nvSpPr>
          <p:cNvPr id="7" name="Marcador de contenido 3">
            <a:extLst>
              <a:ext uri="{FF2B5EF4-FFF2-40B4-BE49-F238E27FC236}">
                <a16:creationId xmlns:a16="http://schemas.microsoft.com/office/drawing/2014/main" id="{45C89119-A0E1-4993-B1CB-DD9EE9CA8B9B}"/>
              </a:ext>
            </a:extLst>
          </p:cNvPr>
          <p:cNvSpPr>
            <a:spLocks noGrp="1"/>
          </p:cNvSpPr>
          <p:nvPr>
            <p:ph idx="13"/>
          </p:nvPr>
        </p:nvSpPr>
        <p:spPr>
          <a:xfrm>
            <a:off x="2735166" y="1612969"/>
            <a:ext cx="3797010" cy="478052"/>
          </a:xfrm>
        </p:spPr>
        <p:txBody>
          <a:bodyPr>
            <a:normAutofit/>
          </a:bodyPr>
          <a:lstStyle/>
          <a:p>
            <a:r>
              <a:rPr lang="es-CL" b="1" spc="-50" dirty="0"/>
              <a:t>Gráfico 11: </a:t>
            </a:r>
            <a:r>
              <a:rPr lang="es-CL" spc="-50" dirty="0"/>
              <a:t> </a:t>
            </a:r>
            <a:r>
              <a:rPr lang="es-ES" dirty="0"/>
              <a:t>Número (en miles) de trabajadores por cuenta propia y empleadores en la Región del Maule, 2021 – 2022</a:t>
            </a:r>
            <a:endParaRPr lang="es-CL" spc="-50" dirty="0"/>
          </a:p>
        </p:txBody>
      </p:sp>
      <p:sp>
        <p:nvSpPr>
          <p:cNvPr id="10" name="CuadroTexto 9">
            <a:extLst>
              <a:ext uri="{FF2B5EF4-FFF2-40B4-BE49-F238E27FC236}">
                <a16:creationId xmlns:a16="http://schemas.microsoft.com/office/drawing/2014/main" id="{B44B3298-F290-4B47-A966-FEC076D60DE8}"/>
              </a:ext>
            </a:extLst>
          </p:cNvPr>
          <p:cNvSpPr txBox="1"/>
          <p:nvPr/>
        </p:nvSpPr>
        <p:spPr>
          <a:xfrm>
            <a:off x="2677141" y="8341147"/>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1" name="CuadroTexto 10">
            <a:extLst>
              <a:ext uri="{FF2B5EF4-FFF2-40B4-BE49-F238E27FC236}">
                <a16:creationId xmlns:a16="http://schemas.microsoft.com/office/drawing/2014/main" id="{072152A2-0554-4AEB-9D4B-E3126EE545AF}"/>
              </a:ext>
            </a:extLst>
          </p:cNvPr>
          <p:cNvSpPr txBox="1"/>
          <p:nvPr/>
        </p:nvSpPr>
        <p:spPr>
          <a:xfrm>
            <a:off x="2695073" y="4833532"/>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8" name="Marcador de contenido 2">
            <a:extLst>
              <a:ext uri="{FF2B5EF4-FFF2-40B4-BE49-F238E27FC236}">
                <a16:creationId xmlns:a16="http://schemas.microsoft.com/office/drawing/2014/main" id="{B1CC4E51-174A-4E12-CC9E-0FC74AFCE1FD}"/>
              </a:ext>
            </a:extLst>
          </p:cNvPr>
          <p:cNvSpPr txBox="1">
            <a:spLocks/>
          </p:cNvSpPr>
          <p:nvPr/>
        </p:nvSpPr>
        <p:spPr>
          <a:xfrm>
            <a:off x="372552" y="1706668"/>
            <a:ext cx="2238301" cy="6737680"/>
          </a:xfrm>
          <a:prstGeom prst="rect">
            <a:avLst/>
          </a:prstGeom>
          <a:solidFill>
            <a:schemeClr val="accent1"/>
          </a:solidFill>
          <a:ln w="76200" cap="rnd">
            <a:solidFill>
              <a:schemeClr val="accent1"/>
            </a:solidFill>
            <a:round/>
          </a:ln>
        </p:spPr>
        <p:txBody>
          <a:bodyPr vert="horz" lIns="91440" tIns="45720" rIns="91440" bIns="45720" rtlCol="0">
            <a:norm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400" b="1" dirty="0"/>
              <a:t>En el Maule, los </a:t>
            </a:r>
            <a:r>
              <a:rPr lang="es-CL" sz="1400" b="1" dirty="0"/>
              <a:t>trabajadores</a:t>
            </a:r>
            <a:r>
              <a:rPr lang="es-ES" sz="1400" b="1" dirty="0"/>
              <a:t> por cuenta propia se han aumentado, llegando a los 101.116 trabajadores.</a:t>
            </a:r>
            <a:endParaRPr lang="es-CL" sz="1400" dirty="0"/>
          </a:p>
          <a:p>
            <a:r>
              <a:rPr lang="es-ES" dirty="0"/>
              <a:t>El Gráfico 11 muestra el número de empleadores y trabajadores por cuenta propia desde el trimestre abril – junio del 2021. Desde dicho trimestre, </a:t>
            </a:r>
            <a:r>
              <a:rPr lang="es-ES" b="1" dirty="0"/>
              <a:t>los trabajadores por cuenta propia han aumentado en 12.300 personas</a:t>
            </a:r>
            <a:r>
              <a:rPr lang="es-ES" dirty="0"/>
              <a:t>, llegando en la actualidad a 101,116 trabajadores y trabajadoras. </a:t>
            </a:r>
            <a:endParaRPr lang="es-CL" dirty="0"/>
          </a:p>
          <a:p>
            <a:r>
              <a:rPr lang="es-ES" dirty="0"/>
              <a:t>El Gráfico 12 muestra el número de asalariados públicos, privados y trabajadoras de servicio doméstico en la región, desde el trimestre mayo – julio del año 2021. Los asalariados privados han sido los que más variaciones han presentado, aumentando y disminuyendo en los trimestres expuestos desde mayo – julio de 2021.</a:t>
            </a:r>
          </a:p>
          <a:p>
            <a:r>
              <a:rPr lang="es-ES" dirty="0"/>
              <a:t>En este sentido, los asalariados privados llegan a las 288.835 personas el trimestre febrero – abril 2022. En el caso de los asalariados públicos llega a los 73.187 ocupados para el trimestre enero - marzo 2022. Al final se encuentran trabajadores de servicio doméstico, con 13.933 ocupados, en este último trimestre expuesto.</a:t>
            </a:r>
            <a:endParaRPr lang="es-CL" dirty="0"/>
          </a:p>
        </p:txBody>
      </p:sp>
      <p:sp>
        <p:nvSpPr>
          <p:cNvPr id="25" name="Marcador de contenido 24">
            <a:extLst>
              <a:ext uri="{FF2B5EF4-FFF2-40B4-BE49-F238E27FC236}">
                <a16:creationId xmlns:a16="http://schemas.microsoft.com/office/drawing/2014/main" id="{4F4BD629-A0BB-07DC-DD86-952B73F3137D}"/>
              </a:ext>
            </a:extLst>
          </p:cNvPr>
          <p:cNvSpPr>
            <a:spLocks noGrp="1"/>
          </p:cNvSpPr>
          <p:nvPr>
            <p:ph idx="1"/>
          </p:nvPr>
        </p:nvSpPr>
        <p:spPr/>
        <p:txBody>
          <a:bodyPr>
            <a:normAutofit/>
          </a:bodyPr>
          <a:lstStyle/>
          <a:p>
            <a:r>
              <a:rPr lang="es-MX" sz="1400" b="1" dirty="0"/>
              <a:t>En el Maule, los trabajadores por cuenta propia se han aumentado, llegando a los </a:t>
            </a:r>
            <a:r>
              <a:rPr lang="es-MX" sz="1400" b="1" dirty="0" smtClean="0"/>
              <a:t>98.861 </a:t>
            </a:r>
            <a:r>
              <a:rPr lang="es-MX" sz="1400" b="1" dirty="0"/>
              <a:t>trabajadores.</a:t>
            </a:r>
          </a:p>
          <a:p>
            <a:r>
              <a:rPr lang="es-MX" dirty="0"/>
              <a:t>El Gráfico 11 muestra el número de empleadores y trabajadores por cuenta propia desde el trimestre </a:t>
            </a:r>
            <a:r>
              <a:rPr lang="es-MX" dirty="0" smtClean="0"/>
              <a:t>julio </a:t>
            </a:r>
            <a:r>
              <a:rPr lang="es-MX" dirty="0"/>
              <a:t>– </a:t>
            </a:r>
            <a:r>
              <a:rPr lang="es-MX" dirty="0" smtClean="0"/>
              <a:t>septiembre del </a:t>
            </a:r>
            <a:r>
              <a:rPr lang="es-MX" dirty="0"/>
              <a:t>2021. Desde dicho trimestre, los trabajadores por cuenta propia han aumentado en </a:t>
            </a:r>
            <a:r>
              <a:rPr lang="es-MX" dirty="0" smtClean="0"/>
              <a:t>9.838 </a:t>
            </a:r>
            <a:r>
              <a:rPr lang="es-MX" dirty="0"/>
              <a:t>personas, llegando en la actualidad a </a:t>
            </a:r>
            <a:r>
              <a:rPr lang="es-MX" dirty="0" smtClean="0"/>
              <a:t>98.861 </a:t>
            </a:r>
            <a:r>
              <a:rPr lang="es-MX" dirty="0"/>
              <a:t>trabajadores y trabajadoras. </a:t>
            </a:r>
          </a:p>
          <a:p>
            <a:r>
              <a:rPr lang="es-MX" dirty="0"/>
              <a:t>El Gráfico 12 muestra el número de asalariados públicos, privados y trabajadoras de servicio doméstico en la región, desde el trimestre </a:t>
            </a:r>
            <a:r>
              <a:rPr lang="es-MX" dirty="0" smtClean="0"/>
              <a:t>julio </a:t>
            </a:r>
            <a:r>
              <a:rPr lang="es-MX" dirty="0"/>
              <a:t>– </a:t>
            </a:r>
            <a:r>
              <a:rPr lang="es-MX" dirty="0" smtClean="0"/>
              <a:t>septiembre </a:t>
            </a:r>
            <a:r>
              <a:rPr lang="es-MX" dirty="0"/>
              <a:t>del año 2021. Los asalariados privados han sido los que más variaciones han presentado, aumentando y disminuyendo en los trimestres expuestos desde </a:t>
            </a:r>
            <a:r>
              <a:rPr lang="es-MX" dirty="0" smtClean="0"/>
              <a:t>julio – septiembre </a:t>
            </a:r>
            <a:r>
              <a:rPr lang="es-MX" dirty="0"/>
              <a:t>de 2021.</a:t>
            </a:r>
          </a:p>
          <a:p>
            <a:r>
              <a:rPr lang="es-MX" dirty="0"/>
              <a:t>En este sentido, los asalariados privados llegan a las </a:t>
            </a:r>
            <a:r>
              <a:rPr lang="es-MX" dirty="0" smtClean="0"/>
              <a:t>279.472 </a:t>
            </a:r>
            <a:r>
              <a:rPr lang="es-MX" dirty="0"/>
              <a:t>personas el trimestre </a:t>
            </a:r>
            <a:r>
              <a:rPr lang="es-MX" dirty="0" smtClean="0"/>
              <a:t>abril </a:t>
            </a:r>
            <a:r>
              <a:rPr lang="es-MX" dirty="0"/>
              <a:t>– </a:t>
            </a:r>
            <a:r>
              <a:rPr lang="es-MX" dirty="0" smtClean="0"/>
              <a:t>junio </a:t>
            </a:r>
            <a:r>
              <a:rPr lang="es-MX" dirty="0"/>
              <a:t>2022. En el caso de los asalariados públicos llega a los </a:t>
            </a:r>
            <a:r>
              <a:rPr lang="es-MX" dirty="0" smtClean="0"/>
              <a:t>72.497 </a:t>
            </a:r>
            <a:r>
              <a:rPr lang="es-MX" dirty="0"/>
              <a:t>ocupados para el trimestre </a:t>
            </a:r>
            <a:r>
              <a:rPr lang="es-MX" dirty="0" smtClean="0"/>
              <a:t>abril </a:t>
            </a:r>
            <a:r>
              <a:rPr lang="es-MX" dirty="0"/>
              <a:t>- </a:t>
            </a:r>
            <a:r>
              <a:rPr lang="es-MX" dirty="0" smtClean="0"/>
              <a:t>junio </a:t>
            </a:r>
            <a:r>
              <a:rPr lang="es-MX" dirty="0"/>
              <a:t>2022. Al final se encuentran trabajadores de servicio doméstico, con </a:t>
            </a:r>
            <a:r>
              <a:rPr lang="es-MX" dirty="0" smtClean="0"/>
              <a:t>13.197 </a:t>
            </a:r>
            <a:r>
              <a:rPr lang="es-MX" dirty="0"/>
              <a:t>ocupados, en este último trimestre expuesto.</a:t>
            </a:r>
          </a:p>
        </p:txBody>
      </p:sp>
      <p:graphicFrame>
        <p:nvGraphicFramePr>
          <p:cNvPr id="14" name="Chart 1">
            <a:extLst>
              <a:ext uri="{FF2B5EF4-FFF2-40B4-BE49-F238E27FC236}">
                <a16:creationId xmlns:a16="http://schemas.microsoft.com/office/drawing/2014/main" id="{950D9BD3-4827-406F-8CED-CA4E6408D547}"/>
              </a:ext>
            </a:extLst>
          </p:cNvPr>
          <p:cNvGraphicFramePr>
            <a:graphicFrameLocks/>
          </p:cNvGraphicFramePr>
          <p:nvPr>
            <p:extLst>
              <p:ext uri="{D42A27DB-BD31-4B8C-83A1-F6EECF244321}">
                <p14:modId xmlns:p14="http://schemas.microsoft.com/office/powerpoint/2010/main" val="1042764896"/>
              </p:ext>
            </p:extLst>
          </p:nvPr>
        </p:nvGraphicFramePr>
        <p:xfrm>
          <a:off x="2713008" y="1976795"/>
          <a:ext cx="3932342" cy="2856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2">
            <a:extLst>
              <a:ext uri="{FF2B5EF4-FFF2-40B4-BE49-F238E27FC236}">
                <a16:creationId xmlns:a16="http://schemas.microsoft.com/office/drawing/2014/main" id="{84EC13B2-8356-46DE-B2C6-F9632B0589F5}"/>
              </a:ext>
            </a:extLst>
          </p:cNvPr>
          <p:cNvGraphicFramePr>
            <a:graphicFrameLocks/>
          </p:cNvGraphicFramePr>
          <p:nvPr>
            <p:extLst>
              <p:ext uri="{D42A27DB-BD31-4B8C-83A1-F6EECF244321}">
                <p14:modId xmlns:p14="http://schemas.microsoft.com/office/powerpoint/2010/main" val="443092302"/>
              </p:ext>
            </p:extLst>
          </p:nvPr>
        </p:nvGraphicFramePr>
        <p:xfrm>
          <a:off x="2820227" y="5528446"/>
          <a:ext cx="3711950" cy="28127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8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7EBF932-89F3-42CD-AE28-2419D5389EDC}"/>
              </a:ext>
            </a:extLst>
          </p:cNvPr>
          <p:cNvSpPr>
            <a:spLocks noGrp="1"/>
          </p:cNvSpPr>
          <p:nvPr>
            <p:ph type="sldNum" sz="quarter" idx="12"/>
          </p:nvPr>
        </p:nvSpPr>
        <p:spPr/>
        <p:txBody>
          <a:bodyPr/>
          <a:lstStyle/>
          <a:p>
            <a:r>
              <a:rPr lang="es-CL" dirty="0"/>
              <a:t>- </a:t>
            </a:r>
            <a:fld id="{374E110A-DEAA-4785-B4D5-BAA8BCA0A1D4}" type="slidenum">
              <a:rPr lang="es-CL" smtClean="0"/>
              <a:pPr/>
              <a:t>12</a:t>
            </a:fld>
            <a:r>
              <a:rPr lang="es-CL" dirty="0"/>
              <a:t> -</a:t>
            </a:r>
          </a:p>
        </p:txBody>
      </p:sp>
      <p:sp>
        <p:nvSpPr>
          <p:cNvPr id="7" name="Marcador de contenido 4">
            <a:extLst>
              <a:ext uri="{FF2B5EF4-FFF2-40B4-BE49-F238E27FC236}">
                <a16:creationId xmlns:a16="http://schemas.microsoft.com/office/drawing/2014/main" id="{CF86B7BB-69EF-46BB-8643-13B51222BAFF}"/>
              </a:ext>
            </a:extLst>
          </p:cNvPr>
          <p:cNvSpPr txBox="1">
            <a:spLocks/>
          </p:cNvSpPr>
          <p:nvPr/>
        </p:nvSpPr>
        <p:spPr>
          <a:xfrm>
            <a:off x="2713007" y="1023618"/>
            <a:ext cx="3790950"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b="1" spc="-50" dirty="0"/>
              <a:t>Cuadro 3: </a:t>
            </a:r>
            <a:r>
              <a:rPr lang="es-ES" spc="-50" dirty="0"/>
              <a:t>Distribución de ocupados por grupo ocupacional en la Región del Maule, </a:t>
            </a:r>
            <a:r>
              <a:rPr lang="es-ES" spc="-50" dirty="0" smtClean="0"/>
              <a:t>abril </a:t>
            </a:r>
            <a:r>
              <a:rPr lang="es-ES" spc="-50" dirty="0"/>
              <a:t>- </a:t>
            </a:r>
            <a:r>
              <a:rPr lang="es-ES" spc="-50" dirty="0" smtClean="0"/>
              <a:t>junio </a:t>
            </a:r>
            <a:r>
              <a:rPr lang="es-ES" spc="-50" dirty="0"/>
              <a:t>2020 - 2022</a:t>
            </a:r>
            <a:endParaRPr lang="es-CL" spc="-50" dirty="0"/>
          </a:p>
        </p:txBody>
      </p:sp>
      <p:sp>
        <p:nvSpPr>
          <p:cNvPr id="10" name="Marcador de contenido 3">
            <a:extLst>
              <a:ext uri="{FF2B5EF4-FFF2-40B4-BE49-F238E27FC236}">
                <a16:creationId xmlns:a16="http://schemas.microsoft.com/office/drawing/2014/main" id="{8CE575C2-D8F6-4790-87D5-668F2ABED715}"/>
              </a:ext>
            </a:extLst>
          </p:cNvPr>
          <p:cNvSpPr txBox="1">
            <a:spLocks/>
          </p:cNvSpPr>
          <p:nvPr/>
        </p:nvSpPr>
        <p:spPr>
          <a:xfrm>
            <a:off x="2702055" y="5173553"/>
            <a:ext cx="3589847" cy="424732"/>
          </a:xfrm>
          <a:prstGeom prst="rect">
            <a:avLst/>
          </a:prstGeom>
        </p:spPr>
        <p:txBody>
          <a:bodyPr/>
          <a:lst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CL" b="1" spc="-50" dirty="0"/>
              <a:t>Gráfico 13: </a:t>
            </a:r>
            <a:r>
              <a:rPr lang="es-ES" spc="-50" dirty="0"/>
              <a:t>Tasa de ocupación informal (%) en Región del Maule y a nivel nacional, 2019 – 2022.</a:t>
            </a:r>
            <a:endParaRPr lang="es-CL" spc="-50" dirty="0"/>
          </a:p>
        </p:txBody>
      </p:sp>
      <p:sp>
        <p:nvSpPr>
          <p:cNvPr id="8" name="Título 7">
            <a:extLst>
              <a:ext uri="{FF2B5EF4-FFF2-40B4-BE49-F238E27FC236}">
                <a16:creationId xmlns:a16="http://schemas.microsoft.com/office/drawing/2014/main" id="{809FBAD4-4906-4D73-B294-35648249536F}"/>
              </a:ext>
            </a:extLst>
          </p:cNvPr>
          <p:cNvSpPr>
            <a:spLocks noGrp="1"/>
          </p:cNvSpPr>
          <p:nvPr>
            <p:ph type="title"/>
          </p:nvPr>
        </p:nvSpPr>
        <p:spPr>
          <a:xfrm>
            <a:off x="2774422" y="4759633"/>
            <a:ext cx="3810000" cy="424732"/>
          </a:xfrm>
        </p:spPr>
        <p:txBody>
          <a:bodyPr/>
          <a:lstStyle/>
          <a:p>
            <a:r>
              <a:rPr lang="es-CL" dirty="0" smtClean="0"/>
              <a:t>III. </a:t>
            </a:r>
            <a:r>
              <a:rPr lang="es-CL" dirty="0"/>
              <a:t>Ocupación Informal</a:t>
            </a:r>
          </a:p>
        </p:txBody>
      </p:sp>
      <p:sp>
        <p:nvSpPr>
          <p:cNvPr id="16" name="CuadroTexto 15">
            <a:extLst>
              <a:ext uri="{FF2B5EF4-FFF2-40B4-BE49-F238E27FC236}">
                <a16:creationId xmlns:a16="http://schemas.microsoft.com/office/drawing/2014/main" id="{790AB0D2-FF02-433F-8E50-9D69923ABCB3}"/>
              </a:ext>
            </a:extLst>
          </p:cNvPr>
          <p:cNvSpPr txBox="1"/>
          <p:nvPr/>
        </p:nvSpPr>
        <p:spPr>
          <a:xfrm>
            <a:off x="2702055" y="4495718"/>
            <a:ext cx="2260470" cy="338554"/>
          </a:xfrm>
          <a:prstGeom prst="rect">
            <a:avLst/>
          </a:prstGeom>
          <a:noFill/>
        </p:spPr>
        <p:txBody>
          <a:bodyPr wrap="square" rtlCol="0">
            <a:spAutoFit/>
          </a:bodyPr>
          <a:lstStyle/>
          <a:p>
            <a:r>
              <a:rPr lang="es-CL" sz="800" dirty="0">
                <a:solidFill>
                  <a:schemeClr val="accent6">
                    <a:lumMod val="50000"/>
                  </a:schemeClr>
                </a:solidFill>
              </a:rPr>
              <a:t>Fuente: ENE, INE</a:t>
            </a:r>
          </a:p>
          <a:p>
            <a:r>
              <a:rPr lang="es-CL" sz="800" dirty="0">
                <a:solidFill>
                  <a:srgbClr val="A5A5A5">
                    <a:lumMod val="50000"/>
                  </a:srgbClr>
                </a:solidFill>
              </a:rPr>
              <a:t>Nota: * Poco Fiable, ** No fiable</a:t>
            </a:r>
            <a:endParaRPr lang="es-CL" sz="800" dirty="0">
              <a:solidFill>
                <a:schemeClr val="accent6">
                  <a:lumMod val="50000"/>
                </a:schemeClr>
              </a:solidFill>
            </a:endParaRPr>
          </a:p>
        </p:txBody>
      </p:sp>
      <p:sp>
        <p:nvSpPr>
          <p:cNvPr id="17" name="CuadroTexto 16">
            <a:extLst>
              <a:ext uri="{FF2B5EF4-FFF2-40B4-BE49-F238E27FC236}">
                <a16:creationId xmlns:a16="http://schemas.microsoft.com/office/drawing/2014/main" id="{E80D3268-7370-492E-B7F2-04E080F0EAB4}"/>
              </a:ext>
            </a:extLst>
          </p:cNvPr>
          <p:cNvSpPr txBox="1"/>
          <p:nvPr/>
        </p:nvSpPr>
        <p:spPr>
          <a:xfrm>
            <a:off x="2713007" y="8362256"/>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3" name="Marcador de contenido 2">
            <a:extLst>
              <a:ext uri="{FF2B5EF4-FFF2-40B4-BE49-F238E27FC236}">
                <a16:creationId xmlns:a16="http://schemas.microsoft.com/office/drawing/2014/main" id="{8F59A7CE-106C-4140-A3CC-3C604FCF5DF9}"/>
              </a:ext>
            </a:extLst>
          </p:cNvPr>
          <p:cNvSpPr>
            <a:spLocks noGrp="1"/>
          </p:cNvSpPr>
          <p:nvPr>
            <p:ph idx="1"/>
          </p:nvPr>
        </p:nvSpPr>
        <p:spPr>
          <a:xfrm>
            <a:off x="318726" y="1023618"/>
            <a:ext cx="2238301" cy="7338890"/>
          </a:xfrm>
        </p:spPr>
        <p:txBody>
          <a:bodyPr>
            <a:normAutofit/>
          </a:bodyPr>
          <a:lstStyle/>
          <a:p>
            <a:r>
              <a:rPr lang="es-ES" dirty="0"/>
              <a:t>Por grupo ocupacional (Cuadro 3), destaca que durante el último año se registró los principales aumentos en las siguientes categorías: en </a:t>
            </a:r>
            <a:r>
              <a:rPr lang="es-ES" dirty="0" smtClean="0"/>
              <a:t>ocupaciones elementales (18.353 </a:t>
            </a:r>
            <a:r>
              <a:rPr lang="es-ES" dirty="0"/>
              <a:t>personas más), </a:t>
            </a:r>
            <a:r>
              <a:rPr lang="es-ES" dirty="0" smtClean="0"/>
              <a:t>trabajadores de los servicios y vendedores de comercios y mercados (14.834 </a:t>
            </a:r>
            <a:r>
              <a:rPr lang="es-ES" dirty="0"/>
              <a:t>personas más) y </a:t>
            </a:r>
            <a:r>
              <a:rPr lang="es-ES" dirty="0" smtClean="0"/>
              <a:t>Artesanos y operarios de oficio (4.942 </a:t>
            </a:r>
            <a:r>
              <a:rPr lang="es-ES" dirty="0"/>
              <a:t>personas más) respecto al trimestre del año 2021. </a:t>
            </a:r>
          </a:p>
          <a:p>
            <a:r>
              <a:rPr lang="es-ES" sz="1400" b="1" dirty="0"/>
              <a:t>La tasa de ocupación informal llega a un </a:t>
            </a:r>
            <a:r>
              <a:rPr lang="es-ES" sz="1400" b="1" dirty="0" smtClean="0"/>
              <a:t>28,7% </a:t>
            </a:r>
            <a:r>
              <a:rPr lang="es-ES" sz="1400" b="1" dirty="0"/>
              <a:t>en la región del Maule.</a:t>
            </a:r>
            <a:endParaRPr lang="es-CL" sz="1400" dirty="0"/>
          </a:p>
          <a:p>
            <a:r>
              <a:rPr lang="es-ES" dirty="0"/>
              <a:t>En el último trimestre expuesto, </a:t>
            </a:r>
            <a:r>
              <a:rPr lang="es-ES" b="1" dirty="0"/>
              <a:t>la tasa de ocupación informal </a:t>
            </a:r>
            <a:r>
              <a:rPr lang="es-ES" b="1" dirty="0" smtClean="0"/>
              <a:t>bajó </a:t>
            </a:r>
            <a:r>
              <a:rPr lang="es-ES" b="1" dirty="0"/>
              <a:t>a un 2</a:t>
            </a:r>
            <a:r>
              <a:rPr lang="es-ES" b="1" dirty="0" smtClean="0"/>
              <a:t>8,7% </a:t>
            </a:r>
            <a:r>
              <a:rPr lang="es-ES" b="1" dirty="0"/>
              <a:t>en la región del Maule</a:t>
            </a:r>
            <a:r>
              <a:rPr lang="es-ES" dirty="0"/>
              <a:t>. A nivel nacional, la </a:t>
            </a:r>
            <a:r>
              <a:rPr lang="es-ES" dirty="0" smtClean="0"/>
              <a:t>tasa bajó </a:t>
            </a:r>
            <a:r>
              <a:rPr lang="es-ES" dirty="0"/>
              <a:t>en comparación al </a:t>
            </a:r>
            <a:r>
              <a:rPr lang="es-ES" dirty="0" smtClean="0"/>
              <a:t>trimestre </a:t>
            </a:r>
            <a:r>
              <a:rPr lang="es-ES" dirty="0"/>
              <a:t>anterior, quedando en un </a:t>
            </a:r>
            <a:r>
              <a:rPr lang="es-ES" dirty="0" smtClean="0"/>
              <a:t>27,1%. </a:t>
            </a:r>
            <a:r>
              <a:rPr lang="es-ES" dirty="0"/>
              <a:t>En comparación al </a:t>
            </a:r>
            <a:r>
              <a:rPr lang="es-ES" dirty="0" smtClean="0"/>
              <a:t>2019, </a:t>
            </a:r>
            <a:r>
              <a:rPr lang="es-ES" dirty="0"/>
              <a:t>la región del Maule en el trimestre </a:t>
            </a:r>
            <a:r>
              <a:rPr lang="es-ES" dirty="0" smtClean="0"/>
              <a:t>abril </a:t>
            </a:r>
            <a:r>
              <a:rPr lang="es-ES" dirty="0"/>
              <a:t>– </a:t>
            </a:r>
            <a:r>
              <a:rPr lang="es-ES" dirty="0" smtClean="0"/>
              <a:t>junio </a:t>
            </a:r>
            <a:r>
              <a:rPr lang="es-ES" dirty="0"/>
              <a:t>contaba con un </a:t>
            </a:r>
            <a:r>
              <a:rPr lang="es-ES" dirty="0" smtClean="0"/>
              <a:t>31,9% </a:t>
            </a:r>
            <a:r>
              <a:rPr lang="es-ES" dirty="0"/>
              <a:t>de informalidad; </a:t>
            </a:r>
            <a:r>
              <a:rPr lang="es-ES" dirty="0" smtClean="0"/>
              <a:t>3,2 </a:t>
            </a:r>
            <a:r>
              <a:rPr lang="es-ES" dirty="0"/>
              <a:t>puntos porcentuales más que el último periodo expuesto.</a:t>
            </a:r>
            <a:endParaRPr lang="es-CL" dirty="0"/>
          </a:p>
          <a:p>
            <a:endParaRPr lang="es-CL" dirty="0"/>
          </a:p>
          <a:p>
            <a:r>
              <a:rPr lang="es-CL" dirty="0"/>
              <a:t>Es importante destacar que de los aumentos en la tasa de ocupación, en parte se explican por una generación de empleo informal, reflejado en el aumento de la tasa recién expuesta.</a:t>
            </a:r>
          </a:p>
        </p:txBody>
      </p:sp>
      <p:graphicFrame>
        <p:nvGraphicFramePr>
          <p:cNvPr id="2" name="Tabla 1"/>
          <p:cNvGraphicFramePr>
            <a:graphicFrameLocks noGrp="1"/>
          </p:cNvGraphicFramePr>
          <p:nvPr>
            <p:extLst>
              <p:ext uri="{D42A27DB-BD31-4B8C-83A1-F6EECF244321}">
                <p14:modId xmlns:p14="http://schemas.microsoft.com/office/powerpoint/2010/main" val="1823128272"/>
              </p:ext>
            </p:extLst>
          </p:nvPr>
        </p:nvGraphicFramePr>
        <p:xfrm>
          <a:off x="2774422" y="1404083"/>
          <a:ext cx="3684696" cy="3091635"/>
        </p:xfrm>
        <a:graphic>
          <a:graphicData uri="http://schemas.openxmlformats.org/drawingml/2006/table">
            <a:tbl>
              <a:tblPr>
                <a:tableStyleId>{5C22544A-7EE6-4342-B048-85BDC9FD1C3A}</a:tableStyleId>
              </a:tblPr>
              <a:tblGrid>
                <a:gridCol w="1150620">
                  <a:extLst>
                    <a:ext uri="{9D8B030D-6E8A-4147-A177-3AD203B41FA5}">
                      <a16:colId xmlns:a16="http://schemas.microsoft.com/office/drawing/2014/main" val="4291398395"/>
                    </a:ext>
                  </a:extLst>
                </a:gridCol>
                <a:gridCol w="510540">
                  <a:extLst>
                    <a:ext uri="{9D8B030D-6E8A-4147-A177-3AD203B41FA5}">
                      <a16:colId xmlns:a16="http://schemas.microsoft.com/office/drawing/2014/main" val="1566200975"/>
                    </a:ext>
                  </a:extLst>
                </a:gridCol>
                <a:gridCol w="457200">
                  <a:extLst>
                    <a:ext uri="{9D8B030D-6E8A-4147-A177-3AD203B41FA5}">
                      <a16:colId xmlns:a16="http://schemas.microsoft.com/office/drawing/2014/main" val="3852656583"/>
                    </a:ext>
                  </a:extLst>
                </a:gridCol>
                <a:gridCol w="487680">
                  <a:extLst>
                    <a:ext uri="{9D8B030D-6E8A-4147-A177-3AD203B41FA5}">
                      <a16:colId xmlns:a16="http://schemas.microsoft.com/office/drawing/2014/main" val="2552955295"/>
                    </a:ext>
                  </a:extLst>
                </a:gridCol>
                <a:gridCol w="548640">
                  <a:extLst>
                    <a:ext uri="{9D8B030D-6E8A-4147-A177-3AD203B41FA5}">
                      <a16:colId xmlns:a16="http://schemas.microsoft.com/office/drawing/2014/main" val="4190806279"/>
                    </a:ext>
                  </a:extLst>
                </a:gridCol>
                <a:gridCol w="530016">
                  <a:extLst>
                    <a:ext uri="{9D8B030D-6E8A-4147-A177-3AD203B41FA5}">
                      <a16:colId xmlns:a16="http://schemas.microsoft.com/office/drawing/2014/main" val="4071684699"/>
                    </a:ext>
                  </a:extLst>
                </a:gridCol>
              </a:tblGrid>
              <a:tr h="391007">
                <a:tc>
                  <a:txBody>
                    <a:bodyPr/>
                    <a:lstStyle/>
                    <a:p>
                      <a:pPr algn="l" fontAlgn="ctr"/>
                      <a:r>
                        <a:rPr lang="es-CL" sz="800" b="1" i="0" u="none" strike="noStrike" dirty="0">
                          <a:solidFill>
                            <a:schemeClr val="bg1"/>
                          </a:solidFill>
                          <a:effectLst/>
                          <a:latin typeface="Calibri Light" panose="020F0302020204030204" pitchFamily="34" charset="0"/>
                        </a:rPr>
                        <a:t>Grupo ocupacional</a:t>
                      </a:r>
                    </a:p>
                  </a:txBody>
                  <a:tcPr marL="3419" marR="3419" marT="3419" marB="0" anchor="ctr">
                    <a:solidFill>
                      <a:srgbClr val="339CB4"/>
                    </a:solidFill>
                  </a:tcPr>
                </a:tc>
                <a:tc>
                  <a:txBody>
                    <a:bodyPr/>
                    <a:lstStyle/>
                    <a:p>
                      <a:pPr algn="ctr" fontAlgn="ctr"/>
                      <a:r>
                        <a:rPr lang="es-CL" sz="800" b="1" i="0" u="none" strike="noStrike" dirty="0">
                          <a:solidFill>
                            <a:schemeClr val="bg1"/>
                          </a:solidFill>
                          <a:effectLst/>
                          <a:latin typeface="Calibri Light" panose="020F0302020204030204" pitchFamily="34" charset="0"/>
                        </a:rPr>
                        <a:t>Trimestre </a:t>
                      </a:r>
                      <a:r>
                        <a:rPr lang="es-CL" sz="800" b="1" i="0" u="none" strike="noStrike" dirty="0" smtClean="0">
                          <a:solidFill>
                            <a:schemeClr val="bg1"/>
                          </a:solidFill>
                          <a:effectLst/>
                          <a:latin typeface="Calibri Light" panose="020F0302020204030204" pitchFamily="34" charset="0"/>
                        </a:rPr>
                        <a:t>AMJ </a:t>
                      </a:r>
                      <a:r>
                        <a:rPr lang="es-CL" sz="800" b="1" i="0" u="none" strike="noStrike" dirty="0">
                          <a:solidFill>
                            <a:schemeClr val="bg1"/>
                          </a:solidFill>
                          <a:effectLst/>
                          <a:latin typeface="Calibri Light" panose="020F0302020204030204" pitchFamily="34" charset="0"/>
                        </a:rPr>
                        <a:t>2020</a:t>
                      </a:r>
                    </a:p>
                  </a:txBody>
                  <a:tcPr marL="9525" marR="9525" marT="9525" marB="0" anchor="ctr">
                    <a:solidFill>
                      <a:srgbClr val="339CB4"/>
                    </a:solidFill>
                  </a:tcPr>
                </a:tc>
                <a:tc>
                  <a:txBody>
                    <a:bodyPr/>
                    <a:lstStyle/>
                    <a:p>
                      <a:pPr algn="ctr" fontAlgn="ctr"/>
                      <a:r>
                        <a:rPr lang="es-CL" sz="800" b="1" i="0" u="none" strike="noStrike" dirty="0">
                          <a:solidFill>
                            <a:schemeClr val="bg1"/>
                          </a:solidFill>
                          <a:effectLst/>
                          <a:latin typeface="Calibri Light" panose="020F0302020204030204" pitchFamily="34" charset="0"/>
                        </a:rPr>
                        <a:t>Trimestre </a:t>
                      </a:r>
                      <a:r>
                        <a:rPr lang="es-CL" sz="800" b="1" i="0" u="none" strike="noStrike" dirty="0" smtClean="0">
                          <a:solidFill>
                            <a:schemeClr val="bg1"/>
                          </a:solidFill>
                          <a:effectLst/>
                          <a:latin typeface="Calibri Light" panose="020F0302020204030204" pitchFamily="34" charset="0"/>
                        </a:rPr>
                        <a:t>AMJ </a:t>
                      </a:r>
                      <a:r>
                        <a:rPr lang="es-CL" sz="800" b="1" i="0" u="none" strike="noStrike" dirty="0">
                          <a:solidFill>
                            <a:schemeClr val="bg1"/>
                          </a:solidFill>
                          <a:effectLst/>
                          <a:latin typeface="Calibri Light" panose="020F0302020204030204" pitchFamily="34" charset="0"/>
                        </a:rPr>
                        <a:t>2021</a:t>
                      </a:r>
                    </a:p>
                  </a:txBody>
                  <a:tcPr marL="9525" marR="9525" marT="9525" marB="0" anchor="ctr">
                    <a:solidFill>
                      <a:srgbClr val="339CB4"/>
                    </a:solidFill>
                  </a:tcPr>
                </a:tc>
                <a:tc>
                  <a:txBody>
                    <a:bodyPr/>
                    <a:lstStyle/>
                    <a:p>
                      <a:pPr algn="l" fontAlgn="ctr"/>
                      <a:r>
                        <a:rPr lang="es-CL" sz="800" b="1" i="0" u="none" strike="noStrike" dirty="0">
                          <a:solidFill>
                            <a:schemeClr val="bg1"/>
                          </a:solidFill>
                          <a:effectLst/>
                          <a:latin typeface="Calibri Light" panose="020F0302020204030204" pitchFamily="34" charset="0"/>
                        </a:rPr>
                        <a:t>Trimestre </a:t>
                      </a:r>
                      <a:r>
                        <a:rPr lang="es-CL" sz="800" b="1" i="0" u="none" strike="noStrike" dirty="0" smtClean="0">
                          <a:solidFill>
                            <a:schemeClr val="bg1"/>
                          </a:solidFill>
                          <a:effectLst/>
                          <a:latin typeface="Calibri Light" panose="020F0302020204030204" pitchFamily="34" charset="0"/>
                        </a:rPr>
                        <a:t>AMJ </a:t>
                      </a:r>
                      <a:r>
                        <a:rPr lang="es-CL" sz="800" b="1" i="0" u="none" strike="noStrike" dirty="0">
                          <a:solidFill>
                            <a:schemeClr val="bg1"/>
                          </a:solidFill>
                          <a:effectLst/>
                          <a:latin typeface="Calibri Light" panose="020F0302020204030204" pitchFamily="34" charset="0"/>
                        </a:rPr>
                        <a:t>2022</a:t>
                      </a:r>
                    </a:p>
                  </a:txBody>
                  <a:tcPr marL="9525" marR="9525" marT="9525" marB="0" anchor="ctr">
                    <a:solidFill>
                      <a:srgbClr val="339CB4"/>
                    </a:solidFill>
                  </a:tcPr>
                </a:tc>
                <a:tc>
                  <a:txBody>
                    <a:bodyPr/>
                    <a:lstStyle/>
                    <a:p>
                      <a:pPr algn="l" fontAlgn="ctr"/>
                      <a:r>
                        <a:rPr lang="es-CL" sz="800" b="1" i="0" u="none" strike="noStrike" dirty="0">
                          <a:solidFill>
                            <a:schemeClr val="bg1"/>
                          </a:solidFill>
                          <a:effectLst/>
                          <a:latin typeface="Calibri Light" panose="020F0302020204030204" pitchFamily="34" charset="0"/>
                        </a:rPr>
                        <a:t>Diferencia 2022 - 2020</a:t>
                      </a:r>
                    </a:p>
                  </a:txBody>
                  <a:tcPr marL="9525" marR="9525" marT="9525" marB="0" anchor="ctr">
                    <a:solidFill>
                      <a:srgbClr val="339CB4"/>
                    </a:solidFill>
                  </a:tcPr>
                </a:tc>
                <a:tc>
                  <a:txBody>
                    <a:bodyPr/>
                    <a:lstStyle/>
                    <a:p>
                      <a:pPr algn="l" fontAlgn="ctr"/>
                      <a:r>
                        <a:rPr lang="es-CL" sz="800" b="1" i="0" u="none" strike="noStrike" dirty="0">
                          <a:solidFill>
                            <a:schemeClr val="bg1"/>
                          </a:solidFill>
                          <a:effectLst/>
                          <a:latin typeface="Calibri Light" panose="020F0302020204030204" pitchFamily="34" charset="0"/>
                        </a:rPr>
                        <a:t>Diferencia 2022 - 2021</a:t>
                      </a:r>
                    </a:p>
                  </a:txBody>
                  <a:tcPr marL="9525" marR="9525" marT="9525" marB="0" anchor="ctr">
                    <a:solidFill>
                      <a:srgbClr val="339CB4"/>
                    </a:solidFill>
                  </a:tcPr>
                </a:tc>
                <a:extLst>
                  <a:ext uri="{0D108BD9-81ED-4DB2-BD59-A6C34878D82A}">
                    <a16:rowId xmlns:a16="http://schemas.microsoft.com/office/drawing/2014/main" val="2126012450"/>
                  </a:ext>
                </a:extLst>
              </a:tr>
              <a:tr h="250314">
                <a:tc>
                  <a:txBody>
                    <a:bodyPr/>
                    <a:lstStyle/>
                    <a:p>
                      <a:pPr algn="l" fontAlgn="b"/>
                      <a:r>
                        <a:rPr lang="es-CL" sz="800" u="none" strike="noStrike" dirty="0">
                          <a:solidFill>
                            <a:srgbClr val="BB8108"/>
                          </a:solidFill>
                          <a:effectLst/>
                        </a:rPr>
                        <a:t>Directores, gerentes y administradores</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dirty="0" smtClean="0">
                          <a:solidFill>
                            <a:srgbClr val="000000"/>
                          </a:solidFill>
                          <a:effectLst/>
                          <a:latin typeface="Calibri Light" panose="020F0302020204030204" pitchFamily="34" charset="0"/>
                        </a:rPr>
                        <a:t>4.500**</a:t>
                      </a:r>
                      <a:endParaRPr lang="es-CL" sz="900" b="0" i="0" u="none" strike="noStrike" dirty="0">
                        <a:solidFill>
                          <a:srgbClr val="000000"/>
                        </a:solidFill>
                        <a:effectLst/>
                        <a:latin typeface="Calibri Light" panose="020F0302020204030204" pitchFamily="34" charset="0"/>
                      </a:endParaRPr>
                    </a:p>
                  </a:txBody>
                  <a:tcPr marL="9525" marR="9525" marT="9525" marB="0" anchor="ctr">
                    <a:noFill/>
                  </a:tcPr>
                </a:tc>
                <a:tc>
                  <a:txBody>
                    <a:bodyPr/>
                    <a:lstStyle/>
                    <a:p>
                      <a:pPr algn="ctr" fontAlgn="ctr"/>
                      <a:r>
                        <a:rPr lang="es-CL" sz="900" b="0" i="0" u="none" strike="noStrike" dirty="0" smtClean="0">
                          <a:solidFill>
                            <a:srgbClr val="000000"/>
                          </a:solidFill>
                          <a:effectLst/>
                          <a:latin typeface="Calibri Light" panose="020F0302020204030204" pitchFamily="34" charset="0"/>
                        </a:rPr>
                        <a:t>9.413**</a:t>
                      </a:r>
                      <a:endParaRPr lang="es-CL" sz="900" b="0" i="0" u="none" strike="noStrike" dirty="0">
                        <a:solidFill>
                          <a:srgbClr val="000000"/>
                        </a:solidFill>
                        <a:effectLst/>
                        <a:latin typeface="Calibri Light" panose="020F0302020204030204" pitchFamily="34" charset="0"/>
                      </a:endParaRPr>
                    </a:p>
                  </a:txBody>
                  <a:tcPr marL="9525" marR="9525" marT="9525" marB="0" anchor="ctr">
                    <a:noFill/>
                  </a:tcPr>
                </a:tc>
                <a:tc>
                  <a:txBody>
                    <a:bodyPr/>
                    <a:lstStyle/>
                    <a:p>
                      <a:pPr algn="ctr" fontAlgn="ctr"/>
                      <a:r>
                        <a:rPr lang="es-CL" sz="900" b="0" i="0" u="none" strike="noStrike" dirty="0" smtClean="0">
                          <a:solidFill>
                            <a:srgbClr val="000000"/>
                          </a:solidFill>
                          <a:effectLst/>
                          <a:latin typeface="Calibri Light" panose="020F0302020204030204" pitchFamily="34" charset="0"/>
                        </a:rPr>
                        <a:t>11.051**</a:t>
                      </a:r>
                      <a:endParaRPr lang="es-CL" sz="900" b="0" i="0" u="none" strike="noStrike" dirty="0">
                        <a:solidFill>
                          <a:srgbClr val="000000"/>
                        </a:solidFill>
                        <a:effectLst/>
                        <a:latin typeface="Calibri Light" panose="020F0302020204030204" pitchFamily="34" charset="0"/>
                      </a:endParaRP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6.551</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1.638</a:t>
                      </a:r>
                    </a:p>
                  </a:txBody>
                  <a:tcPr marL="9525" marR="9525" marT="9525" marB="0" anchor="ctr">
                    <a:noFill/>
                  </a:tcPr>
                </a:tc>
                <a:extLst>
                  <a:ext uri="{0D108BD9-81ED-4DB2-BD59-A6C34878D82A}">
                    <a16:rowId xmlns:a16="http://schemas.microsoft.com/office/drawing/2014/main" val="1026851441"/>
                  </a:ext>
                </a:extLst>
              </a:tr>
              <a:tr h="250314">
                <a:tc>
                  <a:txBody>
                    <a:bodyPr/>
                    <a:lstStyle/>
                    <a:p>
                      <a:pPr algn="l" fontAlgn="b"/>
                      <a:r>
                        <a:rPr lang="es-CL" sz="800" u="none" strike="noStrike" dirty="0">
                          <a:solidFill>
                            <a:srgbClr val="BB8108"/>
                          </a:solidFill>
                          <a:effectLst/>
                        </a:rPr>
                        <a:t>Profesionales, científicos e intelectuales </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dirty="0">
                          <a:solidFill>
                            <a:srgbClr val="000000"/>
                          </a:solidFill>
                          <a:effectLst/>
                          <a:latin typeface="Calibri Light" panose="020F0302020204030204" pitchFamily="34" charset="0"/>
                        </a:rPr>
                        <a:t>41.160</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52.219</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53.274</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12.115</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1.055</a:t>
                      </a:r>
                    </a:p>
                  </a:txBody>
                  <a:tcPr marL="9525" marR="9525" marT="9525" marB="0" anchor="ctr">
                    <a:noFill/>
                  </a:tcPr>
                </a:tc>
                <a:extLst>
                  <a:ext uri="{0D108BD9-81ED-4DB2-BD59-A6C34878D82A}">
                    <a16:rowId xmlns:a16="http://schemas.microsoft.com/office/drawing/2014/main" val="898275297"/>
                  </a:ext>
                </a:extLst>
              </a:tr>
              <a:tr h="263421">
                <a:tc>
                  <a:txBody>
                    <a:bodyPr/>
                    <a:lstStyle/>
                    <a:p>
                      <a:pPr algn="l" fontAlgn="b"/>
                      <a:r>
                        <a:rPr lang="es-CL" sz="800" u="none" strike="noStrike" dirty="0">
                          <a:solidFill>
                            <a:srgbClr val="BB8108"/>
                          </a:solidFill>
                          <a:effectLst/>
                        </a:rPr>
                        <a:t>Técnicos y profesionales de nivel medio </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a:solidFill>
                            <a:srgbClr val="000000"/>
                          </a:solidFill>
                          <a:effectLst/>
                          <a:latin typeface="Calibri Light" panose="020F0302020204030204" pitchFamily="34" charset="0"/>
                        </a:rPr>
                        <a:t>47.521</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44.654</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48.624</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1.103</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3.970</a:t>
                      </a:r>
                    </a:p>
                  </a:txBody>
                  <a:tcPr marL="9525" marR="9525" marT="9525" marB="0" anchor="ctr">
                    <a:noFill/>
                  </a:tcPr>
                </a:tc>
                <a:extLst>
                  <a:ext uri="{0D108BD9-81ED-4DB2-BD59-A6C34878D82A}">
                    <a16:rowId xmlns:a16="http://schemas.microsoft.com/office/drawing/2014/main" val="2717552326"/>
                  </a:ext>
                </a:extLst>
              </a:tr>
              <a:tr h="291772">
                <a:tc>
                  <a:txBody>
                    <a:bodyPr/>
                    <a:lstStyle/>
                    <a:p>
                      <a:pPr algn="l" fontAlgn="b"/>
                      <a:r>
                        <a:rPr lang="es-CL" sz="800" u="none" strike="noStrike" dirty="0">
                          <a:solidFill>
                            <a:srgbClr val="BB8108"/>
                          </a:solidFill>
                          <a:effectLst/>
                        </a:rPr>
                        <a:t>Personal de apoyo administrativo</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a:solidFill>
                            <a:srgbClr val="000000"/>
                          </a:solidFill>
                          <a:effectLst/>
                          <a:latin typeface="Calibri Light" panose="020F0302020204030204" pitchFamily="34" charset="0"/>
                        </a:rPr>
                        <a:t>16.169</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18.107</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19.200</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3.031</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1.093</a:t>
                      </a:r>
                    </a:p>
                  </a:txBody>
                  <a:tcPr marL="9525" marR="9525" marT="9525" marB="0" anchor="ctr">
                    <a:noFill/>
                  </a:tcPr>
                </a:tc>
                <a:extLst>
                  <a:ext uri="{0D108BD9-81ED-4DB2-BD59-A6C34878D82A}">
                    <a16:rowId xmlns:a16="http://schemas.microsoft.com/office/drawing/2014/main" val="691494978"/>
                  </a:ext>
                </a:extLst>
              </a:tr>
              <a:tr h="407380">
                <a:tc>
                  <a:txBody>
                    <a:bodyPr/>
                    <a:lstStyle/>
                    <a:p>
                      <a:pPr algn="l" fontAlgn="b"/>
                      <a:r>
                        <a:rPr lang="es-CL" sz="800" u="none" strike="noStrike" dirty="0">
                          <a:solidFill>
                            <a:srgbClr val="BB8108"/>
                          </a:solidFill>
                          <a:effectLst/>
                        </a:rPr>
                        <a:t>Trabajadores de los servicios y vendedores de comercios y mercados</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a:solidFill>
                            <a:srgbClr val="000000"/>
                          </a:solidFill>
                          <a:effectLst/>
                          <a:latin typeface="Calibri Light" panose="020F0302020204030204" pitchFamily="34" charset="0"/>
                        </a:rPr>
                        <a:t>76.402</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76.598</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91.432</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15.030</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14.834</a:t>
                      </a:r>
                    </a:p>
                  </a:txBody>
                  <a:tcPr marL="9525" marR="9525" marT="9525" marB="0" anchor="ctr">
                    <a:noFill/>
                  </a:tcPr>
                </a:tc>
                <a:extLst>
                  <a:ext uri="{0D108BD9-81ED-4DB2-BD59-A6C34878D82A}">
                    <a16:rowId xmlns:a16="http://schemas.microsoft.com/office/drawing/2014/main" val="2054827976"/>
                  </a:ext>
                </a:extLst>
              </a:tr>
              <a:tr h="412884">
                <a:tc>
                  <a:txBody>
                    <a:bodyPr/>
                    <a:lstStyle/>
                    <a:p>
                      <a:pPr algn="l" fontAlgn="b"/>
                      <a:r>
                        <a:rPr lang="es-CL" sz="800" u="none" strike="noStrike" dirty="0">
                          <a:solidFill>
                            <a:srgbClr val="BB8108"/>
                          </a:solidFill>
                          <a:effectLst/>
                        </a:rPr>
                        <a:t>Agricultores y trabajadores calificados agropecuarios, forestales y pesqueros</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a:solidFill>
                            <a:srgbClr val="000000"/>
                          </a:solidFill>
                          <a:effectLst/>
                          <a:latin typeface="Calibri Light" panose="020F0302020204030204" pitchFamily="34" charset="0"/>
                        </a:rPr>
                        <a:t>17.779</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17.783</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21.989</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4.210</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4.206</a:t>
                      </a:r>
                    </a:p>
                  </a:txBody>
                  <a:tcPr marL="9525" marR="9525" marT="9525" marB="0" anchor="ctr">
                    <a:noFill/>
                  </a:tcPr>
                </a:tc>
                <a:extLst>
                  <a:ext uri="{0D108BD9-81ED-4DB2-BD59-A6C34878D82A}">
                    <a16:rowId xmlns:a16="http://schemas.microsoft.com/office/drawing/2014/main" val="3414937567"/>
                  </a:ext>
                </a:extLst>
              </a:tr>
              <a:tr h="258742">
                <a:tc>
                  <a:txBody>
                    <a:bodyPr/>
                    <a:lstStyle/>
                    <a:p>
                      <a:pPr algn="l" fontAlgn="b"/>
                      <a:r>
                        <a:rPr lang="es-CL" sz="800" u="none" strike="noStrike" dirty="0">
                          <a:solidFill>
                            <a:srgbClr val="BB8108"/>
                          </a:solidFill>
                          <a:effectLst/>
                        </a:rPr>
                        <a:t>Artesanos y operarios de oficios </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a:solidFill>
                            <a:srgbClr val="000000"/>
                          </a:solidFill>
                          <a:effectLst/>
                          <a:latin typeface="Calibri Light" panose="020F0302020204030204" pitchFamily="34" charset="0"/>
                        </a:rPr>
                        <a:t>52.870</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60.891</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65.833</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12.963</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4.942</a:t>
                      </a:r>
                    </a:p>
                  </a:txBody>
                  <a:tcPr marL="9525" marR="9525" marT="9525" marB="0" anchor="ctr">
                    <a:noFill/>
                  </a:tcPr>
                </a:tc>
                <a:extLst>
                  <a:ext uri="{0D108BD9-81ED-4DB2-BD59-A6C34878D82A}">
                    <a16:rowId xmlns:a16="http://schemas.microsoft.com/office/drawing/2014/main" val="2900225785"/>
                  </a:ext>
                </a:extLst>
              </a:tr>
              <a:tr h="401875">
                <a:tc>
                  <a:txBody>
                    <a:bodyPr/>
                    <a:lstStyle/>
                    <a:p>
                      <a:pPr algn="l" fontAlgn="b"/>
                      <a:r>
                        <a:rPr lang="es-CL" sz="800" u="none" strike="noStrike" dirty="0">
                          <a:solidFill>
                            <a:srgbClr val="BB8108"/>
                          </a:solidFill>
                          <a:effectLst/>
                        </a:rPr>
                        <a:t>Operadores de instalaciones, máquinas y ensambladores</a:t>
                      </a:r>
                      <a:endParaRPr lang="es-CL" sz="800" b="0" i="0" u="none" strike="noStrike" dirty="0">
                        <a:solidFill>
                          <a:srgbClr val="BB8108"/>
                        </a:solidFill>
                        <a:effectLst/>
                        <a:latin typeface="Calibri Light" panose="020F0302020204030204" pitchFamily="34" charset="0"/>
                      </a:endParaRPr>
                    </a:p>
                  </a:txBody>
                  <a:tcPr marL="3419" marR="3419" marT="3419" marB="0" anchor="b">
                    <a:noFill/>
                  </a:tcPr>
                </a:tc>
                <a:tc>
                  <a:txBody>
                    <a:bodyPr/>
                    <a:lstStyle/>
                    <a:p>
                      <a:pPr algn="ctr" fontAlgn="ctr"/>
                      <a:r>
                        <a:rPr lang="es-CL" sz="900" b="0" i="0" u="none" strike="noStrike">
                          <a:solidFill>
                            <a:srgbClr val="000000"/>
                          </a:solidFill>
                          <a:effectLst/>
                          <a:latin typeface="Calibri Light" panose="020F0302020204030204" pitchFamily="34" charset="0"/>
                        </a:rPr>
                        <a:t>32.531</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37.960</a:t>
                      </a:r>
                    </a:p>
                  </a:txBody>
                  <a:tcPr marL="9525" marR="9525" marT="9525" marB="0" anchor="ctr">
                    <a:noFill/>
                  </a:tcPr>
                </a:tc>
                <a:tc>
                  <a:txBody>
                    <a:bodyPr/>
                    <a:lstStyle/>
                    <a:p>
                      <a:pPr algn="ctr" fontAlgn="ctr"/>
                      <a:r>
                        <a:rPr lang="es-CL" sz="900" b="0" i="0" u="none" strike="noStrike">
                          <a:solidFill>
                            <a:srgbClr val="000000"/>
                          </a:solidFill>
                          <a:effectLst/>
                          <a:latin typeface="Calibri Light" panose="020F0302020204030204" pitchFamily="34" charset="0"/>
                        </a:rPr>
                        <a:t>41.896</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9.365</a:t>
                      </a:r>
                    </a:p>
                  </a:txBody>
                  <a:tcPr marL="9525" marR="9525" marT="9525" marB="0" anchor="ctr">
                    <a:noFill/>
                  </a:tcPr>
                </a:tc>
                <a:tc>
                  <a:txBody>
                    <a:bodyPr/>
                    <a:lstStyle/>
                    <a:p>
                      <a:pPr algn="ctr" fontAlgn="ctr"/>
                      <a:r>
                        <a:rPr lang="es-CL" sz="900" b="0" i="0" u="none" strike="noStrike" dirty="0">
                          <a:solidFill>
                            <a:srgbClr val="000000"/>
                          </a:solidFill>
                          <a:effectLst/>
                          <a:latin typeface="Calibri Light" panose="020F0302020204030204" pitchFamily="34" charset="0"/>
                        </a:rPr>
                        <a:t>3.936</a:t>
                      </a:r>
                    </a:p>
                  </a:txBody>
                  <a:tcPr marL="9525" marR="9525" marT="9525" marB="0" anchor="ctr">
                    <a:noFill/>
                  </a:tcPr>
                </a:tc>
                <a:extLst>
                  <a:ext uri="{0D108BD9-81ED-4DB2-BD59-A6C34878D82A}">
                    <a16:rowId xmlns:a16="http://schemas.microsoft.com/office/drawing/2014/main" val="1288752099"/>
                  </a:ext>
                </a:extLst>
              </a:tr>
              <a:tr h="163926">
                <a:tc>
                  <a:txBody>
                    <a:bodyPr/>
                    <a:lstStyle/>
                    <a:p>
                      <a:pPr algn="l" fontAlgn="b"/>
                      <a:r>
                        <a:rPr lang="es-CL" sz="800" u="none" strike="noStrike" dirty="0">
                          <a:solidFill>
                            <a:srgbClr val="BB8108"/>
                          </a:solidFill>
                          <a:effectLst/>
                        </a:rPr>
                        <a:t>Ocupaciones elementales</a:t>
                      </a:r>
                      <a:endParaRPr lang="es-CL" sz="800" b="0" i="0" u="none" strike="noStrike" dirty="0">
                        <a:solidFill>
                          <a:srgbClr val="BB8108"/>
                        </a:solidFill>
                        <a:effectLst/>
                        <a:latin typeface="Calibri Light" panose="020F0302020204030204" pitchFamily="34" charset="0"/>
                      </a:endParaRPr>
                    </a:p>
                  </a:txBody>
                  <a:tcPr marL="3419" marR="3419" marT="3419" marB="0" anchor="b">
                    <a:lnB w="12700" cap="flat" cmpd="sng" algn="ctr">
                      <a:solidFill>
                        <a:schemeClr val="tx1"/>
                      </a:solidFill>
                      <a:prstDash val="solid"/>
                      <a:round/>
                      <a:headEnd type="none" w="med" len="med"/>
                      <a:tailEnd type="none" w="med" len="med"/>
                    </a:lnB>
                    <a:noFill/>
                  </a:tcPr>
                </a:tc>
                <a:tc>
                  <a:txBody>
                    <a:bodyPr/>
                    <a:lstStyle/>
                    <a:p>
                      <a:pPr algn="ctr" fontAlgn="ctr"/>
                      <a:r>
                        <a:rPr lang="es-CL" sz="900" b="0" i="0" u="none" strike="noStrike">
                          <a:solidFill>
                            <a:srgbClr val="000000"/>
                          </a:solidFill>
                          <a:effectLst/>
                          <a:latin typeface="Calibri Light" panose="020F0302020204030204" pitchFamily="34" charset="0"/>
                        </a:rPr>
                        <a:t>108.912</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900" b="0" i="0" u="none" strike="noStrike">
                          <a:solidFill>
                            <a:srgbClr val="000000"/>
                          </a:solidFill>
                          <a:effectLst/>
                          <a:latin typeface="Calibri Light" panose="020F0302020204030204" pitchFamily="34" charset="0"/>
                        </a:rPr>
                        <a:t>109.667</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900" b="0" i="0" u="none" strike="noStrike">
                          <a:solidFill>
                            <a:srgbClr val="000000"/>
                          </a:solidFill>
                          <a:effectLst/>
                          <a:latin typeface="Calibri Light" panose="020F0302020204030204" pitchFamily="34" charset="0"/>
                        </a:rPr>
                        <a:t>128.019</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900" b="0" i="0" u="none" strike="noStrike">
                          <a:solidFill>
                            <a:srgbClr val="000000"/>
                          </a:solidFill>
                          <a:effectLst/>
                          <a:latin typeface="Calibri Light" panose="020F0302020204030204" pitchFamily="34" charset="0"/>
                        </a:rPr>
                        <a:t>19.107</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900" b="0" i="0" u="none" strike="noStrike" dirty="0">
                          <a:solidFill>
                            <a:srgbClr val="000000"/>
                          </a:solidFill>
                          <a:effectLst/>
                          <a:latin typeface="Calibri Light" panose="020F0302020204030204" pitchFamily="34" charset="0"/>
                        </a:rPr>
                        <a:t>18.353</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7054696"/>
                  </a:ext>
                </a:extLst>
              </a:tr>
            </a:tbl>
          </a:graphicData>
        </a:graphic>
      </p:graphicFrame>
      <p:graphicFrame>
        <p:nvGraphicFramePr>
          <p:cNvPr id="14" name="Chart 1">
            <a:extLst>
              <a:ext uri="{FF2B5EF4-FFF2-40B4-BE49-F238E27FC236}">
                <a16:creationId xmlns:a16="http://schemas.microsoft.com/office/drawing/2014/main" id="{68757ECB-B2DE-4A23-8FCC-5BB6B3FFCA68}"/>
              </a:ext>
            </a:extLst>
          </p:cNvPr>
          <p:cNvGraphicFramePr>
            <a:graphicFrameLocks/>
          </p:cNvGraphicFramePr>
          <p:nvPr>
            <p:extLst>
              <p:ext uri="{D42A27DB-BD31-4B8C-83A1-F6EECF244321}">
                <p14:modId xmlns:p14="http://schemas.microsoft.com/office/powerpoint/2010/main" val="2487184910"/>
              </p:ext>
            </p:extLst>
          </p:nvPr>
        </p:nvGraphicFramePr>
        <p:xfrm>
          <a:off x="2630716" y="5521011"/>
          <a:ext cx="3873242" cy="28412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027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7EBF932-89F3-42CD-AE28-2419D5389EDC}"/>
              </a:ext>
            </a:extLst>
          </p:cNvPr>
          <p:cNvSpPr>
            <a:spLocks noGrp="1"/>
          </p:cNvSpPr>
          <p:nvPr>
            <p:ph type="sldNum" sz="quarter" idx="12"/>
          </p:nvPr>
        </p:nvSpPr>
        <p:spPr/>
        <p:txBody>
          <a:bodyPr/>
          <a:lstStyle/>
          <a:p>
            <a:r>
              <a:rPr lang="es-CL" dirty="0"/>
              <a:t>- </a:t>
            </a:r>
            <a:fld id="{374E110A-DEAA-4785-B4D5-BAA8BCA0A1D4}" type="slidenum">
              <a:rPr lang="es-CL" smtClean="0"/>
              <a:pPr/>
              <a:t>13</a:t>
            </a:fld>
            <a:r>
              <a:rPr lang="es-CL" dirty="0"/>
              <a:t> -</a:t>
            </a:r>
          </a:p>
        </p:txBody>
      </p:sp>
      <p:sp>
        <p:nvSpPr>
          <p:cNvPr id="7" name="Marcador de contenido 4">
            <a:extLst>
              <a:ext uri="{FF2B5EF4-FFF2-40B4-BE49-F238E27FC236}">
                <a16:creationId xmlns:a16="http://schemas.microsoft.com/office/drawing/2014/main" id="{CF86B7BB-69EF-46BB-8643-13B51222BAFF}"/>
              </a:ext>
            </a:extLst>
          </p:cNvPr>
          <p:cNvSpPr txBox="1">
            <a:spLocks/>
          </p:cNvSpPr>
          <p:nvPr/>
        </p:nvSpPr>
        <p:spPr>
          <a:xfrm>
            <a:off x="2713007" y="1078754"/>
            <a:ext cx="3871415"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b="1" spc="-50" dirty="0"/>
              <a:t>Cuadro 4: </a:t>
            </a:r>
            <a:r>
              <a:rPr lang="es-ES" spc="-50" dirty="0"/>
              <a:t> Tasa de ocupación informal (%), según categoría ocupacional en la Región del Maule, 2022</a:t>
            </a:r>
            <a:endParaRPr lang="es-CL" spc="-50" dirty="0"/>
          </a:p>
        </p:txBody>
      </p:sp>
      <p:sp>
        <p:nvSpPr>
          <p:cNvPr id="10" name="Marcador de contenido 3">
            <a:extLst>
              <a:ext uri="{FF2B5EF4-FFF2-40B4-BE49-F238E27FC236}">
                <a16:creationId xmlns:a16="http://schemas.microsoft.com/office/drawing/2014/main" id="{8CE575C2-D8F6-4790-87D5-668F2ABED715}"/>
              </a:ext>
            </a:extLst>
          </p:cNvPr>
          <p:cNvSpPr txBox="1">
            <a:spLocks/>
          </p:cNvSpPr>
          <p:nvPr/>
        </p:nvSpPr>
        <p:spPr>
          <a:xfrm>
            <a:off x="2678975" y="3831810"/>
            <a:ext cx="3806473" cy="424732"/>
          </a:xfrm>
          <a:prstGeom prst="rect">
            <a:avLst/>
          </a:prstGeom>
        </p:spPr>
        <p:txBody>
          <a:bodyPr/>
          <a:lst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CL" b="1" spc="-50" dirty="0"/>
              <a:t>Gráfico 14: </a:t>
            </a:r>
            <a:r>
              <a:rPr lang="es-ES" spc="-50" dirty="0"/>
              <a:t>Tasa de ocupación informal (%), según sexo en la Región del Maule, </a:t>
            </a:r>
            <a:r>
              <a:rPr lang="es-ES" spc="-50" dirty="0" smtClean="0"/>
              <a:t>abril </a:t>
            </a:r>
            <a:r>
              <a:rPr lang="es-ES" spc="-50" dirty="0"/>
              <a:t>– </a:t>
            </a:r>
            <a:r>
              <a:rPr lang="es-ES" spc="-50" dirty="0" smtClean="0"/>
              <a:t>junio </a:t>
            </a:r>
            <a:r>
              <a:rPr lang="es-ES" spc="-50" dirty="0"/>
              <a:t>2020 -2022.</a:t>
            </a:r>
            <a:endParaRPr lang="es-CL" spc="-50" dirty="0"/>
          </a:p>
        </p:txBody>
      </p:sp>
      <p:sp>
        <p:nvSpPr>
          <p:cNvPr id="17" name="CuadroTexto 16">
            <a:extLst>
              <a:ext uri="{FF2B5EF4-FFF2-40B4-BE49-F238E27FC236}">
                <a16:creationId xmlns:a16="http://schemas.microsoft.com/office/drawing/2014/main" id="{E80D3268-7370-492E-B7F2-04E080F0EAB4}"/>
              </a:ext>
            </a:extLst>
          </p:cNvPr>
          <p:cNvSpPr txBox="1"/>
          <p:nvPr/>
        </p:nvSpPr>
        <p:spPr>
          <a:xfrm>
            <a:off x="2731705" y="8362508"/>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8" name="Marcador de contenido 4">
            <a:extLst>
              <a:ext uri="{FF2B5EF4-FFF2-40B4-BE49-F238E27FC236}">
                <a16:creationId xmlns:a16="http://schemas.microsoft.com/office/drawing/2014/main" id="{6BD72938-5447-4ECC-BC8A-5AA54AFAA01F}"/>
              </a:ext>
            </a:extLst>
          </p:cNvPr>
          <p:cNvSpPr txBox="1">
            <a:spLocks/>
          </p:cNvSpPr>
          <p:nvPr/>
        </p:nvSpPr>
        <p:spPr>
          <a:xfrm>
            <a:off x="2731705" y="6637735"/>
            <a:ext cx="3753743"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b="1" spc="-50" dirty="0"/>
              <a:t>Cuadro 5: </a:t>
            </a:r>
            <a:r>
              <a:rPr lang="es-ES" spc="-50" dirty="0"/>
              <a:t> Tasa de ocupación informal (%) según tramo etario en la Región del Maule, </a:t>
            </a:r>
            <a:r>
              <a:rPr lang="es-ES" spc="-50" dirty="0" smtClean="0"/>
              <a:t>2022</a:t>
            </a:r>
            <a:endParaRPr lang="es-CL" spc="-50" dirty="0"/>
          </a:p>
        </p:txBody>
      </p:sp>
      <p:sp>
        <p:nvSpPr>
          <p:cNvPr id="19" name="CuadroTexto 18">
            <a:extLst>
              <a:ext uri="{FF2B5EF4-FFF2-40B4-BE49-F238E27FC236}">
                <a16:creationId xmlns:a16="http://schemas.microsoft.com/office/drawing/2014/main" id="{3E4C2C71-649E-4F17-B151-3E8D35908778}"/>
              </a:ext>
            </a:extLst>
          </p:cNvPr>
          <p:cNvSpPr txBox="1"/>
          <p:nvPr/>
        </p:nvSpPr>
        <p:spPr>
          <a:xfrm>
            <a:off x="2779297" y="6454794"/>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20" name="Marcador de contenido 2">
            <a:extLst>
              <a:ext uri="{FF2B5EF4-FFF2-40B4-BE49-F238E27FC236}">
                <a16:creationId xmlns:a16="http://schemas.microsoft.com/office/drawing/2014/main" id="{8F59A7CE-106C-4140-A3CC-3C604FCF5DF9}"/>
              </a:ext>
            </a:extLst>
          </p:cNvPr>
          <p:cNvSpPr>
            <a:spLocks noGrp="1"/>
          </p:cNvSpPr>
          <p:nvPr>
            <p:ph idx="1"/>
          </p:nvPr>
        </p:nvSpPr>
        <p:spPr>
          <a:xfrm>
            <a:off x="318726" y="1023618"/>
            <a:ext cx="2238301" cy="7338890"/>
          </a:xfrm>
        </p:spPr>
        <p:txBody>
          <a:bodyPr>
            <a:normAutofit/>
          </a:bodyPr>
          <a:lstStyle/>
          <a:p>
            <a:r>
              <a:rPr lang="es-CL" sz="1400" b="1" dirty="0"/>
              <a:t>En la región del Maule, el </a:t>
            </a:r>
            <a:r>
              <a:rPr lang="es-CL" sz="1400" b="1" dirty="0" smtClean="0"/>
              <a:t>45,7% </a:t>
            </a:r>
            <a:r>
              <a:rPr lang="es-CL" sz="1400" b="1" dirty="0"/>
              <a:t>de los adultos mayores tiene una ocupación informal.</a:t>
            </a:r>
            <a:endParaRPr lang="es-CL" sz="1400" dirty="0"/>
          </a:p>
          <a:p>
            <a:r>
              <a:rPr lang="es-ES" dirty="0"/>
              <a:t>Por categoría ocupacional (Cuadro 4), </a:t>
            </a:r>
            <a:r>
              <a:rPr lang="es-ES" b="1" dirty="0" smtClean="0"/>
              <a:t>63,3%</a:t>
            </a:r>
            <a:r>
              <a:rPr lang="es-ES" dirty="0" smtClean="0"/>
              <a:t> </a:t>
            </a:r>
            <a:r>
              <a:rPr lang="es-ES" b="1" dirty="0"/>
              <a:t>que trabajan por cuenta propia son informales, </a:t>
            </a:r>
            <a:r>
              <a:rPr lang="es-ES" dirty="0"/>
              <a:t>los que presentan un aumento de 2</a:t>
            </a:r>
            <a:r>
              <a:rPr lang="es-ES" dirty="0" smtClean="0"/>
              <a:t>,0 </a:t>
            </a:r>
            <a:r>
              <a:rPr lang="es-ES" dirty="0"/>
              <a:t>puntos porcentuales en comparación con el mismo trimestre del año 2021. </a:t>
            </a:r>
            <a:endParaRPr lang="es-CL" dirty="0"/>
          </a:p>
          <a:p>
            <a:endParaRPr lang="es-ES" dirty="0" smtClean="0"/>
          </a:p>
          <a:p>
            <a:r>
              <a:rPr lang="es-ES" dirty="0" smtClean="0"/>
              <a:t>Distinguiendo </a:t>
            </a:r>
            <a:r>
              <a:rPr lang="es-ES" dirty="0"/>
              <a:t>por sexo, el Gráfico 14 muestra la tasa de ocupación informal de los trimestres </a:t>
            </a:r>
            <a:r>
              <a:rPr lang="es-ES" dirty="0" smtClean="0"/>
              <a:t>abril </a:t>
            </a:r>
            <a:r>
              <a:rPr lang="es-ES" dirty="0"/>
              <a:t>– </a:t>
            </a:r>
            <a:r>
              <a:rPr lang="es-ES" dirty="0" smtClean="0"/>
              <a:t>junio </a:t>
            </a:r>
            <a:r>
              <a:rPr lang="es-ES" dirty="0"/>
              <a:t>desde el </a:t>
            </a:r>
            <a:r>
              <a:rPr lang="es-ES" dirty="0" smtClean="0"/>
              <a:t>2019 </a:t>
            </a:r>
            <a:r>
              <a:rPr lang="es-ES" dirty="0"/>
              <a:t>al 2022.  </a:t>
            </a:r>
            <a:r>
              <a:rPr lang="es-ES" b="1" dirty="0"/>
              <a:t>En el caso de las mujeres, poseen una tasa de ocupación informal de un </a:t>
            </a:r>
            <a:r>
              <a:rPr lang="es-ES" b="1" dirty="0" smtClean="0"/>
              <a:t>29,1%, </a:t>
            </a:r>
            <a:r>
              <a:rPr lang="es-ES" b="1" dirty="0"/>
              <a:t>correspondiente a </a:t>
            </a:r>
            <a:r>
              <a:rPr lang="es-ES" b="1" dirty="0" smtClean="0"/>
              <a:t>57.487 </a:t>
            </a:r>
            <a:r>
              <a:rPr lang="es-ES" b="1" dirty="0"/>
              <a:t>personas con ocupación informal</a:t>
            </a:r>
            <a:r>
              <a:rPr lang="es-ES" dirty="0"/>
              <a:t>, registrando un alza de </a:t>
            </a:r>
            <a:r>
              <a:rPr lang="es-ES" dirty="0" smtClean="0"/>
              <a:t>3,8 </a:t>
            </a:r>
            <a:r>
              <a:rPr lang="es-ES" dirty="0"/>
              <a:t>puntos respecto al año 2021. En comparación al año </a:t>
            </a:r>
            <a:r>
              <a:rPr lang="es-ES" dirty="0" smtClean="0"/>
              <a:t>2019, </a:t>
            </a:r>
            <a:r>
              <a:rPr lang="es-ES" dirty="0"/>
              <a:t>la tasa de informalidad es de </a:t>
            </a:r>
            <a:r>
              <a:rPr lang="es-ES" dirty="0" smtClean="0"/>
              <a:t>3,7 </a:t>
            </a:r>
            <a:r>
              <a:rPr lang="es-ES" dirty="0"/>
              <a:t>puntos porcentuales más que el último trimestre expuesto.</a:t>
            </a:r>
            <a:endParaRPr lang="es-CL" dirty="0"/>
          </a:p>
          <a:p>
            <a:endParaRPr lang="es-CL" dirty="0"/>
          </a:p>
          <a:p>
            <a:endParaRPr lang="es-ES" dirty="0" smtClean="0"/>
          </a:p>
          <a:p>
            <a:endParaRPr lang="es-ES" dirty="0"/>
          </a:p>
          <a:p>
            <a:r>
              <a:rPr lang="es-ES" dirty="0" smtClean="0"/>
              <a:t>La </a:t>
            </a:r>
            <a:r>
              <a:rPr lang="es-ES" dirty="0"/>
              <a:t>tasa de ocupación informal, según tramo etario </a:t>
            </a:r>
            <a:r>
              <a:rPr lang="es-ES" dirty="0" smtClean="0"/>
              <a:t>(Cuadro </a:t>
            </a:r>
            <a:r>
              <a:rPr lang="es-ES" dirty="0"/>
              <a:t>5), nos muestra que </a:t>
            </a:r>
            <a:r>
              <a:rPr lang="es-ES" b="1" dirty="0"/>
              <a:t>un </a:t>
            </a:r>
            <a:r>
              <a:rPr lang="es-ES" b="1" dirty="0" smtClean="0"/>
              <a:t>25,6% </a:t>
            </a:r>
            <a:r>
              <a:rPr lang="es-ES" b="1" dirty="0"/>
              <a:t>de jóvenes tienen una ocupación informal, lo que equivale a </a:t>
            </a:r>
            <a:r>
              <a:rPr lang="es-ES" b="1" dirty="0" smtClean="0"/>
              <a:t>23.009 </a:t>
            </a:r>
            <a:r>
              <a:rPr lang="es-ES" b="1" dirty="0"/>
              <a:t>personas.</a:t>
            </a:r>
            <a:endParaRPr lang="es-CL" dirty="0"/>
          </a:p>
        </p:txBody>
      </p:sp>
      <p:sp>
        <p:nvSpPr>
          <p:cNvPr id="15" name="CuadroTexto 14">
            <a:extLst>
              <a:ext uri="{FF2B5EF4-FFF2-40B4-BE49-F238E27FC236}">
                <a16:creationId xmlns:a16="http://schemas.microsoft.com/office/drawing/2014/main" id="{E80D3268-7370-492E-B7F2-04E080F0EAB4}"/>
              </a:ext>
            </a:extLst>
          </p:cNvPr>
          <p:cNvSpPr txBox="1"/>
          <p:nvPr/>
        </p:nvSpPr>
        <p:spPr>
          <a:xfrm>
            <a:off x="2641036" y="3302685"/>
            <a:ext cx="3935079" cy="307777"/>
          </a:xfrm>
          <a:prstGeom prst="rect">
            <a:avLst/>
          </a:prstGeom>
          <a:noFill/>
        </p:spPr>
        <p:txBody>
          <a:bodyPr wrap="square" rtlCol="0">
            <a:spAutoFit/>
          </a:bodyPr>
          <a:lstStyle/>
          <a:p>
            <a:r>
              <a:rPr lang="es-CL" sz="700" dirty="0">
                <a:solidFill>
                  <a:schemeClr val="accent6">
                    <a:lumMod val="50000"/>
                  </a:schemeClr>
                </a:solidFill>
              </a:rPr>
              <a:t>Fuente: ENE, INE</a:t>
            </a:r>
          </a:p>
          <a:p>
            <a:r>
              <a:rPr lang="es-CL" sz="700" dirty="0">
                <a:solidFill>
                  <a:schemeClr val="accent6">
                    <a:lumMod val="50000"/>
                  </a:schemeClr>
                </a:solidFill>
              </a:rPr>
              <a:t>**: cifras no fiables estadísticamente. *: cifra poco fiable estadísticamente.</a:t>
            </a:r>
          </a:p>
        </p:txBody>
      </p:sp>
      <p:graphicFrame>
        <p:nvGraphicFramePr>
          <p:cNvPr id="2" name="Tabla 1"/>
          <p:cNvGraphicFramePr>
            <a:graphicFrameLocks noGrp="1"/>
          </p:cNvGraphicFramePr>
          <p:nvPr>
            <p:extLst>
              <p:ext uri="{D42A27DB-BD31-4B8C-83A1-F6EECF244321}">
                <p14:modId xmlns:p14="http://schemas.microsoft.com/office/powerpoint/2010/main" val="1675273732"/>
              </p:ext>
            </p:extLst>
          </p:nvPr>
        </p:nvGraphicFramePr>
        <p:xfrm>
          <a:off x="2740162" y="1465901"/>
          <a:ext cx="3684097" cy="1836783"/>
        </p:xfrm>
        <a:graphic>
          <a:graphicData uri="http://schemas.openxmlformats.org/drawingml/2006/table">
            <a:tbl>
              <a:tblPr>
                <a:tableStyleId>{5C22544A-7EE6-4342-B048-85BDC9FD1C3A}</a:tableStyleId>
              </a:tblPr>
              <a:tblGrid>
                <a:gridCol w="634792">
                  <a:extLst>
                    <a:ext uri="{9D8B030D-6E8A-4147-A177-3AD203B41FA5}">
                      <a16:colId xmlns:a16="http://schemas.microsoft.com/office/drawing/2014/main" val="2019678713"/>
                    </a:ext>
                  </a:extLst>
                </a:gridCol>
                <a:gridCol w="634792">
                  <a:extLst>
                    <a:ext uri="{9D8B030D-6E8A-4147-A177-3AD203B41FA5}">
                      <a16:colId xmlns:a16="http://schemas.microsoft.com/office/drawing/2014/main" val="3201902010"/>
                    </a:ext>
                  </a:extLst>
                </a:gridCol>
                <a:gridCol w="510137">
                  <a:extLst>
                    <a:ext uri="{9D8B030D-6E8A-4147-A177-3AD203B41FA5}">
                      <a16:colId xmlns:a16="http://schemas.microsoft.com/office/drawing/2014/main" val="3202279106"/>
                    </a:ext>
                  </a:extLst>
                </a:gridCol>
                <a:gridCol w="634792">
                  <a:extLst>
                    <a:ext uri="{9D8B030D-6E8A-4147-A177-3AD203B41FA5}">
                      <a16:colId xmlns:a16="http://schemas.microsoft.com/office/drawing/2014/main" val="3181731131"/>
                    </a:ext>
                  </a:extLst>
                </a:gridCol>
                <a:gridCol w="634792">
                  <a:extLst>
                    <a:ext uri="{9D8B030D-6E8A-4147-A177-3AD203B41FA5}">
                      <a16:colId xmlns:a16="http://schemas.microsoft.com/office/drawing/2014/main" val="854409078"/>
                    </a:ext>
                  </a:extLst>
                </a:gridCol>
                <a:gridCol w="634792">
                  <a:extLst>
                    <a:ext uri="{9D8B030D-6E8A-4147-A177-3AD203B41FA5}">
                      <a16:colId xmlns:a16="http://schemas.microsoft.com/office/drawing/2014/main" val="1562677241"/>
                    </a:ext>
                  </a:extLst>
                </a:gridCol>
              </a:tblGrid>
              <a:tr h="243207">
                <a:tc gridSpan="6">
                  <a:txBody>
                    <a:bodyPr/>
                    <a:lstStyle/>
                    <a:p>
                      <a:pPr algn="ctr" fontAlgn="ctr"/>
                      <a:r>
                        <a:rPr lang="es-CL" sz="800" b="1" u="none" strike="noStrike" dirty="0">
                          <a:solidFill>
                            <a:srgbClr val="FFFFFF"/>
                          </a:solidFill>
                          <a:effectLst/>
                          <a:latin typeface="Calibri  "/>
                        </a:rPr>
                        <a:t>Trimestre </a:t>
                      </a:r>
                      <a:r>
                        <a:rPr lang="es-CL" sz="800" b="1" u="none" strike="noStrike" dirty="0" smtClean="0">
                          <a:solidFill>
                            <a:srgbClr val="FFFFFF"/>
                          </a:solidFill>
                          <a:effectLst/>
                          <a:latin typeface="Calibri  "/>
                        </a:rPr>
                        <a:t>abril</a:t>
                      </a:r>
                      <a:r>
                        <a:rPr lang="es-CL" sz="800" b="1" u="none" strike="noStrike" baseline="0" dirty="0" smtClean="0">
                          <a:solidFill>
                            <a:srgbClr val="FFFFFF"/>
                          </a:solidFill>
                          <a:effectLst/>
                          <a:latin typeface="Calibri  "/>
                        </a:rPr>
                        <a:t> </a:t>
                      </a:r>
                      <a:r>
                        <a:rPr lang="es-CL" sz="800" b="1" u="none" strike="noStrike" dirty="0">
                          <a:solidFill>
                            <a:srgbClr val="FFFFFF"/>
                          </a:solidFill>
                          <a:effectLst/>
                          <a:latin typeface="Calibri  "/>
                        </a:rPr>
                        <a:t>- </a:t>
                      </a:r>
                      <a:r>
                        <a:rPr lang="es-CL" sz="800" b="1" u="none" strike="noStrike" dirty="0" smtClean="0">
                          <a:solidFill>
                            <a:srgbClr val="FFFFFF"/>
                          </a:solidFill>
                          <a:effectLst/>
                          <a:latin typeface="Calibri  "/>
                        </a:rPr>
                        <a:t>junio </a:t>
                      </a:r>
                      <a:r>
                        <a:rPr lang="es-CL" sz="800" b="1" u="none" strike="noStrike" dirty="0">
                          <a:solidFill>
                            <a:srgbClr val="FFFFFF"/>
                          </a:solidFill>
                          <a:effectLst/>
                          <a:latin typeface="Calibri  "/>
                        </a:rPr>
                        <a:t>2022</a:t>
                      </a:r>
                      <a:endParaRPr lang="es-CL" sz="800" b="1" i="0" u="none" strike="noStrike" dirty="0">
                        <a:solidFill>
                          <a:srgbClr val="FFFFFF"/>
                        </a:solidFill>
                        <a:effectLst/>
                        <a:latin typeface="Calibri  "/>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488057752"/>
                  </a:ext>
                </a:extLst>
              </a:tr>
              <a:tr h="324274">
                <a:tc>
                  <a:txBody>
                    <a:bodyPr/>
                    <a:lstStyle/>
                    <a:p>
                      <a:pPr algn="l" fontAlgn="ctr"/>
                      <a:r>
                        <a:rPr lang="es-CL" sz="800" b="1" u="none" strike="noStrike" dirty="0">
                          <a:solidFill>
                            <a:srgbClr val="FFFFFF"/>
                          </a:solidFill>
                          <a:effectLst/>
                        </a:rPr>
                        <a:t> Indicador</a:t>
                      </a:r>
                      <a:endParaRPr lang="es-CL" sz="800" b="1" i="0" u="none" strike="noStrike" dirty="0">
                        <a:solidFill>
                          <a:srgbClr val="FFFFFF"/>
                        </a:solidFill>
                        <a:effectLst/>
                        <a:latin typeface="Calibri" panose="020F0502020204030204" pitchFamily="34" charset="0"/>
                      </a:endParaRPr>
                    </a:p>
                  </a:txBody>
                  <a:tcPr marL="7620" marR="7620" marT="7620" marB="0" anchor="ctr">
                    <a:lnR w="12700" cmpd="sng">
                      <a:noFill/>
                    </a:lnR>
                    <a:lnT w="12700" cmpd="sng">
                      <a:noFill/>
                    </a:lnT>
                    <a:solidFill>
                      <a:srgbClr val="339CB4"/>
                    </a:solidFill>
                  </a:tcPr>
                </a:tc>
                <a:tc>
                  <a:txBody>
                    <a:bodyPr/>
                    <a:lstStyle/>
                    <a:p>
                      <a:pPr algn="ctr" fontAlgn="ctr"/>
                      <a:r>
                        <a:rPr lang="es-CL" sz="800" b="1" u="none" strike="noStrike" dirty="0">
                          <a:solidFill>
                            <a:srgbClr val="FFFFFF"/>
                          </a:solidFill>
                          <a:effectLst/>
                        </a:rPr>
                        <a:t>Empleadores</a:t>
                      </a:r>
                      <a:endParaRPr lang="es-CL" sz="8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p>
                      <a:pPr algn="ctr" fontAlgn="ctr"/>
                      <a:r>
                        <a:rPr lang="es-CL" sz="800" b="1" u="none" strike="noStrike" dirty="0">
                          <a:solidFill>
                            <a:srgbClr val="FFFFFF"/>
                          </a:solidFill>
                          <a:effectLst/>
                        </a:rPr>
                        <a:t>Cuenta propia</a:t>
                      </a:r>
                      <a:endParaRPr lang="es-CL" sz="8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p>
                      <a:pPr algn="ctr" fontAlgn="ctr"/>
                      <a:r>
                        <a:rPr lang="es-CL" sz="800" b="1" u="none" strike="noStrike" dirty="0">
                          <a:solidFill>
                            <a:srgbClr val="FFFFFF"/>
                          </a:solidFill>
                          <a:effectLst/>
                        </a:rPr>
                        <a:t>Asalariados privados</a:t>
                      </a:r>
                      <a:endParaRPr lang="es-CL" sz="8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p>
                      <a:pPr algn="ctr" fontAlgn="ctr"/>
                      <a:r>
                        <a:rPr lang="es-CL" sz="800" b="1" u="none" strike="noStrike" dirty="0">
                          <a:solidFill>
                            <a:srgbClr val="FFFFFF"/>
                          </a:solidFill>
                          <a:effectLst/>
                        </a:rPr>
                        <a:t>Asalariados públicos</a:t>
                      </a:r>
                      <a:endParaRPr lang="es-CL" sz="8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solidFill>
                      <a:srgbClr val="339CB4"/>
                    </a:solidFill>
                  </a:tcPr>
                </a:tc>
                <a:tc>
                  <a:txBody>
                    <a:bodyPr/>
                    <a:lstStyle/>
                    <a:p>
                      <a:pPr algn="ctr" fontAlgn="ctr"/>
                      <a:r>
                        <a:rPr lang="es-CL" sz="800" b="1" u="none" strike="noStrike" dirty="0">
                          <a:solidFill>
                            <a:srgbClr val="FFFFFF"/>
                          </a:solidFill>
                          <a:effectLst/>
                        </a:rPr>
                        <a:t>Servicio doméstico</a:t>
                      </a:r>
                      <a:endParaRPr lang="es-CL" sz="8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extLst>
                  <a:ext uri="{0D108BD9-81ED-4DB2-BD59-A6C34878D82A}">
                    <a16:rowId xmlns:a16="http://schemas.microsoft.com/office/drawing/2014/main" val="2262839127"/>
                  </a:ext>
                </a:extLst>
              </a:tr>
              <a:tr h="472514">
                <a:tc>
                  <a:txBody>
                    <a:bodyPr/>
                    <a:lstStyle/>
                    <a:p>
                      <a:pPr algn="l" fontAlgn="ctr"/>
                      <a:r>
                        <a:rPr lang="es-CL" sz="800" b="1" u="none" strike="noStrike" dirty="0">
                          <a:solidFill>
                            <a:srgbClr val="BB8108"/>
                          </a:solidFill>
                          <a:effectLst/>
                        </a:rPr>
                        <a:t>Número de ocupados informales</a:t>
                      </a:r>
                      <a:endParaRPr lang="es-CL" sz="800" b="1" i="0" u="none" strike="noStrike" dirty="0">
                        <a:solidFill>
                          <a:srgbClr val="BB8108"/>
                        </a:solidFill>
                        <a:effectLst/>
                        <a:latin typeface="Calibri" panose="020F0502020204030204" pitchFamily="34" charset="0"/>
                      </a:endParaRPr>
                    </a:p>
                  </a:txBody>
                  <a:tcPr marL="7620" marR="7620" marT="7620" marB="0" anchor="ctr">
                    <a:noFill/>
                  </a:tcPr>
                </a:tc>
                <a:tc>
                  <a:txBody>
                    <a:bodyPr/>
                    <a:lstStyle/>
                    <a:p>
                      <a:pPr algn="ctr" fontAlgn="ctr"/>
                      <a:r>
                        <a:rPr lang="es-CL" sz="800" b="1" i="0" u="none" strike="noStrike" dirty="0" smtClean="0">
                          <a:solidFill>
                            <a:srgbClr val="000000"/>
                          </a:solidFill>
                          <a:effectLst/>
                          <a:latin typeface="Calibri" panose="020F0502020204030204" pitchFamily="34" charset="0"/>
                        </a:rPr>
                        <a:t>1.611 **</a:t>
                      </a:r>
                      <a:endParaRPr lang="es-CL" sz="800" b="1" i="0" u="none" strike="noStrike" dirty="0">
                        <a:solidFill>
                          <a:srgbClr val="000000"/>
                        </a:solidFill>
                        <a:effectLst/>
                        <a:latin typeface="Calibri" panose="020F0502020204030204" pitchFamily="34" charset="0"/>
                      </a:endParaRPr>
                    </a:p>
                  </a:txBody>
                  <a:tcPr marL="9525" marR="9525" marT="9525" marB="0" anchor="ctr">
                    <a:lnT w="12700" cmpd="sng">
                      <a:noFill/>
                    </a:lnT>
                    <a:noFill/>
                  </a:tcPr>
                </a:tc>
                <a:tc>
                  <a:txBody>
                    <a:bodyPr/>
                    <a:lstStyle/>
                    <a:p>
                      <a:pPr algn="ctr" fontAlgn="ctr"/>
                      <a:r>
                        <a:rPr lang="es-CL" sz="800" b="1" i="0" u="none" strike="noStrike">
                          <a:solidFill>
                            <a:srgbClr val="000000"/>
                          </a:solidFill>
                          <a:effectLst/>
                          <a:latin typeface="Calibri" panose="020F0502020204030204" pitchFamily="34" charset="0"/>
                        </a:rPr>
                        <a:t>62.617</a:t>
                      </a:r>
                    </a:p>
                  </a:txBody>
                  <a:tcPr marL="9525" marR="9525" marT="9525" marB="0" anchor="ctr">
                    <a:lnT w="12700" cmpd="sng">
                      <a:noFill/>
                    </a:lnT>
                    <a:noFill/>
                  </a:tcPr>
                </a:tc>
                <a:tc>
                  <a:txBody>
                    <a:bodyPr/>
                    <a:lstStyle/>
                    <a:p>
                      <a:pPr algn="ctr" fontAlgn="ctr"/>
                      <a:r>
                        <a:rPr lang="es-CL" sz="800" b="1" i="0" u="none" strike="noStrike">
                          <a:solidFill>
                            <a:srgbClr val="000000"/>
                          </a:solidFill>
                          <a:effectLst/>
                          <a:latin typeface="Calibri" panose="020F0502020204030204" pitchFamily="34" charset="0"/>
                        </a:rPr>
                        <a:t>52.784</a:t>
                      </a:r>
                    </a:p>
                  </a:txBody>
                  <a:tcPr marL="9525" marR="9525" marT="9525" marB="0" anchor="ctr">
                    <a:lnT w="12700" cmpd="sng">
                      <a:noFill/>
                    </a:lnT>
                    <a:noFill/>
                  </a:tcPr>
                </a:tc>
                <a:tc>
                  <a:txBody>
                    <a:bodyPr/>
                    <a:lstStyle/>
                    <a:p>
                      <a:pPr algn="ctr" fontAlgn="ctr"/>
                      <a:r>
                        <a:rPr lang="es-CL" sz="800" b="1" i="0" u="none" strike="noStrike" dirty="0" smtClean="0">
                          <a:solidFill>
                            <a:srgbClr val="000000"/>
                          </a:solidFill>
                          <a:effectLst/>
                          <a:latin typeface="Calibri" panose="020F0502020204030204" pitchFamily="34" charset="0"/>
                        </a:rPr>
                        <a:t>9.047 **</a:t>
                      </a:r>
                      <a:endParaRPr lang="es-CL" sz="8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s-CL" sz="800" b="1" i="0" u="none" strike="noStrike" dirty="0" smtClean="0">
                          <a:solidFill>
                            <a:srgbClr val="000000"/>
                          </a:solidFill>
                          <a:effectLst/>
                          <a:latin typeface="Calibri" panose="020F0502020204030204" pitchFamily="34" charset="0"/>
                        </a:rPr>
                        <a:t>8.354 **</a:t>
                      </a:r>
                      <a:endParaRPr lang="es-CL" sz="800" b="1" i="0" u="none" strike="noStrike" dirty="0">
                        <a:solidFill>
                          <a:srgbClr val="000000"/>
                        </a:solidFill>
                        <a:effectLst/>
                        <a:latin typeface="Calibri" panose="020F0502020204030204" pitchFamily="34" charset="0"/>
                      </a:endParaRPr>
                    </a:p>
                  </a:txBody>
                  <a:tcPr marL="9525" marR="9525" marT="9525" marB="0" anchor="ctr">
                    <a:lnT w="12700" cmpd="sng">
                      <a:noFill/>
                    </a:lnT>
                    <a:noFill/>
                  </a:tcPr>
                </a:tc>
                <a:extLst>
                  <a:ext uri="{0D108BD9-81ED-4DB2-BD59-A6C34878D82A}">
                    <a16:rowId xmlns:a16="http://schemas.microsoft.com/office/drawing/2014/main" val="2877439923"/>
                  </a:ext>
                </a:extLst>
              </a:tr>
              <a:tr h="472514">
                <a:tc>
                  <a:txBody>
                    <a:bodyPr/>
                    <a:lstStyle/>
                    <a:p>
                      <a:pPr algn="l" fontAlgn="ctr"/>
                      <a:r>
                        <a:rPr lang="es-CL" sz="800" b="1" u="none" strike="noStrike" dirty="0">
                          <a:solidFill>
                            <a:srgbClr val="BB8108"/>
                          </a:solidFill>
                          <a:effectLst/>
                        </a:rPr>
                        <a:t>Tasa de ocupación informal (%)</a:t>
                      </a:r>
                      <a:endParaRPr lang="es-CL" sz="800" b="1" i="0" u="none" strike="noStrike" dirty="0">
                        <a:solidFill>
                          <a:srgbClr val="BB8108"/>
                        </a:solidFill>
                        <a:effectLst/>
                        <a:latin typeface="Calibri" panose="020F0502020204030204" pitchFamily="34" charset="0"/>
                      </a:endParaRPr>
                    </a:p>
                  </a:txBody>
                  <a:tcPr marL="7620" marR="7620" marT="7620" marB="0" anchor="ctr">
                    <a:noFill/>
                  </a:tcPr>
                </a:tc>
                <a:tc>
                  <a:txBody>
                    <a:bodyPr/>
                    <a:lstStyle/>
                    <a:p>
                      <a:pPr algn="ctr" fontAlgn="ctr"/>
                      <a:r>
                        <a:rPr lang="es-CL" sz="800" b="1" i="0" u="none" strike="noStrike">
                          <a:solidFill>
                            <a:srgbClr val="000000"/>
                          </a:solidFill>
                          <a:effectLst/>
                          <a:latin typeface="Calibri" panose="020F0502020204030204" pitchFamily="34" charset="0"/>
                        </a:rPr>
                        <a:t>11,8</a:t>
                      </a:r>
                    </a:p>
                  </a:txBody>
                  <a:tcPr marL="9525" marR="9525" marT="9525" marB="0" anchor="ctr">
                    <a:noFill/>
                  </a:tcPr>
                </a:tc>
                <a:tc>
                  <a:txBody>
                    <a:bodyPr/>
                    <a:lstStyle/>
                    <a:p>
                      <a:pPr algn="ctr" fontAlgn="ctr"/>
                      <a:r>
                        <a:rPr lang="es-CL" sz="800" b="1" i="0" u="none" strike="noStrike">
                          <a:solidFill>
                            <a:srgbClr val="000000"/>
                          </a:solidFill>
                          <a:effectLst/>
                          <a:latin typeface="Calibri" panose="020F0502020204030204" pitchFamily="34" charset="0"/>
                        </a:rPr>
                        <a:t>63,3</a:t>
                      </a:r>
                    </a:p>
                  </a:txBody>
                  <a:tcPr marL="9525" marR="9525" marT="9525" marB="0" anchor="ctr">
                    <a:noFill/>
                  </a:tcPr>
                </a:tc>
                <a:tc>
                  <a:txBody>
                    <a:bodyPr/>
                    <a:lstStyle/>
                    <a:p>
                      <a:pPr algn="ctr" fontAlgn="ctr"/>
                      <a:r>
                        <a:rPr lang="es-CL" sz="800" b="1" i="0" u="none" strike="noStrike">
                          <a:solidFill>
                            <a:srgbClr val="000000"/>
                          </a:solidFill>
                          <a:effectLst/>
                          <a:latin typeface="Calibri" panose="020F0502020204030204" pitchFamily="34" charset="0"/>
                        </a:rPr>
                        <a:t>18,9</a:t>
                      </a:r>
                    </a:p>
                  </a:txBody>
                  <a:tcPr marL="9525" marR="9525" marT="9525" marB="0" anchor="ctr">
                    <a:noFill/>
                  </a:tcPr>
                </a:tc>
                <a:tc>
                  <a:txBody>
                    <a:bodyPr/>
                    <a:lstStyle/>
                    <a:p>
                      <a:pPr algn="ctr" fontAlgn="ctr"/>
                      <a:r>
                        <a:rPr lang="es-CL" sz="800" b="1" i="0" u="none" strike="noStrike">
                          <a:solidFill>
                            <a:srgbClr val="000000"/>
                          </a:solidFill>
                          <a:effectLst/>
                          <a:latin typeface="Calibri" panose="020F0502020204030204" pitchFamily="34" charset="0"/>
                        </a:rPr>
                        <a:t>12,5</a:t>
                      </a:r>
                    </a:p>
                  </a:txBody>
                  <a:tcPr marL="9525" marR="9525" marT="9525" marB="0" anchor="ctr">
                    <a:lnB w="12700" cmpd="sng">
                      <a:noFill/>
                    </a:lnB>
                    <a:noFill/>
                  </a:tcPr>
                </a:tc>
                <a:tc>
                  <a:txBody>
                    <a:bodyPr/>
                    <a:lstStyle/>
                    <a:p>
                      <a:pPr algn="ctr" fontAlgn="ctr"/>
                      <a:r>
                        <a:rPr lang="es-CL" sz="800" b="1" i="0" u="none" strike="noStrike">
                          <a:solidFill>
                            <a:srgbClr val="000000"/>
                          </a:solidFill>
                          <a:effectLst/>
                          <a:latin typeface="Calibri" panose="020F0502020204030204" pitchFamily="34" charset="0"/>
                        </a:rPr>
                        <a:t>63,3</a:t>
                      </a:r>
                    </a:p>
                  </a:txBody>
                  <a:tcPr marL="9525" marR="9525" marT="9525" marB="0" anchor="ctr">
                    <a:noFill/>
                  </a:tcPr>
                </a:tc>
                <a:extLst>
                  <a:ext uri="{0D108BD9-81ED-4DB2-BD59-A6C34878D82A}">
                    <a16:rowId xmlns:a16="http://schemas.microsoft.com/office/drawing/2014/main" val="1707700819"/>
                  </a:ext>
                </a:extLst>
              </a:tr>
              <a:tr h="324274">
                <a:tc>
                  <a:txBody>
                    <a:bodyPr/>
                    <a:lstStyle/>
                    <a:p>
                      <a:pPr algn="l" fontAlgn="ctr"/>
                      <a:r>
                        <a:rPr lang="es-CL" sz="800" b="0" u="none" strike="noStrike" dirty="0">
                          <a:solidFill>
                            <a:srgbClr val="BB8108"/>
                          </a:solidFill>
                          <a:effectLst/>
                        </a:rPr>
                        <a:t>Variación anual (pp)</a:t>
                      </a:r>
                      <a:endParaRPr lang="es-CL" sz="800" b="0" i="0" u="none" strike="noStrike" dirty="0">
                        <a:solidFill>
                          <a:srgbClr val="BB8108"/>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fontAlgn="ctr"/>
                      <a:r>
                        <a:rPr lang="es-CL" sz="800" b="0" i="0" u="none" strike="noStrike">
                          <a:solidFill>
                            <a:srgbClr val="000000"/>
                          </a:solidFill>
                          <a:effectLst/>
                          <a:latin typeface="Calibri" panose="020F0502020204030204" pitchFamily="34" charset="0"/>
                        </a:rPr>
                        <a:t>-9,1</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800" b="0" i="0" u="none" strike="noStrike">
                          <a:solidFill>
                            <a:srgbClr val="000000"/>
                          </a:solidFill>
                          <a:effectLst/>
                          <a:latin typeface="Calibri" panose="020F0502020204030204" pitchFamily="34" charset="0"/>
                        </a:rPr>
                        <a:t>2,0</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800" b="0" i="0" u="none" strike="noStrike">
                          <a:solidFill>
                            <a:srgbClr val="000000"/>
                          </a:solidFill>
                          <a:effectLst/>
                          <a:latin typeface="Calibri" panose="020F0502020204030204" pitchFamily="34" charset="0"/>
                        </a:rPr>
                        <a:t>1,8</a:t>
                      </a:r>
                    </a:p>
                  </a:txBody>
                  <a:tcPr marL="9525" marR="9525" marT="9525" marB="0" anchor="ctr">
                    <a:lnR w="12700" cmpd="sng">
                      <a:noFill/>
                    </a:lnR>
                    <a:lnB w="12700" cap="flat" cmpd="sng" algn="ctr">
                      <a:solidFill>
                        <a:schemeClr val="tx1"/>
                      </a:solidFill>
                      <a:prstDash val="solid"/>
                      <a:round/>
                      <a:headEnd type="none" w="med" len="med"/>
                      <a:tailEnd type="none" w="med" len="med"/>
                    </a:lnB>
                    <a:noFill/>
                  </a:tcPr>
                </a:tc>
                <a:tc>
                  <a:txBody>
                    <a:bodyPr/>
                    <a:lstStyle/>
                    <a:p>
                      <a:pPr algn="ctr" fontAlgn="ctr"/>
                      <a:r>
                        <a:rPr lang="es-CL" sz="800" b="0" i="0" u="none" strike="noStrike">
                          <a:solidFill>
                            <a:srgbClr val="000000"/>
                          </a:solidFill>
                          <a:effectLst/>
                          <a:latin typeface="Calibri" panose="020F0502020204030204" pitchFamily="34" charset="0"/>
                        </a:rPr>
                        <a:t>-1,2</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800" b="0" i="0" u="none" strike="noStrike" dirty="0">
                          <a:solidFill>
                            <a:srgbClr val="000000"/>
                          </a:solidFill>
                          <a:effectLst/>
                          <a:latin typeface="Calibri" panose="020F0502020204030204" pitchFamily="34" charset="0"/>
                        </a:rPr>
                        <a:t>4,7</a:t>
                      </a:r>
                    </a:p>
                  </a:txBody>
                  <a:tcPr marL="9525" marR="9525" marT="9525" marB="0" anchor="ctr">
                    <a:lnL w="12700" cmpd="sng">
                      <a:noFill/>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92523"/>
                  </a:ext>
                </a:extLst>
              </a:tr>
            </a:tbl>
          </a:graphicData>
        </a:graphic>
      </p:graphicFrame>
      <p:graphicFrame>
        <p:nvGraphicFramePr>
          <p:cNvPr id="24" name="Tabla 23"/>
          <p:cNvGraphicFramePr>
            <a:graphicFrameLocks noGrp="1"/>
          </p:cNvGraphicFramePr>
          <p:nvPr>
            <p:extLst>
              <p:ext uri="{D42A27DB-BD31-4B8C-83A1-F6EECF244321}">
                <p14:modId xmlns:p14="http://schemas.microsoft.com/office/powerpoint/2010/main" val="1484784112"/>
              </p:ext>
            </p:extLst>
          </p:nvPr>
        </p:nvGraphicFramePr>
        <p:xfrm>
          <a:off x="2793796" y="7050391"/>
          <a:ext cx="3688400" cy="1330929"/>
        </p:xfrm>
        <a:graphic>
          <a:graphicData uri="http://schemas.openxmlformats.org/drawingml/2006/table">
            <a:tbl>
              <a:tblPr>
                <a:tableStyleId>{5C22544A-7EE6-4342-B048-85BDC9FD1C3A}</a:tableStyleId>
              </a:tblPr>
              <a:tblGrid>
                <a:gridCol w="737680">
                  <a:extLst>
                    <a:ext uri="{9D8B030D-6E8A-4147-A177-3AD203B41FA5}">
                      <a16:colId xmlns:a16="http://schemas.microsoft.com/office/drawing/2014/main" val="1432056601"/>
                    </a:ext>
                  </a:extLst>
                </a:gridCol>
                <a:gridCol w="737680">
                  <a:extLst>
                    <a:ext uri="{9D8B030D-6E8A-4147-A177-3AD203B41FA5}">
                      <a16:colId xmlns:a16="http://schemas.microsoft.com/office/drawing/2014/main" val="3046835607"/>
                    </a:ext>
                  </a:extLst>
                </a:gridCol>
                <a:gridCol w="737680">
                  <a:extLst>
                    <a:ext uri="{9D8B030D-6E8A-4147-A177-3AD203B41FA5}">
                      <a16:colId xmlns:a16="http://schemas.microsoft.com/office/drawing/2014/main" val="2730559811"/>
                    </a:ext>
                  </a:extLst>
                </a:gridCol>
                <a:gridCol w="737680">
                  <a:extLst>
                    <a:ext uri="{9D8B030D-6E8A-4147-A177-3AD203B41FA5}">
                      <a16:colId xmlns:a16="http://schemas.microsoft.com/office/drawing/2014/main" val="2170159789"/>
                    </a:ext>
                  </a:extLst>
                </a:gridCol>
                <a:gridCol w="737680">
                  <a:extLst>
                    <a:ext uri="{9D8B030D-6E8A-4147-A177-3AD203B41FA5}">
                      <a16:colId xmlns:a16="http://schemas.microsoft.com/office/drawing/2014/main" val="271119367"/>
                    </a:ext>
                  </a:extLst>
                </a:gridCol>
              </a:tblGrid>
              <a:tr h="317469">
                <a:tc gridSpan="5">
                  <a:txBody>
                    <a:bodyPr/>
                    <a:lstStyle/>
                    <a:p>
                      <a:pPr algn="ctr" fontAlgn="ctr"/>
                      <a:r>
                        <a:rPr lang="es-CL" sz="1000" b="1" u="none" strike="noStrike" dirty="0">
                          <a:solidFill>
                            <a:srgbClr val="FFFFFF"/>
                          </a:solidFill>
                          <a:effectLst/>
                        </a:rPr>
                        <a:t>Trimestre </a:t>
                      </a:r>
                      <a:r>
                        <a:rPr lang="es-CL" sz="1000" b="1" u="none" strike="noStrike" dirty="0" smtClean="0">
                          <a:solidFill>
                            <a:srgbClr val="FFFFFF"/>
                          </a:solidFill>
                          <a:effectLst/>
                        </a:rPr>
                        <a:t>abril</a:t>
                      </a:r>
                      <a:r>
                        <a:rPr lang="es-CL" sz="1000" b="1" u="none" strike="noStrike" baseline="0" dirty="0" smtClean="0">
                          <a:solidFill>
                            <a:srgbClr val="FFFFFF"/>
                          </a:solidFill>
                          <a:effectLst/>
                        </a:rPr>
                        <a:t> </a:t>
                      </a:r>
                      <a:r>
                        <a:rPr lang="es-CL" sz="1000" b="1" u="none" strike="noStrike" dirty="0" smtClean="0">
                          <a:solidFill>
                            <a:srgbClr val="FFFFFF"/>
                          </a:solidFill>
                          <a:effectLst/>
                        </a:rPr>
                        <a:t>- junio 2022</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577543067"/>
                  </a:ext>
                </a:extLst>
              </a:tr>
              <a:tr h="281937">
                <a:tc>
                  <a:txBody>
                    <a:bodyPr/>
                    <a:lstStyle/>
                    <a:p>
                      <a:pPr algn="l" fontAlgn="ctr"/>
                      <a:r>
                        <a:rPr lang="es-CL" sz="1000" b="1" u="none" strike="noStrike" dirty="0">
                          <a:solidFill>
                            <a:srgbClr val="FFFFFF"/>
                          </a:solidFill>
                          <a:effectLst/>
                        </a:rPr>
                        <a:t> Tramo etario</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p>
                      <a:pPr algn="ctr" fontAlgn="ctr"/>
                      <a:r>
                        <a:rPr lang="es-CL" sz="1000" b="1" u="none" strike="noStrike" dirty="0">
                          <a:solidFill>
                            <a:srgbClr val="FFFFFF"/>
                          </a:solidFill>
                          <a:effectLst/>
                        </a:rPr>
                        <a:t>15 – 29 años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p>
                      <a:pPr algn="ctr" fontAlgn="ctr"/>
                      <a:r>
                        <a:rPr lang="es-CL" sz="1000" b="1" u="none" strike="noStrike" dirty="0">
                          <a:solidFill>
                            <a:srgbClr val="FFFFFF"/>
                          </a:solidFill>
                          <a:effectLst/>
                        </a:rPr>
                        <a:t>30 – 44 años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p>
                      <a:pPr algn="ctr" fontAlgn="ctr"/>
                      <a:r>
                        <a:rPr lang="es-CL" sz="1000" b="1" u="none" strike="noStrike" dirty="0">
                          <a:solidFill>
                            <a:srgbClr val="FFFFFF"/>
                          </a:solidFill>
                          <a:effectLst/>
                        </a:rPr>
                        <a:t>45- 59 años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p>
                      <a:pPr algn="ctr" fontAlgn="ctr"/>
                      <a:r>
                        <a:rPr lang="es-CL" sz="1000" b="1" u="none" strike="noStrike" dirty="0">
                          <a:solidFill>
                            <a:srgbClr val="FFFFFF"/>
                          </a:solidFill>
                          <a:effectLst/>
                        </a:rPr>
                        <a:t>60 años y más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extLst>
                  <a:ext uri="{0D108BD9-81ED-4DB2-BD59-A6C34878D82A}">
                    <a16:rowId xmlns:a16="http://schemas.microsoft.com/office/drawing/2014/main" val="2140232847"/>
                  </a:ext>
                </a:extLst>
              </a:tr>
              <a:tr h="413733">
                <a:tc>
                  <a:txBody>
                    <a:bodyPr/>
                    <a:lstStyle/>
                    <a:p>
                      <a:pPr algn="l" fontAlgn="ctr"/>
                      <a:r>
                        <a:rPr lang="es-CL" sz="900" b="1" u="none" strike="noStrike" dirty="0">
                          <a:solidFill>
                            <a:srgbClr val="BB8108"/>
                          </a:solidFill>
                          <a:effectLst/>
                        </a:rPr>
                        <a:t>Tasa de Ocupación informal</a:t>
                      </a:r>
                      <a:endParaRPr lang="es-CL" sz="900" b="1" i="0" u="none" strike="noStrike" dirty="0">
                        <a:solidFill>
                          <a:srgbClr val="BB8108"/>
                        </a:solidFill>
                        <a:effectLst/>
                        <a:latin typeface="Calibri Light" panose="020F0302020204030204" pitchFamily="34" charset="0"/>
                      </a:endParaRPr>
                    </a:p>
                  </a:txBody>
                  <a:tcPr marL="7620" marR="7620" marT="7620" marB="0" anchor="ctr">
                    <a:lnT w="12700" cmpd="sng">
                      <a:noFill/>
                    </a:lnT>
                    <a:solidFill>
                      <a:schemeClr val="bg1"/>
                    </a:solidFill>
                  </a:tcPr>
                </a:tc>
                <a:tc>
                  <a:txBody>
                    <a:bodyPr/>
                    <a:lstStyle/>
                    <a:p>
                      <a:pPr algn="ctr" fontAlgn="ctr"/>
                      <a:r>
                        <a:rPr lang="es-CL" sz="800" b="1" i="0" u="none" strike="noStrike">
                          <a:solidFill>
                            <a:srgbClr val="000000"/>
                          </a:solidFill>
                          <a:effectLst/>
                          <a:latin typeface="Calibri" panose="020F0502020204030204" pitchFamily="34" charset="0"/>
                        </a:rPr>
                        <a:t>25,6</a:t>
                      </a:r>
                    </a:p>
                  </a:txBody>
                  <a:tcPr marL="9525" marR="9525" marT="9525" marB="0" anchor="ctr">
                    <a:lnT w="12700" cmpd="sng">
                      <a:noFill/>
                    </a:lnT>
                    <a:solidFill>
                      <a:schemeClr val="bg1"/>
                    </a:solidFill>
                  </a:tcPr>
                </a:tc>
                <a:tc>
                  <a:txBody>
                    <a:bodyPr/>
                    <a:lstStyle/>
                    <a:p>
                      <a:pPr algn="ctr" fontAlgn="ctr"/>
                      <a:r>
                        <a:rPr lang="es-CL" sz="800" b="1" i="0" u="none" strike="noStrike">
                          <a:solidFill>
                            <a:srgbClr val="000000"/>
                          </a:solidFill>
                          <a:effectLst/>
                          <a:latin typeface="Calibri" panose="020F0502020204030204" pitchFamily="34" charset="0"/>
                        </a:rPr>
                        <a:t>24,2</a:t>
                      </a:r>
                    </a:p>
                  </a:txBody>
                  <a:tcPr marL="9525" marR="9525" marT="9525" marB="0" anchor="ctr">
                    <a:lnT w="12700" cmpd="sng">
                      <a:noFill/>
                    </a:lnT>
                    <a:solidFill>
                      <a:schemeClr val="bg1"/>
                    </a:solidFill>
                  </a:tcPr>
                </a:tc>
                <a:tc>
                  <a:txBody>
                    <a:bodyPr/>
                    <a:lstStyle/>
                    <a:p>
                      <a:pPr algn="ctr" fontAlgn="ctr"/>
                      <a:r>
                        <a:rPr lang="es-CL" sz="800" b="1" i="0" u="none" strike="noStrike">
                          <a:solidFill>
                            <a:srgbClr val="000000"/>
                          </a:solidFill>
                          <a:effectLst/>
                          <a:latin typeface="Calibri" panose="020F0502020204030204" pitchFamily="34" charset="0"/>
                        </a:rPr>
                        <a:t>29,1</a:t>
                      </a:r>
                    </a:p>
                  </a:txBody>
                  <a:tcPr marL="9525" marR="9525" marT="9525" marB="0" anchor="ctr">
                    <a:lnT w="12700" cmpd="sng">
                      <a:noFill/>
                    </a:lnT>
                    <a:solidFill>
                      <a:schemeClr val="bg1"/>
                    </a:solidFill>
                  </a:tcPr>
                </a:tc>
                <a:tc>
                  <a:txBody>
                    <a:bodyPr/>
                    <a:lstStyle/>
                    <a:p>
                      <a:pPr algn="ctr" fontAlgn="ctr"/>
                      <a:r>
                        <a:rPr lang="es-CL" sz="800" b="1" i="0" u="none" strike="noStrike">
                          <a:solidFill>
                            <a:srgbClr val="000000"/>
                          </a:solidFill>
                          <a:effectLst/>
                          <a:latin typeface="Calibri" panose="020F0502020204030204" pitchFamily="34" charset="0"/>
                        </a:rPr>
                        <a:t>45,7</a:t>
                      </a:r>
                    </a:p>
                  </a:txBody>
                  <a:tcPr marL="9525" marR="9525" marT="9525" marB="0" anchor="ctr">
                    <a:lnT w="12700" cmpd="sng">
                      <a:noFill/>
                    </a:lnT>
                    <a:solidFill>
                      <a:schemeClr val="bg1"/>
                    </a:solidFill>
                  </a:tcPr>
                </a:tc>
                <a:extLst>
                  <a:ext uri="{0D108BD9-81ED-4DB2-BD59-A6C34878D82A}">
                    <a16:rowId xmlns:a16="http://schemas.microsoft.com/office/drawing/2014/main" val="528796525"/>
                  </a:ext>
                </a:extLst>
              </a:tr>
              <a:tr h="275823">
                <a:tc>
                  <a:txBody>
                    <a:bodyPr/>
                    <a:lstStyle/>
                    <a:p>
                      <a:pPr algn="l" fontAlgn="ctr"/>
                      <a:r>
                        <a:rPr lang="es-CL" sz="900" u="none" strike="noStrike" dirty="0">
                          <a:solidFill>
                            <a:srgbClr val="BB8108"/>
                          </a:solidFill>
                          <a:effectLst/>
                        </a:rPr>
                        <a:t>Variación anual (pp)</a:t>
                      </a:r>
                      <a:endParaRPr lang="es-CL" sz="900" b="0" i="0" u="none" strike="noStrike" dirty="0">
                        <a:solidFill>
                          <a:srgbClr val="BB8108"/>
                        </a:solidFill>
                        <a:effectLst/>
                        <a:latin typeface="Calibri Light" panose="020F03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800" b="0" i="0" u="none" strike="noStrike">
                          <a:solidFill>
                            <a:srgbClr val="000000"/>
                          </a:solidFill>
                          <a:effectLst/>
                          <a:latin typeface="Calibri" panose="020F0502020204030204" pitchFamily="34" charset="0"/>
                        </a:rPr>
                        <a:t>-7,1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800" b="0" i="0" u="none" strike="noStrike" dirty="0">
                          <a:solidFill>
                            <a:srgbClr val="000000"/>
                          </a:solidFill>
                          <a:effectLst/>
                          <a:latin typeface="Calibri" panose="020F0502020204030204" pitchFamily="34" charset="0"/>
                        </a:rPr>
                        <a:t>1,6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800" b="0" i="0" u="none" strike="noStrike">
                          <a:solidFill>
                            <a:srgbClr val="000000"/>
                          </a:solidFill>
                          <a:effectLst/>
                          <a:latin typeface="Calibri" panose="020F0502020204030204" pitchFamily="34" charset="0"/>
                        </a:rPr>
                        <a:t>2,7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800" b="0" i="0" u="none" strike="noStrike" dirty="0">
                          <a:solidFill>
                            <a:srgbClr val="000000"/>
                          </a:solidFill>
                          <a:effectLst/>
                          <a:latin typeface="Calibri" panose="020F0502020204030204" pitchFamily="34" charset="0"/>
                        </a:rPr>
                        <a:t>5,3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7080385"/>
                  </a:ext>
                </a:extLst>
              </a:tr>
            </a:tbl>
          </a:graphicData>
        </a:graphic>
      </p:graphicFrame>
      <p:graphicFrame>
        <p:nvGraphicFramePr>
          <p:cNvPr id="21" name="Chart 1">
            <a:extLst>
              <a:ext uri="{FF2B5EF4-FFF2-40B4-BE49-F238E27FC236}">
                <a16:creationId xmlns:a16="http://schemas.microsoft.com/office/drawing/2014/main" id="{DDA7DFC7-0E4C-4667-BE01-87F758E12FBA}"/>
              </a:ext>
            </a:extLst>
          </p:cNvPr>
          <p:cNvGraphicFramePr>
            <a:graphicFrameLocks/>
          </p:cNvGraphicFramePr>
          <p:nvPr>
            <p:extLst>
              <p:ext uri="{D42A27DB-BD31-4B8C-83A1-F6EECF244321}">
                <p14:modId xmlns:p14="http://schemas.microsoft.com/office/powerpoint/2010/main" val="2235473086"/>
              </p:ext>
            </p:extLst>
          </p:nvPr>
        </p:nvGraphicFramePr>
        <p:xfrm>
          <a:off x="2641036" y="4228439"/>
          <a:ext cx="4089373" cy="2212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340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2DC7D-2415-4339-B7BA-5BE142473FCA}"/>
              </a:ext>
            </a:extLst>
          </p:cNvPr>
          <p:cNvSpPr>
            <a:spLocks noGrp="1"/>
          </p:cNvSpPr>
          <p:nvPr>
            <p:ph type="title"/>
          </p:nvPr>
        </p:nvSpPr>
        <p:spPr/>
        <p:txBody>
          <a:bodyPr/>
          <a:lstStyle/>
          <a:p>
            <a:r>
              <a:rPr lang="es-CL" dirty="0"/>
              <a:t>IV. Horas efectivas y habituales</a:t>
            </a:r>
          </a:p>
        </p:txBody>
      </p:sp>
      <p:sp>
        <p:nvSpPr>
          <p:cNvPr id="3" name="Marcador de contenido 2">
            <a:extLst>
              <a:ext uri="{FF2B5EF4-FFF2-40B4-BE49-F238E27FC236}">
                <a16:creationId xmlns:a16="http://schemas.microsoft.com/office/drawing/2014/main" id="{2ECF8187-106A-4D70-A4AE-D874C21B8B14}"/>
              </a:ext>
            </a:extLst>
          </p:cNvPr>
          <p:cNvSpPr>
            <a:spLocks noGrp="1"/>
          </p:cNvSpPr>
          <p:nvPr>
            <p:ph idx="1"/>
          </p:nvPr>
        </p:nvSpPr>
        <p:spPr>
          <a:xfrm>
            <a:off x="372552" y="1732549"/>
            <a:ext cx="2238301" cy="6920622"/>
          </a:xfrm>
        </p:spPr>
        <p:txBody>
          <a:bodyPr>
            <a:normAutofit/>
          </a:bodyPr>
          <a:lstStyle/>
          <a:p>
            <a:r>
              <a:rPr lang="es-CL" sz="1400" b="1" dirty="0"/>
              <a:t>En el Maule el promedio de horas habituales trabajadas es de </a:t>
            </a:r>
            <a:r>
              <a:rPr lang="es-CL" sz="1400" b="1" dirty="0" smtClean="0"/>
              <a:t>41,0 </a:t>
            </a:r>
            <a:r>
              <a:rPr lang="es-CL" sz="1400" b="1" dirty="0"/>
              <a:t>horas</a:t>
            </a:r>
            <a:r>
              <a:rPr lang="es-CL" sz="1400" b="1" dirty="0" smtClean="0"/>
              <a:t>.</a:t>
            </a:r>
            <a:endParaRPr lang="es-CL" sz="1400" dirty="0"/>
          </a:p>
          <a:p>
            <a:r>
              <a:rPr lang="es-ES" dirty="0"/>
              <a:t>A partir de la serie expuesta desde el 2018 al 2022 (Gráfico 15), se puede observar un aspecto estacional en las horas efectivas y habituales trabajadas, donde en los meses de verano aumentan las horas y en los de invierno disminuyen. Además, se puede observar cierta disminución de las horas trabajadas en el periodo de pandemia.</a:t>
            </a:r>
          </a:p>
          <a:p>
            <a:endParaRPr lang="es-CL" dirty="0"/>
          </a:p>
          <a:p>
            <a:endParaRPr lang="es-CL" dirty="0"/>
          </a:p>
          <a:p>
            <a:endParaRPr lang="es-CL" dirty="0" smtClean="0"/>
          </a:p>
          <a:p>
            <a:r>
              <a:rPr lang="es-CL" dirty="0" smtClean="0"/>
              <a:t>En el Gráfico 16 se observa la cantidad de las horas habituales trabajadas desde el 2018 al 2022, por sexo.  Para la totalidad de la serie, se observa que los hombres tienen mayor cantidad de horas habituales trabajadas, llegando a 42,3 horas para el trimestre abril – junio, donde las mujeres presentan solo 39,1 horas habituales.</a:t>
            </a:r>
            <a:endParaRPr lang="es-CL" dirty="0"/>
          </a:p>
        </p:txBody>
      </p:sp>
      <p:sp>
        <p:nvSpPr>
          <p:cNvPr id="4" name="Marcador de número de diapositiva 3">
            <a:extLst>
              <a:ext uri="{FF2B5EF4-FFF2-40B4-BE49-F238E27FC236}">
                <a16:creationId xmlns:a16="http://schemas.microsoft.com/office/drawing/2014/main" id="{01D42C60-7738-40B5-8D07-29771309AFD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fld id="{374E110A-DEAA-4785-B4D5-BAA8BCA0A1D4}" type="slidenum">
              <a:rPr kumimoji="0" lang="es-CL" sz="1200" b="0"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p>
        </p:txBody>
      </p:sp>
      <p:sp>
        <p:nvSpPr>
          <p:cNvPr id="5" name="Marcador de contenido 4">
            <a:extLst>
              <a:ext uri="{FF2B5EF4-FFF2-40B4-BE49-F238E27FC236}">
                <a16:creationId xmlns:a16="http://schemas.microsoft.com/office/drawing/2014/main" id="{E6A785B4-117E-4EF3-963C-52182605C0EF}"/>
              </a:ext>
            </a:extLst>
          </p:cNvPr>
          <p:cNvSpPr>
            <a:spLocks noGrp="1"/>
          </p:cNvSpPr>
          <p:nvPr>
            <p:ph idx="13"/>
          </p:nvPr>
        </p:nvSpPr>
        <p:spPr>
          <a:xfrm>
            <a:off x="2713007" y="1732549"/>
            <a:ext cx="3772440" cy="424732"/>
          </a:xfrm>
        </p:spPr>
        <p:txBody>
          <a:bodyPr/>
          <a:lstStyle/>
          <a:p>
            <a:r>
              <a:rPr lang="es-ES" b="1" dirty="0"/>
              <a:t>Gráfico 15:</a:t>
            </a:r>
            <a:r>
              <a:rPr lang="es-ES" dirty="0"/>
              <a:t> Horas efectivas y habituales trabajadas en la Región del Maule, 2018 – 2022.</a:t>
            </a:r>
            <a:endParaRPr lang="es-CL" dirty="0"/>
          </a:p>
        </p:txBody>
      </p:sp>
      <p:sp>
        <p:nvSpPr>
          <p:cNvPr id="10" name="CuadroTexto 9">
            <a:extLst>
              <a:ext uri="{FF2B5EF4-FFF2-40B4-BE49-F238E27FC236}">
                <a16:creationId xmlns:a16="http://schemas.microsoft.com/office/drawing/2014/main" id="{7CA318A6-5BB4-4C3D-BF5C-9FCB96D390B2}"/>
              </a:ext>
            </a:extLst>
          </p:cNvPr>
          <p:cNvSpPr txBox="1"/>
          <p:nvPr/>
        </p:nvSpPr>
        <p:spPr>
          <a:xfrm>
            <a:off x="2779297" y="4938066"/>
            <a:ext cx="146785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Fuente: ENE, INE</a:t>
            </a:r>
          </a:p>
        </p:txBody>
      </p:sp>
      <p:sp>
        <p:nvSpPr>
          <p:cNvPr id="12" name="Marcador de contenido 4">
            <a:extLst>
              <a:ext uri="{FF2B5EF4-FFF2-40B4-BE49-F238E27FC236}">
                <a16:creationId xmlns:a16="http://schemas.microsoft.com/office/drawing/2014/main" id="{E6A785B4-117E-4EF3-963C-52182605C0EF}"/>
              </a:ext>
            </a:extLst>
          </p:cNvPr>
          <p:cNvSpPr>
            <a:spLocks noGrp="1"/>
          </p:cNvSpPr>
          <p:nvPr>
            <p:ph idx="13"/>
          </p:nvPr>
        </p:nvSpPr>
        <p:spPr>
          <a:xfrm>
            <a:off x="2847050" y="5191488"/>
            <a:ext cx="3772440" cy="424732"/>
          </a:xfrm>
        </p:spPr>
        <p:txBody>
          <a:bodyPr/>
          <a:lstStyle/>
          <a:p>
            <a:r>
              <a:rPr lang="es-ES" b="1" dirty="0"/>
              <a:t>Gráfico 16:</a:t>
            </a:r>
            <a:r>
              <a:rPr lang="es-ES" dirty="0"/>
              <a:t> Horas habituales trabajadas por sexo en la Región del </a:t>
            </a:r>
            <a:r>
              <a:rPr lang="es-ES" dirty="0" smtClean="0"/>
              <a:t>Maule, </a:t>
            </a:r>
            <a:r>
              <a:rPr lang="es-ES" dirty="0"/>
              <a:t>2018 – 2022.</a:t>
            </a:r>
            <a:endParaRPr lang="es-CL" dirty="0"/>
          </a:p>
        </p:txBody>
      </p:sp>
      <p:sp>
        <p:nvSpPr>
          <p:cNvPr id="13" name="CuadroTexto 12">
            <a:extLst>
              <a:ext uri="{FF2B5EF4-FFF2-40B4-BE49-F238E27FC236}">
                <a16:creationId xmlns:a16="http://schemas.microsoft.com/office/drawing/2014/main" id="{7CA318A6-5BB4-4C3D-BF5C-9FCB96D390B2}"/>
              </a:ext>
            </a:extLst>
          </p:cNvPr>
          <p:cNvSpPr txBox="1"/>
          <p:nvPr/>
        </p:nvSpPr>
        <p:spPr>
          <a:xfrm>
            <a:off x="2713007" y="8471903"/>
            <a:ext cx="146785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Fuente: ENE, INE</a:t>
            </a:r>
          </a:p>
        </p:txBody>
      </p:sp>
      <p:graphicFrame>
        <p:nvGraphicFramePr>
          <p:cNvPr id="11" name="Gráfico 10">
            <a:extLst>
              <a:ext uri="{FF2B5EF4-FFF2-40B4-BE49-F238E27FC236}">
                <a16:creationId xmlns:a16="http://schemas.microsoft.com/office/drawing/2014/main" id="{51D54095-9BB0-4FE2-9891-944A453B8BD2}"/>
              </a:ext>
            </a:extLst>
          </p:cNvPr>
          <p:cNvGraphicFramePr>
            <a:graphicFrameLocks/>
          </p:cNvGraphicFramePr>
          <p:nvPr>
            <p:extLst>
              <p:ext uri="{D42A27DB-BD31-4B8C-83A1-F6EECF244321}">
                <p14:modId xmlns:p14="http://schemas.microsoft.com/office/powerpoint/2010/main" val="2262111797"/>
              </p:ext>
            </p:extLst>
          </p:nvPr>
        </p:nvGraphicFramePr>
        <p:xfrm>
          <a:off x="2713007" y="2081935"/>
          <a:ext cx="3906483" cy="28553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C38ACB20-CF8B-42BC-AD98-E580415CC09B}"/>
              </a:ext>
            </a:extLst>
          </p:cNvPr>
          <p:cNvGraphicFramePr>
            <a:graphicFrameLocks/>
          </p:cNvGraphicFramePr>
          <p:nvPr>
            <p:extLst>
              <p:ext uri="{D42A27DB-BD31-4B8C-83A1-F6EECF244321}">
                <p14:modId xmlns:p14="http://schemas.microsoft.com/office/powerpoint/2010/main" val="664865748"/>
              </p:ext>
            </p:extLst>
          </p:nvPr>
        </p:nvGraphicFramePr>
        <p:xfrm>
          <a:off x="2713007" y="5615411"/>
          <a:ext cx="4013913" cy="2855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9143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4054206-EBC9-4C38-8A92-D658CEEA590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fld id="{374E110A-DEAA-4785-B4D5-BAA8BCA0A1D4}" type="slidenum">
              <a:rPr kumimoji="0" lang="es-CL" sz="1200" b="0"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p>
        </p:txBody>
      </p:sp>
      <p:sp>
        <p:nvSpPr>
          <p:cNvPr id="16" name="Título 8">
            <a:extLst>
              <a:ext uri="{FF2B5EF4-FFF2-40B4-BE49-F238E27FC236}">
                <a16:creationId xmlns:a16="http://schemas.microsoft.com/office/drawing/2014/main" id="{3D6B1453-D891-4A61-BDB7-1DE3A0C2C042}"/>
              </a:ext>
            </a:extLst>
          </p:cNvPr>
          <p:cNvSpPr txBox="1">
            <a:spLocks/>
          </p:cNvSpPr>
          <p:nvPr/>
        </p:nvSpPr>
        <p:spPr>
          <a:xfrm>
            <a:off x="288860" y="1147946"/>
            <a:ext cx="1789142" cy="1521299"/>
          </a:xfrm>
          <a:prstGeom prst="rect">
            <a:avLst/>
          </a:prstGeom>
        </p:spPr>
        <p:txBody>
          <a:bodyPr/>
          <a:lstStyle>
            <a:lvl1pPr algn="l" defTabSz="685800" rtl="0" eaLnBrk="1" latinLnBrk="0" hangingPunct="1">
              <a:lnSpc>
                <a:spcPct val="90000"/>
              </a:lnSpc>
              <a:spcBef>
                <a:spcPct val="0"/>
              </a:spcBef>
              <a:buNone/>
              <a:defRPr sz="2000" b="1" kern="1200">
                <a:solidFill>
                  <a:schemeClr val="accent1"/>
                </a:solidFill>
                <a:latin typeface="+mn-lt"/>
                <a:ea typeface="+mj-ea"/>
                <a:cs typeface="+mj-cs"/>
              </a:defRPr>
            </a:lvl1pPr>
          </a:lstStyle>
          <a:p>
            <a:pPr algn="ctr"/>
            <a:r>
              <a:rPr lang="es-CL" dirty="0" smtClean="0"/>
              <a:t>V. Sistema </a:t>
            </a:r>
            <a:r>
              <a:rPr lang="es-CL" dirty="0"/>
              <a:t>de Análisis de Bolsas de Empleo</a:t>
            </a:r>
          </a:p>
          <a:p>
            <a:pPr algn="ctr"/>
            <a:r>
              <a:rPr lang="es-CL" i="1" dirty="0"/>
              <a:t>SABE</a:t>
            </a:r>
          </a:p>
        </p:txBody>
      </p:sp>
      <p:sp>
        <p:nvSpPr>
          <p:cNvPr id="18" name="Marcador de contenido 5">
            <a:extLst>
              <a:ext uri="{FF2B5EF4-FFF2-40B4-BE49-F238E27FC236}">
                <a16:creationId xmlns:a16="http://schemas.microsoft.com/office/drawing/2014/main" id="{B9A8CEEA-ABB6-A422-CFEB-06D2D5A44C8F}"/>
              </a:ext>
            </a:extLst>
          </p:cNvPr>
          <p:cNvSpPr>
            <a:spLocks noGrp="1"/>
          </p:cNvSpPr>
          <p:nvPr>
            <p:ph idx="1"/>
          </p:nvPr>
        </p:nvSpPr>
        <p:spPr>
          <a:xfrm>
            <a:off x="255625" y="2717375"/>
            <a:ext cx="1907430" cy="5935796"/>
          </a:xfrm>
        </p:spPr>
        <p:txBody>
          <a:bodyPr anchor="ctr">
            <a:normAutofit/>
          </a:bodyPr>
          <a:lstStyle/>
          <a:p>
            <a:r>
              <a:rPr lang="es-CL" sz="1100" spc="-10" dirty="0"/>
              <a:t>En el Maule se observa que las vacantes de empleo van en una tendencia creciente, desde inicios del año 2020 hasta diciembre 2021,  y a partir de este mes comienza una tendencia a la baja hasta </a:t>
            </a:r>
            <a:r>
              <a:rPr lang="es-CL" sz="1100" spc="-10" dirty="0" smtClean="0"/>
              <a:t>junio </a:t>
            </a:r>
            <a:r>
              <a:rPr lang="es-CL" sz="1100" spc="-10" dirty="0"/>
              <a:t>2022. En este mismo mes, la tasa anual fue de </a:t>
            </a:r>
            <a:r>
              <a:rPr lang="es-CL" sz="1100" spc="-10" dirty="0" smtClean="0"/>
              <a:t>-17,3%, </a:t>
            </a:r>
            <a:r>
              <a:rPr lang="es-CL" sz="1100" spc="-10" dirty="0"/>
              <a:t>equivalentes a </a:t>
            </a:r>
            <a:r>
              <a:rPr lang="es-CL" sz="1100" spc="-10" dirty="0" smtClean="0"/>
              <a:t>1.046 </a:t>
            </a:r>
            <a:r>
              <a:rPr lang="es-CL" sz="1100" spc="-10" dirty="0"/>
              <a:t>vacantes menos (gráfico 17).</a:t>
            </a:r>
          </a:p>
          <a:p>
            <a:r>
              <a:rPr lang="es-CL" sz="1100" spc="-10" dirty="0" smtClean="0"/>
              <a:t>Al </a:t>
            </a:r>
            <a:r>
              <a:rPr lang="es-CL" sz="1100" spc="-10" dirty="0"/>
              <a:t>pasar los datos mensuales de SABE a trimestres móviles es posible compararlos con los datos de personas desocupadas de la ENE, y también se presentan las vacantes como porcentaje de personas desocupadas (Gráfico  </a:t>
            </a:r>
            <a:r>
              <a:rPr lang="es-CL" sz="1100" spc="-10" dirty="0" smtClean="0"/>
              <a:t>18). </a:t>
            </a:r>
            <a:r>
              <a:rPr lang="es-CL" sz="1100" spc="-10" dirty="0"/>
              <a:t>Se observa </a:t>
            </a:r>
            <a:r>
              <a:rPr lang="es-CL" sz="1100" spc="-10" dirty="0" smtClean="0"/>
              <a:t>que en el mes noviembre 2021, donde se tiene la menor cantidad de desocupados, las vacantes alcanza uno de sus mayores valores, con 7.301 vacantes, las que representaron </a:t>
            </a:r>
            <a:r>
              <a:rPr lang="es-CL" sz="1100" spc="-10" dirty="0"/>
              <a:t>un </a:t>
            </a:r>
            <a:r>
              <a:rPr lang="es-CL" sz="1100" spc="-10" dirty="0" smtClean="0"/>
              <a:t>30</a:t>
            </a:r>
            <a:r>
              <a:rPr lang="es-CL" sz="1100" spc="-10" dirty="0"/>
              <a:t>% de las personas desocupadas. A partir de ahí se tiene una tendencia decreciente, y en </a:t>
            </a:r>
            <a:r>
              <a:rPr lang="es-CL" sz="1100" spc="-10" dirty="0" smtClean="0"/>
              <a:t>junio </a:t>
            </a:r>
            <a:r>
              <a:rPr lang="es-CL" sz="1100" spc="-10" dirty="0"/>
              <a:t>2022 las vacantes capturadas representan un </a:t>
            </a:r>
            <a:r>
              <a:rPr lang="es-CL" sz="1100" spc="-10" dirty="0" smtClean="0"/>
              <a:t>11%.</a:t>
            </a:r>
            <a:endParaRPr lang="es-CL" sz="1100" spc="-10" dirty="0"/>
          </a:p>
          <a:p>
            <a:r>
              <a:rPr lang="es-CL" sz="1100" spc="-10" dirty="0"/>
              <a:t>Es posible encontrar reportes más detallados en https://www.observatorionacional.cl/publicaciones  &gt; SABE.</a:t>
            </a:r>
          </a:p>
        </p:txBody>
      </p:sp>
      <p:sp>
        <p:nvSpPr>
          <p:cNvPr id="19" name="Marcador de contenido 5">
            <a:extLst>
              <a:ext uri="{FF2B5EF4-FFF2-40B4-BE49-F238E27FC236}">
                <a16:creationId xmlns:a16="http://schemas.microsoft.com/office/drawing/2014/main" id="{B23B26F1-92E9-4162-75A0-BBE052DE9B1E}"/>
              </a:ext>
            </a:extLst>
          </p:cNvPr>
          <p:cNvSpPr txBox="1">
            <a:spLocks/>
          </p:cNvSpPr>
          <p:nvPr/>
        </p:nvSpPr>
        <p:spPr>
          <a:xfrm>
            <a:off x="2310064" y="1202112"/>
            <a:ext cx="4259076" cy="1129288"/>
          </a:xfrm>
          <a:prstGeom prst="rect">
            <a:avLst/>
          </a:prstGeom>
          <a:solidFill>
            <a:schemeClr val="accent1"/>
          </a:solidFill>
          <a:ln w="76200" cap="rnd">
            <a:solidFill>
              <a:schemeClr val="accent1"/>
            </a:solidFill>
            <a:round/>
          </a:ln>
        </p:spPr>
        <p:txBody>
          <a:bodyPr vert="horz" lIns="91440" tIns="45720" rIns="91440" bIns="45720" rtlCol="0" anchor="ctr">
            <a:norm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300"/>
              </a:spcBef>
            </a:pPr>
            <a:r>
              <a:rPr lang="es-CL" sz="1100" spc="-10" dirty="0"/>
              <a:t>El Sistema de Análisis de Bolsas de Empleo (SABE) un proyecto que recopila y estandariza información procedente de varios portales de búsqueda en internet en Chile. </a:t>
            </a:r>
          </a:p>
          <a:p>
            <a:pPr>
              <a:spcBef>
                <a:spcPts val="300"/>
              </a:spcBef>
            </a:pPr>
            <a:r>
              <a:rPr lang="es-CL" sz="1100" spc="-10" dirty="0"/>
              <a:t>A continuación, se presentan datos de número de anuncios laborales y de vacantes de empleo, siendo éstas el número de puestos de trabajo que contempla cada aviso.</a:t>
            </a:r>
          </a:p>
        </p:txBody>
      </p:sp>
      <p:sp>
        <p:nvSpPr>
          <p:cNvPr id="20" name="Marcador de contenido 4">
            <a:extLst>
              <a:ext uri="{FF2B5EF4-FFF2-40B4-BE49-F238E27FC236}">
                <a16:creationId xmlns:a16="http://schemas.microsoft.com/office/drawing/2014/main" id="{696A9501-D6A1-4B55-8F63-8FDB88B91E94}"/>
              </a:ext>
            </a:extLst>
          </p:cNvPr>
          <p:cNvSpPr txBox="1">
            <a:spLocks noGrp="1"/>
          </p:cNvSpPr>
          <p:nvPr>
            <p:ph idx="16"/>
          </p:nvPr>
        </p:nvSpPr>
        <p:spPr>
          <a:xfrm>
            <a:off x="2287388" y="2537467"/>
            <a:ext cx="4220389"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b="1" spc="-50" dirty="0"/>
              <a:t>Gráfico 17: </a:t>
            </a:r>
            <a:r>
              <a:rPr lang="es-CL" spc="-50" dirty="0"/>
              <a:t>N° de avisos y n° de vacantes laborales en internet sondeadas por el sistema SABE, 2020 a 2022</a:t>
            </a:r>
          </a:p>
        </p:txBody>
      </p:sp>
      <p:graphicFrame>
        <p:nvGraphicFramePr>
          <p:cNvPr id="21" name="Gráfico 20">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126081461"/>
              </p:ext>
            </p:extLst>
          </p:nvPr>
        </p:nvGraphicFramePr>
        <p:xfrm>
          <a:off x="2163055" y="2910917"/>
          <a:ext cx="4406085" cy="2553223"/>
        </p:xfrm>
        <a:graphic>
          <a:graphicData uri="http://schemas.openxmlformats.org/drawingml/2006/chart">
            <c:chart xmlns:c="http://schemas.openxmlformats.org/drawingml/2006/chart" xmlns:r="http://schemas.openxmlformats.org/officeDocument/2006/relationships" r:id="rId2"/>
          </a:graphicData>
        </a:graphic>
      </p:graphicFrame>
      <p:sp>
        <p:nvSpPr>
          <p:cNvPr id="22" name="Marcador de contenido 4">
            <a:extLst>
              <a:ext uri="{FF2B5EF4-FFF2-40B4-BE49-F238E27FC236}">
                <a16:creationId xmlns:a16="http://schemas.microsoft.com/office/drawing/2014/main" id="{696A9501-D6A1-4B55-8F63-8FDB88B91E94}"/>
              </a:ext>
            </a:extLst>
          </p:cNvPr>
          <p:cNvSpPr txBox="1">
            <a:spLocks noGrp="1"/>
          </p:cNvSpPr>
          <p:nvPr>
            <p:ph idx="16"/>
          </p:nvPr>
        </p:nvSpPr>
        <p:spPr>
          <a:xfrm>
            <a:off x="2247087" y="5569678"/>
            <a:ext cx="4220389"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b="1" spc="-50" dirty="0"/>
              <a:t>Gráfico </a:t>
            </a:r>
            <a:r>
              <a:rPr lang="es-CL" b="1" spc="-50" dirty="0" smtClean="0"/>
              <a:t>18: </a:t>
            </a:r>
            <a:r>
              <a:rPr lang="es-CL" spc="-50" dirty="0" smtClean="0"/>
              <a:t>Personas desocupadas y vacantes de empleo en SABE, 2020 a 2022.</a:t>
            </a:r>
            <a:endParaRPr lang="es-CL" spc="-50" dirty="0"/>
          </a:p>
        </p:txBody>
      </p:sp>
      <p:graphicFrame>
        <p:nvGraphicFramePr>
          <p:cNvPr id="23" name="Gráfico 22">
            <a:extLst>
              <a:ext uri="{FF2B5EF4-FFF2-40B4-BE49-F238E27FC236}">
                <a16:creationId xmlns:a16="http://schemas.microsoft.com/office/drawing/2014/main" id="{EA2A0CF0-B0DC-41AD-B311-218929229B3F}"/>
              </a:ext>
            </a:extLst>
          </p:cNvPr>
          <p:cNvGraphicFramePr>
            <a:graphicFrameLocks/>
          </p:cNvGraphicFramePr>
          <p:nvPr>
            <p:extLst>
              <p:ext uri="{D42A27DB-BD31-4B8C-83A1-F6EECF244321}">
                <p14:modId xmlns:p14="http://schemas.microsoft.com/office/powerpoint/2010/main" val="1578824299"/>
              </p:ext>
            </p:extLst>
          </p:nvPr>
        </p:nvGraphicFramePr>
        <p:xfrm>
          <a:off x="2287388" y="5876924"/>
          <a:ext cx="4180088" cy="2776247"/>
        </p:xfrm>
        <a:graphic>
          <a:graphicData uri="http://schemas.openxmlformats.org/drawingml/2006/chart">
            <c:chart xmlns:c="http://schemas.openxmlformats.org/drawingml/2006/chart" xmlns:r="http://schemas.openxmlformats.org/officeDocument/2006/relationships" r:id="rId3"/>
          </a:graphicData>
        </a:graphic>
      </p:graphicFrame>
      <p:sp>
        <p:nvSpPr>
          <p:cNvPr id="24" name="CuadroTexto 23">
            <a:extLst>
              <a:ext uri="{FF2B5EF4-FFF2-40B4-BE49-F238E27FC236}">
                <a16:creationId xmlns:a16="http://schemas.microsoft.com/office/drawing/2014/main" id="{C3364D03-AAFB-4BAF-99F8-6B52EDB507BB}"/>
              </a:ext>
            </a:extLst>
          </p:cNvPr>
          <p:cNvSpPr txBox="1"/>
          <p:nvPr/>
        </p:nvSpPr>
        <p:spPr>
          <a:xfrm>
            <a:off x="5532950" y="8595013"/>
            <a:ext cx="1078712" cy="200055"/>
          </a:xfrm>
          <a:prstGeom prst="rect">
            <a:avLst/>
          </a:prstGeom>
          <a:noFill/>
        </p:spPr>
        <p:txBody>
          <a:bodyPr wrap="square" rtlCol="0">
            <a:spAutoFit/>
          </a:bodyPr>
          <a:lstStyle/>
          <a:p>
            <a:r>
              <a:rPr lang="es-CL" sz="700" dirty="0">
                <a:solidFill>
                  <a:schemeClr val="accent6">
                    <a:lumMod val="50000"/>
                  </a:schemeClr>
                </a:solidFill>
              </a:rPr>
              <a:t>Fuente: SABE, Sence</a:t>
            </a:r>
          </a:p>
        </p:txBody>
      </p:sp>
      <p:sp>
        <p:nvSpPr>
          <p:cNvPr id="11" name="CuadroTexto 10">
            <a:extLst>
              <a:ext uri="{FF2B5EF4-FFF2-40B4-BE49-F238E27FC236}">
                <a16:creationId xmlns:a16="http://schemas.microsoft.com/office/drawing/2014/main" id="{C3364D03-AAFB-4BAF-99F8-6B52EDB507BB}"/>
              </a:ext>
            </a:extLst>
          </p:cNvPr>
          <p:cNvSpPr txBox="1"/>
          <p:nvPr/>
        </p:nvSpPr>
        <p:spPr>
          <a:xfrm>
            <a:off x="2350288" y="5371148"/>
            <a:ext cx="1078712" cy="200055"/>
          </a:xfrm>
          <a:prstGeom prst="rect">
            <a:avLst/>
          </a:prstGeom>
          <a:noFill/>
        </p:spPr>
        <p:txBody>
          <a:bodyPr wrap="square" rtlCol="0">
            <a:spAutoFit/>
          </a:bodyPr>
          <a:lstStyle/>
          <a:p>
            <a:r>
              <a:rPr lang="es-CL" sz="700" dirty="0">
                <a:solidFill>
                  <a:schemeClr val="accent6">
                    <a:lumMod val="50000"/>
                  </a:schemeClr>
                </a:solidFill>
              </a:rPr>
              <a:t>Fuente: SABE, Sence</a:t>
            </a:r>
          </a:p>
        </p:txBody>
      </p:sp>
    </p:spTree>
    <p:extLst>
      <p:ext uri="{BB962C8B-B14F-4D97-AF65-F5344CB8AC3E}">
        <p14:creationId xmlns:p14="http://schemas.microsoft.com/office/powerpoint/2010/main" val="911529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4054206-EBC9-4C38-8A92-D658CEEA590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fld id="{374E110A-DEAA-4785-B4D5-BAA8BCA0A1D4}" type="slidenum">
              <a:rPr kumimoji="0" lang="es-CL" sz="1200" b="0"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p>
        </p:txBody>
      </p:sp>
      <p:sp>
        <p:nvSpPr>
          <p:cNvPr id="13" name="Título 8">
            <a:extLst>
              <a:ext uri="{FF2B5EF4-FFF2-40B4-BE49-F238E27FC236}">
                <a16:creationId xmlns:a16="http://schemas.microsoft.com/office/drawing/2014/main" id="{3D6B1453-D891-4A61-BDB7-1DE3A0C2C042}"/>
              </a:ext>
            </a:extLst>
          </p:cNvPr>
          <p:cNvSpPr txBox="1">
            <a:spLocks/>
          </p:cNvSpPr>
          <p:nvPr/>
        </p:nvSpPr>
        <p:spPr>
          <a:xfrm>
            <a:off x="179895" y="859276"/>
            <a:ext cx="6498208" cy="288625"/>
          </a:xfrm>
          <a:prstGeom prst="rect">
            <a:avLst/>
          </a:prstGeom>
        </p:spPr>
        <p:txBody>
          <a:bodyPr/>
          <a:lstStyle>
            <a:lvl1pPr algn="l" defTabSz="685800" rtl="0" eaLnBrk="1" latinLnBrk="0" hangingPunct="1">
              <a:lnSpc>
                <a:spcPct val="90000"/>
              </a:lnSpc>
              <a:spcBef>
                <a:spcPct val="0"/>
              </a:spcBef>
              <a:buNone/>
              <a:defRPr sz="2000" b="1" kern="1200">
                <a:solidFill>
                  <a:schemeClr val="accent1"/>
                </a:solidFill>
                <a:latin typeface="+mn-lt"/>
                <a:ea typeface="+mj-ea"/>
                <a:cs typeface="+mj-cs"/>
              </a:defRPr>
            </a:lvl1pPr>
          </a:lstStyle>
          <a:p>
            <a:pPr algn="ctr"/>
            <a:r>
              <a:rPr lang="es-CL" dirty="0"/>
              <a:t>SABE - Ocupaciones más requeridas</a:t>
            </a:r>
          </a:p>
        </p:txBody>
      </p:sp>
      <p:sp>
        <p:nvSpPr>
          <p:cNvPr id="14" name="Marcador de contenido 5">
            <a:extLst>
              <a:ext uri="{FF2B5EF4-FFF2-40B4-BE49-F238E27FC236}">
                <a16:creationId xmlns:a16="http://schemas.microsoft.com/office/drawing/2014/main" id="{B9A8CEEA-ABB6-A422-CFEB-06D2D5A44C8F}"/>
              </a:ext>
            </a:extLst>
          </p:cNvPr>
          <p:cNvSpPr>
            <a:spLocks noGrp="1"/>
          </p:cNvSpPr>
          <p:nvPr>
            <p:ph idx="1"/>
          </p:nvPr>
        </p:nvSpPr>
        <p:spPr>
          <a:xfrm>
            <a:off x="378929" y="1267354"/>
            <a:ext cx="6147707" cy="1428706"/>
          </a:xfrm>
        </p:spPr>
        <p:txBody>
          <a:bodyPr anchor="ctr">
            <a:normAutofit/>
          </a:bodyPr>
          <a:lstStyle/>
          <a:p>
            <a:pPr>
              <a:spcBef>
                <a:spcPts val="300"/>
              </a:spcBef>
            </a:pPr>
            <a:r>
              <a:rPr lang="es-CL" sz="1200" spc="-10" dirty="0" smtClean="0"/>
              <a:t>Utilizando técnicas de minería de textos y aprendizaje automático – redes neuronales - SABE clasifica los avisos de trabajo en categorías ocupacionales. A continuación se presentan las 30 ocupaciones más demandadas, es decir, con más vacantes  laborales </a:t>
            </a:r>
            <a:r>
              <a:rPr lang="es-CL" spc="-10" dirty="0" smtClean="0"/>
              <a:t>(Cuadro 6) </a:t>
            </a:r>
            <a:r>
              <a:rPr lang="es-CL" sz="1200" spc="-10" dirty="0" smtClean="0"/>
              <a:t>. </a:t>
            </a:r>
            <a:endParaRPr lang="es-CL" spc="-10" dirty="0" smtClean="0"/>
          </a:p>
          <a:p>
            <a:pPr>
              <a:spcBef>
                <a:spcPts val="300"/>
              </a:spcBef>
            </a:pPr>
            <a:r>
              <a:rPr lang="es-CL" spc="-10" dirty="0" smtClean="0"/>
              <a:t>Así, las tres ocupaciones más requeridas en junio 2022 son: vendedores por internet,  vendedores de tienda y otros medios, y obreros de carga con 835, 451 y 281 vacantes respectivamente.</a:t>
            </a:r>
            <a:endParaRPr lang="es-CL" spc="-10" dirty="0"/>
          </a:p>
        </p:txBody>
      </p:sp>
      <p:sp>
        <p:nvSpPr>
          <p:cNvPr id="15" name="Marcador de contenido 4">
            <a:extLst>
              <a:ext uri="{FF2B5EF4-FFF2-40B4-BE49-F238E27FC236}">
                <a16:creationId xmlns:a16="http://schemas.microsoft.com/office/drawing/2014/main" id="{A0D3172D-5C09-1EAD-2CDE-A208E7AEAA18}"/>
              </a:ext>
            </a:extLst>
          </p:cNvPr>
          <p:cNvSpPr txBox="1">
            <a:spLocks noGrp="1"/>
          </p:cNvSpPr>
          <p:nvPr>
            <p:ph idx="15"/>
          </p:nvPr>
        </p:nvSpPr>
        <p:spPr>
          <a:xfrm>
            <a:off x="355144" y="2815513"/>
            <a:ext cx="5739832" cy="25876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s-CL" b="1" dirty="0"/>
              <a:t>Cuadro 6</a:t>
            </a:r>
            <a:r>
              <a:rPr lang="es-CL" b="1" dirty="0" smtClean="0"/>
              <a:t>: </a:t>
            </a:r>
            <a:r>
              <a:rPr lang="es-CL" dirty="0"/>
              <a:t>Las treinta ocupaciones con más vacantes, del sistema SABE, junio 2022.</a:t>
            </a:r>
          </a:p>
        </p:txBody>
      </p:sp>
      <p:graphicFrame>
        <p:nvGraphicFramePr>
          <p:cNvPr id="6" name="Tabla 5"/>
          <p:cNvGraphicFramePr>
            <a:graphicFrameLocks noGrp="1"/>
          </p:cNvGraphicFramePr>
          <p:nvPr>
            <p:extLst>
              <p:ext uri="{D42A27DB-BD31-4B8C-83A1-F6EECF244321}">
                <p14:modId xmlns:p14="http://schemas.microsoft.com/office/powerpoint/2010/main" val="1909866499"/>
              </p:ext>
            </p:extLst>
          </p:nvPr>
        </p:nvGraphicFramePr>
        <p:xfrm>
          <a:off x="471485" y="3045122"/>
          <a:ext cx="5915024" cy="5568938"/>
        </p:xfrm>
        <a:graphic>
          <a:graphicData uri="http://schemas.openxmlformats.org/drawingml/2006/table">
            <a:tbl>
              <a:tblPr/>
              <a:tblGrid>
                <a:gridCol w="250940">
                  <a:extLst>
                    <a:ext uri="{9D8B030D-6E8A-4147-A177-3AD203B41FA5}">
                      <a16:colId xmlns:a16="http://schemas.microsoft.com/office/drawing/2014/main" val="683922717"/>
                    </a:ext>
                  </a:extLst>
                </a:gridCol>
                <a:gridCol w="3883602">
                  <a:extLst>
                    <a:ext uri="{9D8B030D-6E8A-4147-A177-3AD203B41FA5}">
                      <a16:colId xmlns:a16="http://schemas.microsoft.com/office/drawing/2014/main" val="258133647"/>
                    </a:ext>
                  </a:extLst>
                </a:gridCol>
                <a:gridCol w="573578">
                  <a:extLst>
                    <a:ext uri="{9D8B030D-6E8A-4147-A177-3AD203B41FA5}">
                      <a16:colId xmlns:a16="http://schemas.microsoft.com/office/drawing/2014/main" val="3334826604"/>
                    </a:ext>
                  </a:extLst>
                </a:gridCol>
                <a:gridCol w="573578">
                  <a:extLst>
                    <a:ext uri="{9D8B030D-6E8A-4147-A177-3AD203B41FA5}">
                      <a16:colId xmlns:a16="http://schemas.microsoft.com/office/drawing/2014/main" val="432028158"/>
                    </a:ext>
                  </a:extLst>
                </a:gridCol>
                <a:gridCol w="633326">
                  <a:extLst>
                    <a:ext uri="{9D8B030D-6E8A-4147-A177-3AD203B41FA5}">
                      <a16:colId xmlns:a16="http://schemas.microsoft.com/office/drawing/2014/main" val="2095948895"/>
                    </a:ext>
                  </a:extLst>
                </a:gridCol>
              </a:tblGrid>
              <a:tr h="301023">
                <a:tc>
                  <a:txBody>
                    <a:bodyPr/>
                    <a:lstStyle/>
                    <a:p>
                      <a:pPr algn="l" fontAlgn="b"/>
                      <a:r>
                        <a:rPr lang="es-CL" sz="900" b="1" i="0" u="none" strike="noStrike">
                          <a:solidFill>
                            <a:srgbClr val="FFFFFF"/>
                          </a:solidFill>
                          <a:effectLst/>
                          <a:latin typeface="Calibri" panose="020F0502020204030204" pitchFamily="34" charset="0"/>
                        </a:rPr>
                        <a:t>N°</a:t>
                      </a:r>
                    </a:p>
                  </a:txBody>
                  <a:tcPr marL="8962" marR="8962" marT="8962" marB="0" anchor="b">
                    <a:lnL>
                      <a:noFill/>
                    </a:lnL>
                    <a:lnR>
                      <a:noFill/>
                    </a:lnR>
                    <a:lnT>
                      <a:noFill/>
                    </a:lnT>
                    <a:lnB>
                      <a:noFill/>
                    </a:lnB>
                    <a:solidFill>
                      <a:srgbClr val="339CB4"/>
                    </a:solidFill>
                  </a:tcPr>
                </a:tc>
                <a:tc>
                  <a:txBody>
                    <a:bodyPr/>
                    <a:lstStyle/>
                    <a:p>
                      <a:pPr algn="ctr" fontAlgn="b"/>
                      <a:r>
                        <a:rPr lang="es-CL" sz="900" b="1" i="0" u="none" strike="noStrike">
                          <a:solidFill>
                            <a:srgbClr val="FFFFFF"/>
                          </a:solidFill>
                          <a:effectLst/>
                          <a:latin typeface="Calibri" panose="020F0502020204030204" pitchFamily="34" charset="0"/>
                        </a:rPr>
                        <a:t>Ocupaciones</a:t>
                      </a:r>
                    </a:p>
                  </a:txBody>
                  <a:tcPr marL="8962" marR="8962" marT="8962" marB="0" anchor="b">
                    <a:lnL>
                      <a:noFill/>
                    </a:lnL>
                    <a:lnR>
                      <a:noFill/>
                    </a:lnR>
                    <a:lnT>
                      <a:noFill/>
                    </a:lnT>
                    <a:lnB>
                      <a:noFill/>
                    </a:lnB>
                    <a:solidFill>
                      <a:srgbClr val="339CB4"/>
                    </a:solidFill>
                  </a:tcPr>
                </a:tc>
                <a:tc>
                  <a:txBody>
                    <a:bodyPr/>
                    <a:lstStyle/>
                    <a:p>
                      <a:pPr algn="ctr" fontAlgn="b"/>
                      <a:r>
                        <a:rPr lang="es-CL" sz="900" b="1" i="0" u="none" strike="noStrike">
                          <a:solidFill>
                            <a:srgbClr val="FFFFFF"/>
                          </a:solidFill>
                          <a:effectLst/>
                          <a:latin typeface="Calibri" panose="020F0502020204030204" pitchFamily="34" charset="0"/>
                        </a:rPr>
                        <a:t>N° anuncios</a:t>
                      </a:r>
                    </a:p>
                  </a:txBody>
                  <a:tcPr marL="8962" marR="8962" marT="8962" marB="0" anchor="b">
                    <a:lnL>
                      <a:noFill/>
                    </a:lnL>
                    <a:lnR>
                      <a:noFill/>
                    </a:lnR>
                    <a:lnT>
                      <a:noFill/>
                    </a:lnT>
                    <a:lnB>
                      <a:noFill/>
                    </a:lnB>
                    <a:solidFill>
                      <a:srgbClr val="339CB4"/>
                    </a:solidFill>
                  </a:tcPr>
                </a:tc>
                <a:tc>
                  <a:txBody>
                    <a:bodyPr/>
                    <a:lstStyle/>
                    <a:p>
                      <a:pPr algn="ctr" fontAlgn="b"/>
                      <a:r>
                        <a:rPr lang="es-CL" sz="900" b="1" i="0" u="none" strike="noStrike">
                          <a:solidFill>
                            <a:srgbClr val="FFFFFF"/>
                          </a:solidFill>
                          <a:effectLst/>
                          <a:latin typeface="Calibri" panose="020F0502020204030204" pitchFamily="34" charset="0"/>
                        </a:rPr>
                        <a:t>N° vacantes</a:t>
                      </a:r>
                    </a:p>
                  </a:txBody>
                  <a:tcPr marL="8962" marR="8962" marT="8962" marB="0" anchor="b">
                    <a:lnL>
                      <a:noFill/>
                    </a:lnL>
                    <a:lnR>
                      <a:noFill/>
                    </a:lnR>
                    <a:lnT>
                      <a:noFill/>
                    </a:lnT>
                    <a:lnB>
                      <a:noFill/>
                    </a:lnB>
                    <a:solidFill>
                      <a:srgbClr val="339CB4"/>
                    </a:solidFill>
                  </a:tcPr>
                </a:tc>
                <a:tc>
                  <a:txBody>
                    <a:bodyPr/>
                    <a:lstStyle/>
                    <a:p>
                      <a:pPr algn="ctr" fontAlgn="b"/>
                      <a:r>
                        <a:rPr lang="es-CL" sz="900" b="1" i="0" u="none" strike="noStrike">
                          <a:solidFill>
                            <a:srgbClr val="FFFFFF"/>
                          </a:solidFill>
                          <a:effectLst/>
                          <a:latin typeface="Calibri" panose="020F0502020204030204" pitchFamily="34" charset="0"/>
                        </a:rPr>
                        <a:t>Experiencia promedio</a:t>
                      </a:r>
                    </a:p>
                  </a:txBody>
                  <a:tcPr marL="8962" marR="8962" marT="8962" marB="0" anchor="b">
                    <a:lnL>
                      <a:noFill/>
                    </a:lnL>
                    <a:lnR>
                      <a:noFill/>
                    </a:lnR>
                    <a:lnT>
                      <a:noFill/>
                    </a:lnT>
                    <a:lnB>
                      <a:noFill/>
                    </a:lnB>
                    <a:solidFill>
                      <a:srgbClr val="339CB4"/>
                    </a:solidFill>
                  </a:tcPr>
                </a:tc>
                <a:extLst>
                  <a:ext uri="{0D108BD9-81ED-4DB2-BD59-A6C34878D82A}">
                    <a16:rowId xmlns:a16="http://schemas.microsoft.com/office/drawing/2014/main" val="1761903377"/>
                  </a:ext>
                </a:extLst>
              </a:tr>
              <a:tr h="150512">
                <a:tc>
                  <a:txBody>
                    <a:bodyPr/>
                    <a:lstStyle/>
                    <a:p>
                      <a:pPr algn="l" fontAlgn="ctr"/>
                      <a:r>
                        <a:rPr lang="es-CL" sz="900" b="0" i="0" u="none" strike="noStrike">
                          <a:solidFill>
                            <a:srgbClr val="BA8007"/>
                          </a:solidFill>
                          <a:effectLst/>
                          <a:latin typeface="Calibri" panose="020F0502020204030204" pitchFamily="34" charset="0"/>
                        </a:rPr>
                        <a:t>1</a:t>
                      </a:r>
                    </a:p>
                  </a:txBody>
                  <a:tcPr marL="8962" marR="8962" marT="8962" marB="0" anchor="ctr">
                    <a:lnL>
                      <a:noFill/>
                    </a:lnL>
                    <a:lnR>
                      <a:noFill/>
                    </a:lnR>
                    <a:lnT>
                      <a:noFill/>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Vendedores por internet y otros medios de comunicación</a:t>
                      </a:r>
                    </a:p>
                  </a:txBody>
                  <a:tcPr marL="8962" marR="8962" marT="8962" marB="0" anchor="b">
                    <a:lnL>
                      <a:noFill/>
                    </a:lnL>
                    <a:lnR>
                      <a:noFill/>
                    </a:lnR>
                    <a:lnT>
                      <a:noFill/>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32</a:t>
                      </a:r>
                    </a:p>
                  </a:txBody>
                  <a:tcPr marL="8962" marR="8962" marT="8962" marB="0" anchor="ctr">
                    <a:lnL>
                      <a:noFill/>
                    </a:lnL>
                    <a:lnR>
                      <a:noFill/>
                    </a:lnR>
                    <a:lnT>
                      <a:noFill/>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835</a:t>
                      </a:r>
                    </a:p>
                  </a:txBody>
                  <a:tcPr marL="8962" marR="8962" marT="8962" marB="0" anchor="ctr">
                    <a:lnL>
                      <a:noFill/>
                    </a:lnL>
                    <a:lnR>
                      <a:noFill/>
                    </a:lnR>
                    <a:lnT>
                      <a:noFill/>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2,0</a:t>
                      </a:r>
                    </a:p>
                  </a:txBody>
                  <a:tcPr marL="8962" marR="8962" marT="8962" marB="0" anchor="ctr">
                    <a:lnL>
                      <a:noFill/>
                    </a:lnL>
                    <a:lnR>
                      <a:noFill/>
                    </a:lnR>
                    <a:lnT>
                      <a:noFill/>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3137666247"/>
                  </a:ext>
                </a:extLst>
              </a:tr>
              <a:tr h="301023">
                <a:tc>
                  <a:txBody>
                    <a:bodyPr/>
                    <a:lstStyle/>
                    <a:p>
                      <a:pPr algn="l" fontAlgn="ctr"/>
                      <a:r>
                        <a:rPr lang="es-CL" sz="900" b="0" i="0" u="none" strike="noStrike">
                          <a:solidFill>
                            <a:srgbClr val="BA8007"/>
                          </a:solidFill>
                          <a:effectLst/>
                          <a:latin typeface="Calibri" panose="020F0502020204030204" pitchFamily="34" charset="0"/>
                        </a:rPr>
                        <a:t>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dirty="0">
                          <a:solidFill>
                            <a:srgbClr val="BA8007"/>
                          </a:solidFill>
                          <a:effectLst/>
                          <a:latin typeface="Calibri" panose="020F0502020204030204" pitchFamily="34" charset="0"/>
                        </a:rPr>
                        <a:t>Vendedores y asistentes de venta de tiendas, almacenes y puestos de mercado</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149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451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570151860"/>
                  </a:ext>
                </a:extLst>
              </a:tr>
              <a:tr h="150512">
                <a:tc>
                  <a:txBody>
                    <a:bodyPr/>
                    <a:lstStyle/>
                    <a:p>
                      <a:pPr algn="l" fontAlgn="ctr"/>
                      <a:r>
                        <a:rPr lang="es-CL" sz="900" b="0" i="0" u="none" strike="noStrike">
                          <a:solidFill>
                            <a:srgbClr val="BA8007"/>
                          </a:solidFill>
                          <a:effectLst/>
                          <a:latin typeface="Calibri" panose="020F0502020204030204" pitchFamily="34" charset="0"/>
                        </a:rPr>
                        <a:t>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Obreros de carga</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281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3969194130"/>
                  </a:ext>
                </a:extLst>
              </a:tr>
              <a:tr h="150512">
                <a:tc>
                  <a:txBody>
                    <a:bodyPr/>
                    <a:lstStyle/>
                    <a:p>
                      <a:pPr algn="l" fontAlgn="ctr"/>
                      <a:r>
                        <a:rPr lang="es-CL" sz="900" b="0" i="0" u="none" strike="noStrike">
                          <a:solidFill>
                            <a:srgbClr val="BA8007"/>
                          </a:solidFill>
                          <a:effectLst/>
                          <a:latin typeface="Calibri" panose="020F0502020204030204" pitchFamily="34" charset="0"/>
                        </a:rPr>
                        <a:t>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Empleados encargados del control de abastecimiento e inventario</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107</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379699709"/>
                  </a:ext>
                </a:extLst>
              </a:tr>
              <a:tr h="150512">
                <a:tc>
                  <a:txBody>
                    <a:bodyPr/>
                    <a:lstStyle/>
                    <a:p>
                      <a:pPr algn="l" fontAlgn="ctr"/>
                      <a:r>
                        <a:rPr lang="es-CL" sz="900" b="0" i="0" u="none" strike="noStrike">
                          <a:solidFill>
                            <a:srgbClr val="BA8007"/>
                          </a:solidFill>
                          <a:effectLst/>
                          <a:latin typeface="Calibri" panose="020F0502020204030204" pitchFamily="34" charset="0"/>
                        </a:rPr>
                        <a:t>5</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Promotores de tiendas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50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98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492528976"/>
                  </a:ext>
                </a:extLst>
              </a:tr>
              <a:tr h="150512">
                <a:tc>
                  <a:txBody>
                    <a:bodyPr/>
                    <a:lstStyle/>
                    <a:p>
                      <a:pPr algn="l" fontAlgn="ctr"/>
                      <a:r>
                        <a:rPr lang="es-CL" sz="900" b="0" i="0" u="none" strike="noStrike">
                          <a:solidFill>
                            <a:srgbClr val="BA8007"/>
                          </a:solidFill>
                          <a:effectLst/>
                          <a:latin typeface="Calibri" panose="020F0502020204030204" pitchFamily="34" charset="0"/>
                        </a:rPr>
                        <a:t>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Agentes de seguros y ejecutivos de fondos de pensiones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86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226905908"/>
                  </a:ext>
                </a:extLst>
              </a:tr>
              <a:tr h="150512">
                <a:tc>
                  <a:txBody>
                    <a:bodyPr/>
                    <a:lstStyle/>
                    <a:p>
                      <a:pPr algn="l" fontAlgn="ctr"/>
                      <a:r>
                        <a:rPr lang="es-CL" sz="900" b="0" i="0" u="none" strike="noStrike">
                          <a:solidFill>
                            <a:srgbClr val="BA8007"/>
                          </a:solidFill>
                          <a:effectLst/>
                          <a:latin typeface="Calibri" panose="020F0502020204030204" pitchFamily="34" charset="0"/>
                        </a:rPr>
                        <a:t>7</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Reponedores de estanterías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62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81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3173139874"/>
                  </a:ext>
                </a:extLst>
              </a:tr>
              <a:tr h="150512">
                <a:tc>
                  <a:txBody>
                    <a:bodyPr/>
                    <a:lstStyle/>
                    <a:p>
                      <a:pPr algn="l" fontAlgn="ctr"/>
                      <a:r>
                        <a:rPr lang="es-CL" sz="900" b="0" i="0" u="none" strike="noStrike">
                          <a:solidFill>
                            <a:srgbClr val="BA8007"/>
                          </a:solidFill>
                          <a:effectLst/>
                          <a:latin typeface="Calibri" panose="020F0502020204030204" pitchFamily="34" charset="0"/>
                        </a:rPr>
                        <a:t>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Auxiliares de aseo de oficinas, hoteles y otros establecimientos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80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3230379198"/>
                  </a:ext>
                </a:extLst>
              </a:tr>
              <a:tr h="150512">
                <a:tc>
                  <a:txBody>
                    <a:bodyPr/>
                    <a:lstStyle/>
                    <a:p>
                      <a:pPr algn="l" fontAlgn="ctr"/>
                      <a:r>
                        <a:rPr lang="es-CL" sz="900" b="0" i="0" u="none" strike="noStrike">
                          <a:solidFill>
                            <a:srgbClr val="BA8007"/>
                          </a:solidFill>
                          <a:effectLst/>
                          <a:latin typeface="Calibri" panose="020F0502020204030204" pitchFamily="34" charset="0"/>
                        </a:rPr>
                        <a:t>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Técnicos y auxiliares paramédicos de enfermería</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73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80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526157213"/>
                  </a:ext>
                </a:extLst>
              </a:tr>
              <a:tr h="150512">
                <a:tc>
                  <a:txBody>
                    <a:bodyPr/>
                    <a:lstStyle/>
                    <a:p>
                      <a:pPr algn="l" fontAlgn="ctr"/>
                      <a:r>
                        <a:rPr lang="es-CL" sz="900" b="0" i="0" u="none" strike="noStrike">
                          <a:solidFill>
                            <a:srgbClr val="BA8007"/>
                          </a:solidFill>
                          <a:effectLst/>
                          <a:latin typeface="Calibri" panose="020F0502020204030204" pitchFamily="34" charset="0"/>
                        </a:rPr>
                        <a:t>10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Guardias de seguridad</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79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679476120"/>
                  </a:ext>
                </a:extLst>
              </a:tr>
              <a:tr h="150512">
                <a:tc>
                  <a:txBody>
                    <a:bodyPr/>
                    <a:lstStyle/>
                    <a:p>
                      <a:pPr algn="l" fontAlgn="ctr"/>
                      <a:r>
                        <a:rPr lang="es-CL" sz="900" b="0" i="0" u="none" strike="noStrike">
                          <a:solidFill>
                            <a:srgbClr val="BA8007"/>
                          </a:solidFill>
                          <a:effectLst/>
                          <a:latin typeface="Calibri" panose="020F0502020204030204" pitchFamily="34" charset="0"/>
                        </a:rPr>
                        <a:t>11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Técnicos en electricidad</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72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3097867376"/>
                  </a:ext>
                </a:extLst>
              </a:tr>
              <a:tr h="150512">
                <a:tc>
                  <a:txBody>
                    <a:bodyPr/>
                    <a:lstStyle/>
                    <a:p>
                      <a:pPr algn="l" fontAlgn="ctr"/>
                      <a:r>
                        <a:rPr lang="es-CL" sz="900" b="0" i="0" u="none" strike="noStrike">
                          <a:solidFill>
                            <a:srgbClr val="BA8007"/>
                          </a:solidFill>
                          <a:effectLst/>
                          <a:latin typeface="Calibri" panose="020F0502020204030204" pitchFamily="34" charset="0"/>
                        </a:rPr>
                        <a:t>12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Empacadores manuales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64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800496128"/>
                  </a:ext>
                </a:extLst>
              </a:tr>
              <a:tr h="150512">
                <a:tc>
                  <a:txBody>
                    <a:bodyPr/>
                    <a:lstStyle/>
                    <a:p>
                      <a:pPr algn="l" fontAlgn="ctr"/>
                      <a:r>
                        <a:rPr lang="es-CL" sz="900" b="0" i="0" u="none" strike="noStrike">
                          <a:solidFill>
                            <a:srgbClr val="BA8007"/>
                          </a:solidFill>
                          <a:effectLst/>
                          <a:latin typeface="Calibri" panose="020F0502020204030204" pitchFamily="34" charset="0"/>
                        </a:rPr>
                        <a:t>13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Químicos farmacéuticos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58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57080689"/>
                  </a:ext>
                </a:extLst>
              </a:tr>
              <a:tr h="150512">
                <a:tc>
                  <a:txBody>
                    <a:bodyPr/>
                    <a:lstStyle/>
                    <a:p>
                      <a:pPr algn="l" fontAlgn="ctr"/>
                      <a:r>
                        <a:rPr lang="es-CL" sz="900" b="0" i="0" u="none" strike="noStrike">
                          <a:solidFill>
                            <a:srgbClr val="BA8007"/>
                          </a:solidFill>
                          <a:effectLst/>
                          <a:latin typeface="Calibri" panose="020F0502020204030204" pitchFamily="34" charset="0"/>
                        </a:rPr>
                        <a:t>14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Supervisores de locales comerciales, tiendas y almacenes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661837025"/>
                  </a:ext>
                </a:extLst>
              </a:tr>
              <a:tr h="150512">
                <a:tc>
                  <a:txBody>
                    <a:bodyPr/>
                    <a:lstStyle/>
                    <a:p>
                      <a:pPr algn="l" fontAlgn="ctr"/>
                      <a:r>
                        <a:rPr lang="es-CL" sz="900" b="0" i="0" u="none" strike="noStrike">
                          <a:solidFill>
                            <a:srgbClr val="BA8007"/>
                          </a:solidFill>
                          <a:effectLst/>
                          <a:latin typeface="Calibri" panose="020F0502020204030204" pitchFamily="34" charset="0"/>
                        </a:rPr>
                        <a:t>15</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Especialistas en métodos pedagógicos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35</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680793390"/>
                  </a:ext>
                </a:extLst>
              </a:tr>
              <a:tr h="150512">
                <a:tc>
                  <a:txBody>
                    <a:bodyPr/>
                    <a:lstStyle/>
                    <a:p>
                      <a:pPr algn="l" fontAlgn="ctr"/>
                      <a:r>
                        <a:rPr lang="es-CL" sz="900" b="0" i="0" u="none" strike="noStrike">
                          <a:solidFill>
                            <a:srgbClr val="BA8007"/>
                          </a:solidFill>
                          <a:effectLst/>
                          <a:latin typeface="Calibri" panose="020F0502020204030204" pitchFamily="34" charset="0"/>
                        </a:rPr>
                        <a:t>16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Profesores de la educación superior</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43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4022967351"/>
                  </a:ext>
                </a:extLst>
              </a:tr>
              <a:tr h="150512">
                <a:tc>
                  <a:txBody>
                    <a:bodyPr/>
                    <a:lstStyle/>
                    <a:p>
                      <a:pPr algn="l" fontAlgn="ctr"/>
                      <a:r>
                        <a:rPr lang="es-CL" sz="900" b="0" i="0" u="none" strike="noStrike">
                          <a:solidFill>
                            <a:srgbClr val="BA8007"/>
                          </a:solidFill>
                          <a:effectLst/>
                          <a:latin typeface="Calibri" panose="020F0502020204030204" pitchFamily="34" charset="0"/>
                        </a:rPr>
                        <a:t>17</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Profesores de educación media</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1395080802"/>
                  </a:ext>
                </a:extLst>
              </a:tr>
              <a:tr h="150512">
                <a:tc>
                  <a:txBody>
                    <a:bodyPr/>
                    <a:lstStyle/>
                    <a:p>
                      <a:pPr algn="l" fontAlgn="ctr"/>
                      <a:r>
                        <a:rPr lang="es-CL" sz="900" b="0" i="0" u="none" strike="noStrike">
                          <a:solidFill>
                            <a:srgbClr val="BA8007"/>
                          </a:solidFill>
                          <a:effectLst/>
                          <a:latin typeface="Calibri" panose="020F0502020204030204" pitchFamily="34" charset="0"/>
                        </a:rPr>
                        <a:t>18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Cocineros de comida rápida</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35</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1,5</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1560887603"/>
                  </a:ext>
                </a:extLst>
              </a:tr>
              <a:tr h="301023">
                <a:tc>
                  <a:txBody>
                    <a:bodyPr/>
                    <a:lstStyle/>
                    <a:p>
                      <a:pPr algn="l" fontAlgn="ctr"/>
                      <a:r>
                        <a:rPr lang="es-CL" sz="900" b="0" i="0" u="none" strike="noStrike">
                          <a:solidFill>
                            <a:srgbClr val="BA8007"/>
                          </a:solidFill>
                          <a:effectLst/>
                          <a:latin typeface="Calibri" panose="020F0502020204030204" pitchFamily="34" charset="0"/>
                        </a:rPr>
                        <a:t>19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dirty="0">
                          <a:solidFill>
                            <a:srgbClr val="BA8007"/>
                          </a:solidFill>
                          <a:effectLst/>
                          <a:latin typeface="Calibri" panose="020F0502020204030204" pitchFamily="34" charset="0"/>
                        </a:rPr>
                        <a:t>Directores, gerentes y administradores de comercios al por mayor y al por menor</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dirty="0">
                          <a:solidFill>
                            <a:srgbClr val="262626"/>
                          </a:solidFill>
                          <a:effectLst/>
                          <a:latin typeface="Calibri" panose="020F0502020204030204" pitchFamily="34" charset="0"/>
                        </a:rPr>
                        <a:t>30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dirty="0">
                          <a:solidFill>
                            <a:srgbClr val="262626"/>
                          </a:solidFill>
                          <a:effectLst/>
                          <a:latin typeface="Calibri" panose="020F0502020204030204" pitchFamily="34" charset="0"/>
                        </a:rPr>
                        <a:t>34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dirty="0">
                          <a:solidFill>
                            <a:srgbClr val="262626"/>
                          </a:solidFill>
                          <a:effectLst/>
                          <a:latin typeface="Calibri" panose="020F0502020204030204" pitchFamily="34" charset="0"/>
                        </a:rPr>
                        <a:t>2,4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3378164920"/>
                  </a:ext>
                </a:extLst>
              </a:tr>
              <a:tr h="150512">
                <a:tc>
                  <a:txBody>
                    <a:bodyPr/>
                    <a:lstStyle/>
                    <a:p>
                      <a:pPr algn="l" fontAlgn="ctr"/>
                      <a:r>
                        <a:rPr lang="es-CL" sz="900" b="0" i="0" u="none" strike="noStrike">
                          <a:solidFill>
                            <a:srgbClr val="BA8007"/>
                          </a:solidFill>
                          <a:effectLst/>
                          <a:latin typeface="Calibri" panose="020F0502020204030204" pitchFamily="34" charset="0"/>
                        </a:rPr>
                        <a:t>20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Empleados de informaciones, reclamos o sugerencias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955635493"/>
                  </a:ext>
                </a:extLst>
              </a:tr>
              <a:tr h="150512">
                <a:tc>
                  <a:txBody>
                    <a:bodyPr/>
                    <a:lstStyle/>
                    <a:p>
                      <a:pPr algn="l" fontAlgn="ctr"/>
                      <a:r>
                        <a:rPr lang="es-CL" sz="900" b="0" i="0" u="none" strike="noStrike">
                          <a:solidFill>
                            <a:srgbClr val="BA8007"/>
                          </a:solidFill>
                          <a:effectLst/>
                          <a:latin typeface="Calibri" panose="020F0502020204030204" pitchFamily="34" charset="0"/>
                        </a:rPr>
                        <a:t>21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Empleados de centros de llamadas de informaciones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ctr"/>
                      <a:r>
                        <a:rPr lang="es-CL" sz="900" b="0" i="0" u="none" strike="noStrike">
                          <a:solidFill>
                            <a:srgbClr val="262626"/>
                          </a:solidFill>
                          <a:effectLst/>
                          <a:latin typeface="Calibri" panose="020F0502020204030204" pitchFamily="34" charset="0"/>
                        </a:rPr>
                        <a:t> </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1195178543"/>
                  </a:ext>
                </a:extLst>
              </a:tr>
              <a:tr h="150512">
                <a:tc>
                  <a:txBody>
                    <a:bodyPr/>
                    <a:lstStyle/>
                    <a:p>
                      <a:pPr algn="l" fontAlgn="ctr"/>
                      <a:r>
                        <a:rPr lang="es-CL" sz="900" b="0" i="0" u="none" strike="noStrike">
                          <a:solidFill>
                            <a:srgbClr val="BA8007"/>
                          </a:solidFill>
                          <a:effectLst/>
                          <a:latin typeface="Calibri" panose="020F0502020204030204" pitchFamily="34" charset="0"/>
                        </a:rPr>
                        <a:t>22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Técnicos agropecuarios (incluyendo acuícolas)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30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758257261"/>
                  </a:ext>
                </a:extLst>
              </a:tr>
              <a:tr h="150512">
                <a:tc>
                  <a:txBody>
                    <a:bodyPr/>
                    <a:lstStyle/>
                    <a:p>
                      <a:pPr algn="l" fontAlgn="ctr"/>
                      <a:r>
                        <a:rPr lang="es-CL" sz="900" b="0" i="0" u="none" strike="noStrike">
                          <a:solidFill>
                            <a:srgbClr val="BA8007"/>
                          </a:solidFill>
                          <a:effectLst/>
                          <a:latin typeface="Calibri" panose="020F0502020204030204" pitchFamily="34" charset="0"/>
                        </a:rPr>
                        <a:t>23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Mecánicos y ajustadores electricistas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1,7</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1202019678"/>
                  </a:ext>
                </a:extLst>
              </a:tr>
              <a:tr h="150512">
                <a:tc>
                  <a:txBody>
                    <a:bodyPr/>
                    <a:lstStyle/>
                    <a:p>
                      <a:pPr algn="l" fontAlgn="ctr"/>
                      <a:r>
                        <a:rPr lang="es-CL" sz="900" b="0" i="0" u="none" strike="noStrike">
                          <a:solidFill>
                            <a:srgbClr val="BA8007"/>
                          </a:solidFill>
                          <a:effectLst/>
                          <a:latin typeface="Calibri" panose="020F0502020204030204" pitchFamily="34" charset="0"/>
                        </a:rPr>
                        <a:t>24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Cajeros de bancos y de oficinas de correo</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1,1</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1947117994"/>
                  </a:ext>
                </a:extLst>
              </a:tr>
              <a:tr h="150512">
                <a:tc>
                  <a:txBody>
                    <a:bodyPr/>
                    <a:lstStyle/>
                    <a:p>
                      <a:pPr algn="l" fontAlgn="ctr"/>
                      <a:r>
                        <a:rPr lang="es-CL" sz="900" b="0" i="0" u="none" strike="noStrike">
                          <a:solidFill>
                            <a:srgbClr val="BA8007"/>
                          </a:solidFill>
                          <a:effectLst/>
                          <a:latin typeface="Calibri" panose="020F0502020204030204" pitchFamily="34" charset="0"/>
                        </a:rPr>
                        <a:t>25</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Cocineros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27</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1,3</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4143558906"/>
                  </a:ext>
                </a:extLst>
              </a:tr>
              <a:tr h="301023">
                <a:tc>
                  <a:txBody>
                    <a:bodyPr/>
                    <a:lstStyle/>
                    <a:p>
                      <a:pPr algn="l" fontAlgn="ctr"/>
                      <a:r>
                        <a:rPr lang="es-CL" sz="900" b="0" i="0" u="none" strike="noStrike">
                          <a:solidFill>
                            <a:srgbClr val="BA8007"/>
                          </a:solidFill>
                          <a:effectLst/>
                          <a:latin typeface="Calibri" panose="020F0502020204030204" pitchFamily="34" charset="0"/>
                        </a:rPr>
                        <a:t>26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Ingenieros en prevención de riesgos y otros profesionales de la seguridad e higiene laboral y ambiental</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194982945"/>
                  </a:ext>
                </a:extLst>
              </a:tr>
              <a:tr h="150512">
                <a:tc>
                  <a:txBody>
                    <a:bodyPr/>
                    <a:lstStyle/>
                    <a:p>
                      <a:pPr algn="l" fontAlgn="ctr"/>
                      <a:r>
                        <a:rPr lang="es-CL" sz="900" b="0" i="0" u="none" strike="noStrike">
                          <a:solidFill>
                            <a:srgbClr val="BA8007"/>
                          </a:solidFill>
                          <a:effectLst/>
                          <a:latin typeface="Calibri" panose="020F0502020204030204" pitchFamily="34" charset="0"/>
                        </a:rPr>
                        <a:t>27</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CL" sz="900" b="0" i="0" u="none" strike="noStrike">
                          <a:solidFill>
                            <a:srgbClr val="BA8007"/>
                          </a:solidFill>
                          <a:effectLst/>
                          <a:latin typeface="Calibri" panose="020F0502020204030204" pitchFamily="34" charset="0"/>
                        </a:rPr>
                        <a:t>Conductores de motocicletas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29510667"/>
                  </a:ext>
                </a:extLst>
              </a:tr>
              <a:tr h="301023">
                <a:tc>
                  <a:txBody>
                    <a:bodyPr/>
                    <a:lstStyle/>
                    <a:p>
                      <a:pPr algn="l" fontAlgn="ctr"/>
                      <a:r>
                        <a:rPr lang="es-CL" sz="900" b="0" i="0" u="none" strike="noStrike">
                          <a:solidFill>
                            <a:srgbClr val="BA8007"/>
                          </a:solidFill>
                          <a:effectLst/>
                          <a:latin typeface="Calibri" panose="020F0502020204030204" pitchFamily="34" charset="0"/>
                        </a:rPr>
                        <a:t>28</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Técnicos en asistencia al usuario de tecnología de la información y las comunicaciones</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24</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dirty="0">
                          <a:solidFill>
                            <a:srgbClr val="262626"/>
                          </a:solidFill>
                          <a:effectLst/>
                          <a:latin typeface="Calibri" panose="020F0502020204030204" pitchFamily="34" charset="0"/>
                        </a:rPr>
                        <a:t>26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110704833"/>
                  </a:ext>
                </a:extLst>
              </a:tr>
              <a:tr h="301023">
                <a:tc>
                  <a:txBody>
                    <a:bodyPr/>
                    <a:lstStyle/>
                    <a:p>
                      <a:pPr algn="l" fontAlgn="ctr"/>
                      <a:r>
                        <a:rPr lang="es-CL" sz="900" b="0" i="0" u="none" strike="noStrike">
                          <a:solidFill>
                            <a:srgbClr val="BA8007"/>
                          </a:solidFill>
                          <a:effectLst/>
                          <a:latin typeface="Calibri" panose="020F0502020204030204" pitchFamily="34" charset="0"/>
                        </a:rPr>
                        <a:t>29</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a:solidFill>
                            <a:srgbClr val="BA8007"/>
                          </a:solidFill>
                          <a:effectLst/>
                          <a:latin typeface="Calibri" panose="020F0502020204030204" pitchFamily="34" charset="0"/>
                        </a:rPr>
                        <a:t>Vendedores de entradas (entretenciones y eventos deportivos) y cajeros de comercio</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25</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2558404852"/>
                  </a:ext>
                </a:extLst>
              </a:tr>
              <a:tr h="150512">
                <a:tc>
                  <a:txBody>
                    <a:bodyPr/>
                    <a:lstStyle/>
                    <a:p>
                      <a:pPr algn="l" fontAlgn="ctr"/>
                      <a:r>
                        <a:rPr lang="es-CL" sz="900" b="0" i="0" u="none" strike="noStrike">
                          <a:solidFill>
                            <a:srgbClr val="BA8007"/>
                          </a:solidFill>
                          <a:effectLst/>
                          <a:latin typeface="Calibri" panose="020F0502020204030204" pitchFamily="34" charset="0"/>
                        </a:rPr>
                        <a:t>30</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l" fontAlgn="b"/>
                      <a:r>
                        <a:rPr lang="es-ES" sz="900" b="0" i="0" u="none" strike="noStrike" dirty="0">
                          <a:solidFill>
                            <a:srgbClr val="BA8007"/>
                          </a:solidFill>
                          <a:effectLst/>
                          <a:latin typeface="Calibri" panose="020F0502020204030204" pitchFamily="34" charset="0"/>
                        </a:rPr>
                        <a:t>Especialistas en políticas y servicios de personal</a:t>
                      </a:r>
                    </a:p>
                  </a:txBody>
                  <a:tcPr marL="8962" marR="8962" marT="8962" marB="0" anchor="b">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16</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a:solidFill>
                            <a:srgbClr val="262626"/>
                          </a:solidFill>
                          <a:effectLst/>
                          <a:latin typeface="Calibri" panose="020F0502020204030204" pitchFamily="34" charset="0"/>
                        </a:rPr>
                        <a:t>22</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tc>
                  <a:txBody>
                    <a:bodyPr/>
                    <a:lstStyle/>
                    <a:p>
                      <a:pPr algn="r" fontAlgn="ctr"/>
                      <a:r>
                        <a:rPr lang="es-CL" sz="900" b="0" i="0" u="none" strike="noStrike" dirty="0">
                          <a:solidFill>
                            <a:srgbClr val="262626"/>
                          </a:solidFill>
                          <a:effectLst/>
                          <a:latin typeface="Calibri" panose="020F0502020204030204" pitchFamily="34" charset="0"/>
                        </a:rPr>
                        <a:t>2,7</a:t>
                      </a:r>
                    </a:p>
                  </a:txBody>
                  <a:tcPr marL="8962" marR="8962" marT="8962" marB="0" anchor="ctr">
                    <a:lnL>
                      <a:noFill/>
                    </a:lnL>
                    <a:lnR>
                      <a:noFill/>
                    </a:lnR>
                    <a:lnT w="6350" cap="flat" cmpd="sng" algn="ctr">
                      <a:solidFill>
                        <a:srgbClr val="339CB4"/>
                      </a:solidFill>
                      <a:prstDash val="dot"/>
                      <a:round/>
                      <a:headEnd type="none" w="med" len="med"/>
                      <a:tailEnd type="none" w="med" len="med"/>
                    </a:lnT>
                    <a:lnB w="6350" cap="flat" cmpd="sng" algn="ctr">
                      <a:solidFill>
                        <a:srgbClr val="339CB4"/>
                      </a:solidFill>
                      <a:prstDash val="dot"/>
                      <a:round/>
                      <a:headEnd type="none" w="med" len="med"/>
                      <a:tailEnd type="none" w="med" len="med"/>
                    </a:lnB>
                    <a:solidFill>
                      <a:srgbClr val="FFFFFF"/>
                    </a:solidFill>
                  </a:tcPr>
                </a:tc>
                <a:extLst>
                  <a:ext uri="{0D108BD9-81ED-4DB2-BD59-A6C34878D82A}">
                    <a16:rowId xmlns:a16="http://schemas.microsoft.com/office/drawing/2014/main" val="1496222721"/>
                  </a:ext>
                </a:extLst>
              </a:tr>
            </a:tbl>
          </a:graphicData>
        </a:graphic>
      </p:graphicFrame>
      <p:sp>
        <p:nvSpPr>
          <p:cNvPr id="17" name="CuadroTexto 16">
            <a:extLst>
              <a:ext uri="{FF2B5EF4-FFF2-40B4-BE49-F238E27FC236}">
                <a16:creationId xmlns:a16="http://schemas.microsoft.com/office/drawing/2014/main" id="{C3364D03-AAFB-4BAF-99F8-6B52EDB507BB}"/>
              </a:ext>
            </a:extLst>
          </p:cNvPr>
          <p:cNvSpPr txBox="1"/>
          <p:nvPr/>
        </p:nvSpPr>
        <p:spPr>
          <a:xfrm>
            <a:off x="5555620" y="8614055"/>
            <a:ext cx="1078712" cy="200055"/>
          </a:xfrm>
          <a:prstGeom prst="rect">
            <a:avLst/>
          </a:prstGeom>
          <a:noFill/>
        </p:spPr>
        <p:txBody>
          <a:bodyPr wrap="square" rtlCol="0">
            <a:spAutoFit/>
          </a:bodyPr>
          <a:lstStyle/>
          <a:p>
            <a:r>
              <a:rPr lang="es-CL" sz="700" dirty="0">
                <a:solidFill>
                  <a:schemeClr val="accent6">
                    <a:lumMod val="50000"/>
                  </a:schemeClr>
                </a:solidFill>
              </a:rPr>
              <a:t>Fuente: SABE, Sence</a:t>
            </a:r>
          </a:p>
        </p:txBody>
      </p:sp>
    </p:spTree>
    <p:extLst>
      <p:ext uri="{BB962C8B-B14F-4D97-AF65-F5344CB8AC3E}">
        <p14:creationId xmlns:p14="http://schemas.microsoft.com/office/powerpoint/2010/main" val="3920426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4054206-EBC9-4C38-8A92-D658CEEA590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fld id="{374E110A-DEAA-4785-B4D5-BAA8BCA0A1D4}" type="slidenum">
              <a:rPr kumimoji="0" lang="es-CL" sz="1200" b="0"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p>
        </p:txBody>
      </p:sp>
      <p:sp>
        <p:nvSpPr>
          <p:cNvPr id="9" name="Título 8">
            <a:extLst>
              <a:ext uri="{FF2B5EF4-FFF2-40B4-BE49-F238E27FC236}">
                <a16:creationId xmlns:a16="http://schemas.microsoft.com/office/drawing/2014/main" id="{3D6B1453-D891-4A61-BDB7-1DE3A0C2C042}"/>
              </a:ext>
            </a:extLst>
          </p:cNvPr>
          <p:cNvSpPr txBox="1">
            <a:spLocks/>
          </p:cNvSpPr>
          <p:nvPr/>
        </p:nvSpPr>
        <p:spPr>
          <a:xfrm>
            <a:off x="267289" y="967798"/>
            <a:ext cx="6112895" cy="441902"/>
          </a:xfrm>
          <a:prstGeom prst="rect">
            <a:avLst/>
          </a:prstGeom>
        </p:spPr>
        <p:txBody>
          <a:bodyPr/>
          <a:lstStyle>
            <a:lvl1pPr algn="l" defTabSz="685800" rtl="0" eaLnBrk="1" latinLnBrk="0" hangingPunct="1">
              <a:lnSpc>
                <a:spcPct val="90000"/>
              </a:lnSpc>
              <a:spcBef>
                <a:spcPct val="0"/>
              </a:spcBef>
              <a:buNone/>
              <a:defRPr sz="2000" b="1" kern="1200">
                <a:solidFill>
                  <a:schemeClr val="accent1"/>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CL" sz="2000" b="1" i="0" u="none" strike="noStrike" kern="1200" cap="none" spc="0" normalizeH="0" baseline="0" noProof="0" dirty="0" smtClean="0">
                <a:ln>
                  <a:noFill/>
                </a:ln>
                <a:solidFill>
                  <a:srgbClr val="339CB4"/>
                </a:solidFill>
                <a:effectLst/>
                <a:uLnTx/>
                <a:uFillTx/>
                <a:latin typeface="Calibri" panose="020F0502020204030204"/>
                <a:ea typeface="+mj-ea"/>
                <a:cs typeface="+mj-cs"/>
              </a:rPr>
              <a:t>VI. Ingresos del Trabajo</a:t>
            </a:r>
            <a:endParaRPr kumimoji="0" lang="es-CL" sz="2000" b="1" i="0" u="none" strike="noStrike" kern="1200" cap="none" spc="0" normalizeH="0" baseline="0" noProof="0" dirty="0">
              <a:ln>
                <a:noFill/>
              </a:ln>
              <a:solidFill>
                <a:srgbClr val="339CB4"/>
              </a:solidFill>
              <a:effectLst/>
              <a:uLnTx/>
              <a:uFillTx/>
              <a:latin typeface="Calibri" panose="020F0502020204030204"/>
              <a:ea typeface="+mj-ea"/>
              <a:cs typeface="+mj-cs"/>
            </a:endParaRPr>
          </a:p>
        </p:txBody>
      </p:sp>
      <p:sp>
        <p:nvSpPr>
          <p:cNvPr id="10" name="Marcador de contenido 4">
            <a:extLst>
              <a:ext uri="{FF2B5EF4-FFF2-40B4-BE49-F238E27FC236}">
                <a16:creationId xmlns:a16="http://schemas.microsoft.com/office/drawing/2014/main" id="{696A9501-D6A1-4B55-8F63-8FDB88B91E94}"/>
              </a:ext>
            </a:extLst>
          </p:cNvPr>
          <p:cNvSpPr txBox="1">
            <a:spLocks noGrp="1"/>
          </p:cNvSpPr>
          <p:nvPr>
            <p:ph idx="16"/>
          </p:nvPr>
        </p:nvSpPr>
        <p:spPr>
          <a:xfrm>
            <a:off x="2870792" y="1329070"/>
            <a:ext cx="3721395"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s-CL" b="1" spc="-50" dirty="0"/>
              <a:t>Gráfico </a:t>
            </a:r>
            <a:r>
              <a:rPr lang="es-CL" b="1" spc="-50" dirty="0" smtClean="0"/>
              <a:t>19: </a:t>
            </a:r>
            <a:r>
              <a:rPr lang="es-CL" spc="-50" dirty="0" smtClean="0"/>
              <a:t>Ingreso promedio del trabajo principal y brecha por  género, en pesos de junio 2022, 2017 – 2021, Maule.</a:t>
            </a:r>
            <a:endParaRPr lang="es-CL" spc="-50" dirty="0"/>
          </a:p>
        </p:txBody>
      </p:sp>
      <p:graphicFrame>
        <p:nvGraphicFramePr>
          <p:cNvPr id="16" name="Gráfico 15">
            <a:extLst>
              <a:ext uri="{FF2B5EF4-FFF2-40B4-BE49-F238E27FC236}">
                <a16:creationId xmlns:a16="http://schemas.microsoft.com/office/drawing/2014/main" id="{215C6DE2-78BE-25F0-3BFA-01201776AA4B}"/>
              </a:ext>
            </a:extLst>
          </p:cNvPr>
          <p:cNvGraphicFramePr>
            <a:graphicFrameLocks/>
          </p:cNvGraphicFramePr>
          <p:nvPr>
            <p:extLst>
              <p:ext uri="{D42A27DB-BD31-4B8C-83A1-F6EECF244321}">
                <p14:modId xmlns:p14="http://schemas.microsoft.com/office/powerpoint/2010/main" val="2414289365"/>
              </p:ext>
            </p:extLst>
          </p:nvPr>
        </p:nvGraphicFramePr>
        <p:xfrm>
          <a:off x="2713007" y="1737773"/>
          <a:ext cx="4026187" cy="2934455"/>
        </p:xfrm>
        <a:graphic>
          <a:graphicData uri="http://schemas.openxmlformats.org/drawingml/2006/chart">
            <c:chart xmlns:c="http://schemas.openxmlformats.org/drawingml/2006/chart" xmlns:r="http://schemas.openxmlformats.org/officeDocument/2006/relationships" r:id="rId2"/>
          </a:graphicData>
        </a:graphic>
      </p:graphicFrame>
      <p:sp>
        <p:nvSpPr>
          <p:cNvPr id="18" name="CuadroTexto 17">
            <a:extLst>
              <a:ext uri="{FF2B5EF4-FFF2-40B4-BE49-F238E27FC236}">
                <a16:creationId xmlns:a16="http://schemas.microsoft.com/office/drawing/2014/main" id="{C3364D03-AAFB-4BAF-99F8-6B52EDB507BB}"/>
              </a:ext>
            </a:extLst>
          </p:cNvPr>
          <p:cNvSpPr txBox="1"/>
          <p:nvPr/>
        </p:nvSpPr>
        <p:spPr>
          <a:xfrm>
            <a:off x="2810350" y="4611586"/>
            <a:ext cx="1950966" cy="307777"/>
          </a:xfrm>
          <a:prstGeom prst="rect">
            <a:avLst/>
          </a:prstGeom>
          <a:noFill/>
        </p:spPr>
        <p:txBody>
          <a:bodyPr wrap="square" rtlCol="0">
            <a:spAutoFit/>
          </a:bodyPr>
          <a:lstStyle/>
          <a:p>
            <a:r>
              <a:rPr lang="es-CL" sz="700" dirty="0">
                <a:solidFill>
                  <a:schemeClr val="accent6">
                    <a:lumMod val="50000"/>
                  </a:schemeClr>
                </a:solidFill>
              </a:rPr>
              <a:t>Fuente: </a:t>
            </a:r>
            <a:r>
              <a:rPr lang="es-CL" sz="700" dirty="0" smtClean="0">
                <a:solidFill>
                  <a:schemeClr val="accent6">
                    <a:lumMod val="50000"/>
                  </a:schemeClr>
                </a:solidFill>
              </a:rPr>
              <a:t>ESI, INE</a:t>
            </a:r>
          </a:p>
          <a:p>
            <a:r>
              <a:rPr lang="es-CL" sz="700" dirty="0" smtClean="0">
                <a:solidFill>
                  <a:schemeClr val="accent6">
                    <a:lumMod val="50000"/>
                  </a:schemeClr>
                </a:solidFill>
              </a:rPr>
              <a:t>* Ingresos reales a precio de junio 2022</a:t>
            </a:r>
            <a:endParaRPr lang="es-CL" sz="700" dirty="0">
              <a:solidFill>
                <a:schemeClr val="accent6">
                  <a:lumMod val="50000"/>
                </a:schemeClr>
              </a:solidFill>
            </a:endParaRPr>
          </a:p>
        </p:txBody>
      </p:sp>
      <p:sp>
        <p:nvSpPr>
          <p:cNvPr id="19" name="Marcador de contenido 2">
            <a:extLst>
              <a:ext uri="{FF2B5EF4-FFF2-40B4-BE49-F238E27FC236}">
                <a16:creationId xmlns:a16="http://schemas.microsoft.com/office/drawing/2014/main" id="{2ECF8187-106A-4D70-A4AE-D874C21B8B14}"/>
              </a:ext>
            </a:extLst>
          </p:cNvPr>
          <p:cNvSpPr>
            <a:spLocks noGrp="1"/>
          </p:cNvSpPr>
          <p:nvPr>
            <p:ph idx="1"/>
          </p:nvPr>
        </p:nvSpPr>
        <p:spPr>
          <a:xfrm>
            <a:off x="377255" y="1409700"/>
            <a:ext cx="2238301" cy="6920622"/>
          </a:xfrm>
        </p:spPr>
        <p:txBody>
          <a:bodyPr>
            <a:normAutofit lnSpcReduction="10000"/>
          </a:bodyPr>
          <a:lstStyle/>
          <a:p>
            <a:r>
              <a:rPr lang="es-ES" dirty="0"/>
              <a:t>El día 21 julio se publicaron los resultados de la Encuesta Suplementaria de Ingresos (ESI) para el 2021, la cual es una </a:t>
            </a:r>
            <a:r>
              <a:rPr lang="es-ES" dirty="0" err="1"/>
              <a:t>submuestra</a:t>
            </a:r>
            <a:r>
              <a:rPr lang="es-ES" dirty="0"/>
              <a:t> de la ENE, que se levanta en los meses de octubre a diciembre de cada año, y consulta por los ingresos de las personas. A continuación, se reportan los ingresos mensuales obtenidos desde el trabajo principal,</a:t>
            </a:r>
          </a:p>
          <a:p>
            <a:r>
              <a:rPr lang="es-ES" dirty="0"/>
              <a:t>los cuales están ajustados a precios de junio 2022 mediante el índice de precios al consumidor (IPC), para descontar la inflación.</a:t>
            </a:r>
          </a:p>
          <a:p>
            <a:r>
              <a:rPr lang="es-CL" dirty="0" smtClean="0"/>
              <a:t>En el gráfico 19 se muestra los ingresos promedios del Maule y por género. Para el 2021, el ingreso medio de la mujer alcanzó $523.194 y los hombres $613.009, lo que representa una brecha de -14,7% en desmedro de la mujer. Se observa que dicha brecha tiene una tendencia a la baja al comparar con el año 2017, donde era de un -27,0%.</a:t>
            </a:r>
          </a:p>
          <a:p>
            <a:r>
              <a:rPr lang="es-CL" dirty="0" smtClean="0"/>
              <a:t>El ingreso promedio del Maule es de $575.981, lo que representa un nuevo aumento en comparación a años anteriores.</a:t>
            </a:r>
          </a:p>
          <a:p>
            <a:r>
              <a:rPr lang="es-CL" dirty="0" smtClean="0"/>
              <a:t>En el gráfico 20, se muestran los ingresos medios por categoría ocupacional, en el 2021, los mayores </a:t>
            </a:r>
            <a:r>
              <a:rPr lang="es-CL" dirty="0" err="1" smtClean="0"/>
              <a:t>igresos</a:t>
            </a:r>
            <a:r>
              <a:rPr lang="es-CL" dirty="0" smtClean="0"/>
              <a:t> se observan en los asalariados públicos con una media de $867.565. A modo general, se presentan aumentos en las medias de ingreso expuestas.</a:t>
            </a:r>
            <a:endParaRPr lang="es-CL" dirty="0"/>
          </a:p>
        </p:txBody>
      </p:sp>
      <p:sp>
        <p:nvSpPr>
          <p:cNvPr id="11" name="Marcador de contenido 4">
            <a:extLst>
              <a:ext uri="{FF2B5EF4-FFF2-40B4-BE49-F238E27FC236}">
                <a16:creationId xmlns:a16="http://schemas.microsoft.com/office/drawing/2014/main" id="{696A9501-D6A1-4B55-8F63-8FDB88B91E94}"/>
              </a:ext>
            </a:extLst>
          </p:cNvPr>
          <p:cNvSpPr txBox="1">
            <a:spLocks noGrp="1"/>
          </p:cNvSpPr>
          <p:nvPr>
            <p:ph idx="16"/>
          </p:nvPr>
        </p:nvSpPr>
        <p:spPr>
          <a:xfrm>
            <a:off x="2734569" y="4923469"/>
            <a:ext cx="3721395" cy="590931"/>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s-CL" b="1" spc="-50" dirty="0"/>
              <a:t>Gráfico </a:t>
            </a:r>
            <a:r>
              <a:rPr lang="es-CL" b="1" spc="-50" dirty="0" smtClean="0"/>
              <a:t>20: </a:t>
            </a:r>
            <a:r>
              <a:rPr lang="es-CL" spc="-50" dirty="0" smtClean="0"/>
              <a:t>Ingreso promedio (en miles) del trabajo principal por categoría ocupacional, en pesos de junio 2022, 2017 – 2021, Maule.</a:t>
            </a:r>
            <a:endParaRPr lang="es-CL" spc="-50" dirty="0"/>
          </a:p>
        </p:txBody>
      </p:sp>
      <p:graphicFrame>
        <p:nvGraphicFramePr>
          <p:cNvPr id="12" name="Gráfico 11">
            <a:extLst>
              <a:ext uri="{FF2B5EF4-FFF2-40B4-BE49-F238E27FC236}">
                <a16:creationId xmlns:a16="http://schemas.microsoft.com/office/drawing/2014/main" id="{E8FB878A-BCDA-4962-F5B4-053B96B805D2}"/>
              </a:ext>
            </a:extLst>
          </p:cNvPr>
          <p:cNvGraphicFramePr>
            <a:graphicFrameLocks/>
          </p:cNvGraphicFramePr>
          <p:nvPr>
            <p:extLst>
              <p:ext uri="{D42A27DB-BD31-4B8C-83A1-F6EECF244321}">
                <p14:modId xmlns:p14="http://schemas.microsoft.com/office/powerpoint/2010/main" val="64404672"/>
              </p:ext>
            </p:extLst>
          </p:nvPr>
        </p:nvGraphicFramePr>
        <p:xfrm>
          <a:off x="2810349" y="5514401"/>
          <a:ext cx="3569834" cy="2503072"/>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C3364D03-AAFB-4BAF-99F8-6B52EDB507BB}"/>
              </a:ext>
            </a:extLst>
          </p:cNvPr>
          <p:cNvSpPr txBox="1"/>
          <p:nvPr/>
        </p:nvSpPr>
        <p:spPr>
          <a:xfrm>
            <a:off x="2810350" y="8017473"/>
            <a:ext cx="1950966" cy="307777"/>
          </a:xfrm>
          <a:prstGeom prst="rect">
            <a:avLst/>
          </a:prstGeom>
          <a:noFill/>
        </p:spPr>
        <p:txBody>
          <a:bodyPr wrap="square" rtlCol="0">
            <a:spAutoFit/>
          </a:bodyPr>
          <a:lstStyle/>
          <a:p>
            <a:r>
              <a:rPr lang="es-CL" sz="700" dirty="0">
                <a:solidFill>
                  <a:schemeClr val="accent6">
                    <a:lumMod val="50000"/>
                  </a:schemeClr>
                </a:solidFill>
              </a:rPr>
              <a:t>Fuente: </a:t>
            </a:r>
            <a:r>
              <a:rPr lang="es-CL" sz="700" dirty="0" smtClean="0">
                <a:solidFill>
                  <a:schemeClr val="accent6">
                    <a:lumMod val="50000"/>
                  </a:schemeClr>
                </a:solidFill>
              </a:rPr>
              <a:t>ESI, INE</a:t>
            </a:r>
          </a:p>
          <a:p>
            <a:r>
              <a:rPr lang="es-CL" sz="700" dirty="0" smtClean="0">
                <a:solidFill>
                  <a:schemeClr val="accent6">
                    <a:lumMod val="50000"/>
                  </a:schemeClr>
                </a:solidFill>
              </a:rPr>
              <a:t>* Ingresos reales a precio de junio 2022</a:t>
            </a:r>
            <a:endParaRPr lang="es-CL" sz="700" dirty="0">
              <a:solidFill>
                <a:schemeClr val="accent6">
                  <a:lumMod val="50000"/>
                </a:schemeClr>
              </a:solidFill>
            </a:endParaRPr>
          </a:p>
        </p:txBody>
      </p:sp>
    </p:spTree>
    <p:extLst>
      <p:ext uri="{BB962C8B-B14F-4D97-AF65-F5344CB8AC3E}">
        <p14:creationId xmlns:p14="http://schemas.microsoft.com/office/powerpoint/2010/main" val="1105104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4054206-EBC9-4C38-8A92-D658CEEA590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fld id="{374E110A-DEAA-4785-B4D5-BAA8BCA0A1D4}" type="slidenum">
              <a:rPr kumimoji="0" lang="es-CL" sz="1200" b="0"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p>
        </p:txBody>
      </p:sp>
      <p:sp>
        <p:nvSpPr>
          <p:cNvPr id="10" name="Marcador de contenido 4">
            <a:extLst>
              <a:ext uri="{FF2B5EF4-FFF2-40B4-BE49-F238E27FC236}">
                <a16:creationId xmlns:a16="http://schemas.microsoft.com/office/drawing/2014/main" id="{696A9501-D6A1-4B55-8F63-8FDB88B91E94}"/>
              </a:ext>
            </a:extLst>
          </p:cNvPr>
          <p:cNvSpPr txBox="1">
            <a:spLocks noGrp="1"/>
          </p:cNvSpPr>
          <p:nvPr>
            <p:ph idx="16"/>
          </p:nvPr>
        </p:nvSpPr>
        <p:spPr>
          <a:xfrm>
            <a:off x="2810350" y="1076325"/>
            <a:ext cx="3721395"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s-CL" b="1" spc="-50" dirty="0"/>
              <a:t>Gráfico </a:t>
            </a:r>
            <a:r>
              <a:rPr lang="es-CL" b="1" spc="-50" dirty="0" smtClean="0"/>
              <a:t>21: </a:t>
            </a:r>
            <a:r>
              <a:rPr lang="es-CL" spc="-50" dirty="0" smtClean="0"/>
              <a:t>Ingreso promedio (en miles) del trabajo principal por  tramo etario, en pesos de junio 2022, 2017 – 2021, Maule.</a:t>
            </a:r>
            <a:endParaRPr lang="es-CL" spc="-50" dirty="0"/>
          </a:p>
        </p:txBody>
      </p:sp>
      <p:sp>
        <p:nvSpPr>
          <p:cNvPr id="18" name="CuadroTexto 17">
            <a:extLst>
              <a:ext uri="{FF2B5EF4-FFF2-40B4-BE49-F238E27FC236}">
                <a16:creationId xmlns:a16="http://schemas.microsoft.com/office/drawing/2014/main" id="{C3364D03-AAFB-4BAF-99F8-6B52EDB507BB}"/>
              </a:ext>
            </a:extLst>
          </p:cNvPr>
          <p:cNvSpPr txBox="1"/>
          <p:nvPr/>
        </p:nvSpPr>
        <p:spPr>
          <a:xfrm>
            <a:off x="2810350" y="4611586"/>
            <a:ext cx="1950966" cy="307777"/>
          </a:xfrm>
          <a:prstGeom prst="rect">
            <a:avLst/>
          </a:prstGeom>
          <a:noFill/>
        </p:spPr>
        <p:txBody>
          <a:bodyPr wrap="square" rtlCol="0">
            <a:spAutoFit/>
          </a:bodyPr>
          <a:lstStyle/>
          <a:p>
            <a:r>
              <a:rPr lang="es-CL" sz="700" dirty="0">
                <a:solidFill>
                  <a:schemeClr val="accent6">
                    <a:lumMod val="50000"/>
                  </a:schemeClr>
                </a:solidFill>
              </a:rPr>
              <a:t>Fuente: </a:t>
            </a:r>
            <a:r>
              <a:rPr lang="es-CL" sz="700" dirty="0" smtClean="0">
                <a:solidFill>
                  <a:schemeClr val="accent6">
                    <a:lumMod val="50000"/>
                  </a:schemeClr>
                </a:solidFill>
              </a:rPr>
              <a:t>ESI, INE</a:t>
            </a:r>
          </a:p>
          <a:p>
            <a:r>
              <a:rPr lang="es-CL" sz="700" dirty="0" smtClean="0">
                <a:solidFill>
                  <a:schemeClr val="accent6">
                    <a:lumMod val="50000"/>
                  </a:schemeClr>
                </a:solidFill>
              </a:rPr>
              <a:t>* Ingresos reales a precio de junio 2022</a:t>
            </a:r>
            <a:endParaRPr lang="es-CL" sz="700" dirty="0">
              <a:solidFill>
                <a:schemeClr val="accent6">
                  <a:lumMod val="50000"/>
                </a:schemeClr>
              </a:solidFill>
            </a:endParaRPr>
          </a:p>
        </p:txBody>
      </p:sp>
      <p:sp>
        <p:nvSpPr>
          <p:cNvPr id="19" name="Marcador de contenido 2">
            <a:extLst>
              <a:ext uri="{FF2B5EF4-FFF2-40B4-BE49-F238E27FC236}">
                <a16:creationId xmlns:a16="http://schemas.microsoft.com/office/drawing/2014/main" id="{2ECF8187-106A-4D70-A4AE-D874C21B8B14}"/>
              </a:ext>
            </a:extLst>
          </p:cNvPr>
          <p:cNvSpPr>
            <a:spLocks noGrp="1"/>
          </p:cNvSpPr>
          <p:nvPr>
            <p:ph idx="1"/>
          </p:nvPr>
        </p:nvSpPr>
        <p:spPr>
          <a:xfrm>
            <a:off x="377255" y="1076325"/>
            <a:ext cx="2238301" cy="7253997"/>
          </a:xfrm>
        </p:spPr>
        <p:txBody>
          <a:bodyPr>
            <a:normAutofit/>
          </a:bodyPr>
          <a:lstStyle/>
          <a:p>
            <a:r>
              <a:rPr lang="es-CL" dirty="0" smtClean="0"/>
              <a:t>En el gráfico 21, se presenta los ingresos medios por tramo etario para la región del Maule.</a:t>
            </a:r>
          </a:p>
          <a:p>
            <a:r>
              <a:rPr lang="es-CL" dirty="0" smtClean="0"/>
              <a:t>En el año 2021, los trabajadores entre 30 y 44 años presentan el mayor ingreso medio, llegando a $690.646 (en pesos de junio 2022). Los jóvenes siempre son los que presentan un ingreso promedio menor, llegando a tener en el 2021 una media de 455.813 pesos.</a:t>
            </a:r>
          </a:p>
          <a:p>
            <a:endParaRPr lang="es-CL" dirty="0"/>
          </a:p>
          <a:p>
            <a:endParaRPr lang="es-CL" dirty="0" smtClean="0"/>
          </a:p>
          <a:p>
            <a:endParaRPr lang="es-CL" dirty="0"/>
          </a:p>
          <a:p>
            <a:endParaRPr lang="es-CL" dirty="0" smtClean="0"/>
          </a:p>
          <a:p>
            <a:endParaRPr lang="es-CL" dirty="0"/>
          </a:p>
          <a:p>
            <a:endParaRPr lang="es-CL" dirty="0" smtClean="0"/>
          </a:p>
          <a:p>
            <a:r>
              <a:rPr lang="es-CL" dirty="0" smtClean="0"/>
              <a:t>En el gráfico 22 se presenta los ingresos medios del Maule según estado de informalidad. Se puede observar que consistentemente los trabajadores con trabajos formales tienen un ingreso medio mayor, llegando a los $661.377 para el 2021. Y los informales con tan solo $344.041 lo que representa una brecha de -47,9% en desmedro de los trabajadores informales.</a:t>
            </a:r>
            <a:endParaRPr lang="es-CL" dirty="0"/>
          </a:p>
        </p:txBody>
      </p:sp>
      <p:sp>
        <p:nvSpPr>
          <p:cNvPr id="11" name="Marcador de contenido 4">
            <a:extLst>
              <a:ext uri="{FF2B5EF4-FFF2-40B4-BE49-F238E27FC236}">
                <a16:creationId xmlns:a16="http://schemas.microsoft.com/office/drawing/2014/main" id="{696A9501-D6A1-4B55-8F63-8FDB88B91E94}"/>
              </a:ext>
            </a:extLst>
          </p:cNvPr>
          <p:cNvSpPr txBox="1">
            <a:spLocks noGrp="1"/>
          </p:cNvSpPr>
          <p:nvPr>
            <p:ph idx="16"/>
          </p:nvPr>
        </p:nvSpPr>
        <p:spPr>
          <a:xfrm>
            <a:off x="2734569" y="4923469"/>
            <a:ext cx="3721395"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s-CL" b="1" spc="-50" dirty="0"/>
              <a:t>Gráfico </a:t>
            </a:r>
            <a:r>
              <a:rPr lang="es-CL" b="1" spc="-50" dirty="0" smtClean="0"/>
              <a:t>22: </a:t>
            </a:r>
            <a:r>
              <a:rPr lang="es-CL" spc="-50" dirty="0" smtClean="0"/>
              <a:t>Ingreso promedio (en miles) del trabajo principal por informalidad, en pesos de junio 2022, 2017 – 2021, Maule.</a:t>
            </a:r>
            <a:endParaRPr lang="es-CL" spc="-50" dirty="0"/>
          </a:p>
        </p:txBody>
      </p:sp>
      <p:sp>
        <p:nvSpPr>
          <p:cNvPr id="13" name="CuadroTexto 12">
            <a:extLst>
              <a:ext uri="{FF2B5EF4-FFF2-40B4-BE49-F238E27FC236}">
                <a16:creationId xmlns:a16="http://schemas.microsoft.com/office/drawing/2014/main" id="{C3364D03-AAFB-4BAF-99F8-6B52EDB507BB}"/>
              </a:ext>
            </a:extLst>
          </p:cNvPr>
          <p:cNvSpPr txBox="1"/>
          <p:nvPr/>
        </p:nvSpPr>
        <p:spPr>
          <a:xfrm>
            <a:off x="2810350" y="8017473"/>
            <a:ext cx="1950966" cy="307777"/>
          </a:xfrm>
          <a:prstGeom prst="rect">
            <a:avLst/>
          </a:prstGeom>
          <a:noFill/>
        </p:spPr>
        <p:txBody>
          <a:bodyPr wrap="square" rtlCol="0">
            <a:spAutoFit/>
          </a:bodyPr>
          <a:lstStyle/>
          <a:p>
            <a:r>
              <a:rPr lang="es-CL" sz="700" dirty="0">
                <a:solidFill>
                  <a:schemeClr val="accent6">
                    <a:lumMod val="50000"/>
                  </a:schemeClr>
                </a:solidFill>
              </a:rPr>
              <a:t>Fuente: </a:t>
            </a:r>
            <a:r>
              <a:rPr lang="es-CL" sz="700" dirty="0" smtClean="0">
                <a:solidFill>
                  <a:schemeClr val="accent6">
                    <a:lumMod val="50000"/>
                  </a:schemeClr>
                </a:solidFill>
              </a:rPr>
              <a:t>ESI, INE</a:t>
            </a:r>
          </a:p>
          <a:p>
            <a:r>
              <a:rPr lang="es-CL" sz="700" dirty="0" smtClean="0">
                <a:solidFill>
                  <a:schemeClr val="accent6">
                    <a:lumMod val="50000"/>
                  </a:schemeClr>
                </a:solidFill>
              </a:rPr>
              <a:t>* Ingresos reales a precio de junio 2022</a:t>
            </a:r>
            <a:endParaRPr lang="es-CL" sz="700" dirty="0">
              <a:solidFill>
                <a:schemeClr val="accent6">
                  <a:lumMod val="50000"/>
                </a:schemeClr>
              </a:solidFill>
            </a:endParaRPr>
          </a:p>
        </p:txBody>
      </p:sp>
      <p:graphicFrame>
        <p:nvGraphicFramePr>
          <p:cNvPr id="14" name="Gráfico 13">
            <a:extLst>
              <a:ext uri="{FF2B5EF4-FFF2-40B4-BE49-F238E27FC236}">
                <a16:creationId xmlns:a16="http://schemas.microsoft.com/office/drawing/2014/main" id="{9244D681-1B62-4271-A489-907A3086E42F}"/>
              </a:ext>
            </a:extLst>
          </p:cNvPr>
          <p:cNvGraphicFramePr>
            <a:graphicFrameLocks/>
          </p:cNvGraphicFramePr>
          <p:nvPr>
            <p:extLst>
              <p:ext uri="{D42A27DB-BD31-4B8C-83A1-F6EECF244321}">
                <p14:modId xmlns:p14="http://schemas.microsoft.com/office/powerpoint/2010/main" val="2932827125"/>
              </p:ext>
            </p:extLst>
          </p:nvPr>
        </p:nvGraphicFramePr>
        <p:xfrm>
          <a:off x="2676349" y="1463552"/>
          <a:ext cx="3855396" cy="3176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a:extLst>
              <a:ext uri="{FF2B5EF4-FFF2-40B4-BE49-F238E27FC236}">
                <a16:creationId xmlns:a16="http://schemas.microsoft.com/office/drawing/2014/main" id="{ACF71412-1A6A-4071-BBE4-A2E3FCB38DE8}"/>
              </a:ext>
            </a:extLst>
          </p:cNvPr>
          <p:cNvGraphicFramePr>
            <a:graphicFrameLocks/>
          </p:cNvGraphicFramePr>
          <p:nvPr>
            <p:extLst>
              <p:ext uri="{D42A27DB-BD31-4B8C-83A1-F6EECF244321}">
                <p14:modId xmlns:p14="http://schemas.microsoft.com/office/powerpoint/2010/main" val="3746120514"/>
              </p:ext>
            </p:extLst>
          </p:nvPr>
        </p:nvGraphicFramePr>
        <p:xfrm>
          <a:off x="2734570" y="5348201"/>
          <a:ext cx="3797176" cy="2681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6006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1749A-DF6F-4E04-B72F-4C7E383D136D}"/>
              </a:ext>
            </a:extLst>
          </p:cNvPr>
          <p:cNvSpPr>
            <a:spLocks noGrp="1"/>
          </p:cNvSpPr>
          <p:nvPr>
            <p:ph type="title"/>
          </p:nvPr>
        </p:nvSpPr>
        <p:spPr>
          <a:xfrm>
            <a:off x="390601" y="763960"/>
            <a:ext cx="2322406" cy="772621"/>
          </a:xfrm>
        </p:spPr>
        <p:txBody>
          <a:bodyPr anchor="t">
            <a:normAutofit/>
          </a:bodyPr>
          <a:lstStyle/>
          <a:p>
            <a:r>
              <a:rPr lang="es-CL" dirty="0"/>
              <a:t>GLOSARIO</a:t>
            </a:r>
            <a:endParaRPr lang="es-CL" sz="2400" dirty="0"/>
          </a:p>
        </p:txBody>
      </p:sp>
      <p:sp>
        <p:nvSpPr>
          <p:cNvPr id="3" name="Marcador de contenido 2">
            <a:extLst>
              <a:ext uri="{FF2B5EF4-FFF2-40B4-BE49-F238E27FC236}">
                <a16:creationId xmlns:a16="http://schemas.microsoft.com/office/drawing/2014/main" id="{CAD1F5B8-3F02-4E66-A78B-6239FBD1EE2E}"/>
              </a:ext>
            </a:extLst>
          </p:cNvPr>
          <p:cNvSpPr>
            <a:spLocks noGrp="1"/>
          </p:cNvSpPr>
          <p:nvPr>
            <p:ph idx="1"/>
          </p:nvPr>
        </p:nvSpPr>
        <p:spPr>
          <a:xfrm>
            <a:off x="518615" y="1323833"/>
            <a:ext cx="5948784" cy="7329338"/>
          </a:xfrm>
        </p:spPr>
        <p:txBody>
          <a:bodyPr>
            <a:normAutofit fontScale="92500" lnSpcReduction="20000"/>
          </a:bodyPr>
          <a:lstStyle/>
          <a:p>
            <a:pPr marL="0" indent="0">
              <a:buNone/>
            </a:pPr>
            <a:r>
              <a:rPr lang="es-ES" b="1" dirty="0">
                <a:solidFill>
                  <a:schemeClr val="accent1"/>
                </a:solidFill>
              </a:rPr>
              <a:t>Ocupados:</a:t>
            </a:r>
            <a:r>
              <a:rPr lang="es-ES" dirty="0"/>
              <a:t>  personas en edad de trabajar que dedicaron al menos una hora a alguna actividad de bienes o servicios a cambio de remuneración o beneficios en la semana de referencia de la encuesta.</a:t>
            </a:r>
          </a:p>
          <a:p>
            <a:pPr marL="0" indent="0">
              <a:buNone/>
            </a:pPr>
            <a:r>
              <a:rPr lang="es-ES" b="1" dirty="0">
                <a:solidFill>
                  <a:schemeClr val="accent1"/>
                </a:solidFill>
              </a:rPr>
              <a:t>Desocupados:</a:t>
            </a:r>
            <a:r>
              <a:rPr lang="es-ES" dirty="0"/>
              <a:t> personas que en la semana de referencia no estaban ocupadas, buscaron trabajo las últimas cuatro semanas y estaban disponibles para trabajar las dos semanas próximas a la semana de referencia. </a:t>
            </a:r>
          </a:p>
          <a:p>
            <a:pPr marL="0" indent="0">
              <a:buNone/>
            </a:pPr>
            <a:r>
              <a:rPr lang="es-ES" b="1" dirty="0">
                <a:solidFill>
                  <a:schemeClr val="accent1"/>
                </a:solidFill>
              </a:rPr>
              <a:t>Inactivos:</a:t>
            </a:r>
            <a:r>
              <a:rPr lang="es-ES" dirty="0"/>
              <a:t> personas en edad de trabajar que en la semana de referencia no se encuentran ocupadas ni desocupadas.</a:t>
            </a:r>
          </a:p>
          <a:p>
            <a:pPr marL="0" indent="0">
              <a:buNone/>
            </a:pPr>
            <a:r>
              <a:rPr lang="es-ES" b="1" dirty="0">
                <a:solidFill>
                  <a:schemeClr val="accent1"/>
                </a:solidFill>
              </a:rPr>
              <a:t>Inactivos potencialmente activos:</a:t>
            </a:r>
            <a:r>
              <a:rPr lang="es-ES" dirty="0"/>
              <a:t> personas en edad de trabajar que, durante la semana de referencia, no estaban ocupadas ni desocupadas y buscaron trabajo pero no estaban disponibles o bien, estaban disponibles para trabajar pero no buscaron trabajo.</a:t>
            </a:r>
          </a:p>
          <a:p>
            <a:pPr marL="0" indent="0">
              <a:buNone/>
            </a:pPr>
            <a:r>
              <a:rPr lang="es-ES" b="1" dirty="0">
                <a:solidFill>
                  <a:schemeClr val="accent1"/>
                </a:solidFill>
              </a:rPr>
              <a:t>Iniciadores disponibles:</a:t>
            </a:r>
            <a:r>
              <a:rPr lang="es-ES" dirty="0"/>
              <a:t> personas Fuera de la Fuerza de Trabajo que esgrimen no haber buscado trabajo en las últimas cuatro semanas debido a que iniciarán pronto una actividad laboral y que al mismo tiempo, declaran disponibilidad</a:t>
            </a:r>
          </a:p>
          <a:p>
            <a:pPr marL="0" indent="0">
              <a:buNone/>
            </a:pPr>
            <a:r>
              <a:rPr lang="es-ES" b="1" dirty="0">
                <a:solidFill>
                  <a:schemeClr val="accent1"/>
                </a:solidFill>
              </a:rPr>
              <a:t>Fuerza de trabajo:</a:t>
            </a:r>
            <a:r>
              <a:rPr lang="es-ES" dirty="0"/>
              <a:t> personas en edad de trabajar (de 15 años o más) que se pueden categorizar como ocupadas o desocupadas.</a:t>
            </a:r>
          </a:p>
          <a:p>
            <a:pPr marL="0" indent="0">
              <a:buNone/>
            </a:pPr>
            <a:r>
              <a:rPr lang="es-ES" b="1" dirty="0">
                <a:solidFill>
                  <a:schemeClr val="accent1"/>
                </a:solidFill>
              </a:rPr>
              <a:t>Fuerza de trabajo ampliada: </a:t>
            </a:r>
            <a:r>
              <a:rPr lang="es-ES" dirty="0"/>
              <a:t> personas en edad de trabajar (de 15 años o más) que se pueden categorizar como ocupadas, desocupadas o inactivos potencialmente activos.</a:t>
            </a:r>
            <a:endParaRPr lang="es-ES" b="1" dirty="0">
              <a:solidFill>
                <a:schemeClr val="accent1"/>
              </a:solidFill>
            </a:endParaRPr>
          </a:p>
          <a:p>
            <a:pPr marL="0" indent="0">
              <a:buNone/>
            </a:pPr>
            <a:r>
              <a:rPr lang="es-ES" b="1" dirty="0">
                <a:solidFill>
                  <a:schemeClr val="accent1"/>
                </a:solidFill>
              </a:rPr>
              <a:t>Tasa de participación: </a:t>
            </a:r>
            <a:r>
              <a:rPr lang="es-CL" dirty="0"/>
              <a:t>número de personas ocupadas y desocupadas expresado como porcentaje del total de población en edad de trabajar.</a:t>
            </a:r>
            <a:endParaRPr lang="es-ES" dirty="0"/>
          </a:p>
          <a:p>
            <a:pPr marL="0" indent="0">
              <a:buNone/>
            </a:pPr>
            <a:r>
              <a:rPr lang="es-ES" b="1" dirty="0">
                <a:solidFill>
                  <a:schemeClr val="accent1"/>
                </a:solidFill>
              </a:rPr>
              <a:t>Tasa de ocupación:</a:t>
            </a:r>
            <a:r>
              <a:rPr lang="es-ES" dirty="0"/>
              <a:t> número de personas ocupadas expresado como porcentaje del total de población en edad de trabajar.</a:t>
            </a:r>
          </a:p>
          <a:p>
            <a:pPr marL="0" indent="0">
              <a:buNone/>
            </a:pPr>
            <a:r>
              <a:rPr lang="es-ES" b="1" dirty="0">
                <a:solidFill>
                  <a:schemeClr val="accent1"/>
                </a:solidFill>
              </a:rPr>
              <a:t>Tasa de desocupación:</a:t>
            </a:r>
            <a:r>
              <a:rPr lang="es-ES" dirty="0"/>
              <a:t> número de personas desocupadas expresado como porcentaje del total de la fuerza de trabajo.</a:t>
            </a:r>
          </a:p>
          <a:p>
            <a:pPr marL="0" indent="0">
              <a:buNone/>
            </a:pPr>
            <a:r>
              <a:rPr lang="es-ES" b="1" dirty="0">
                <a:solidFill>
                  <a:schemeClr val="accent1"/>
                </a:solidFill>
              </a:rPr>
              <a:t>Tasa de desocupación ampliada o US3:</a:t>
            </a:r>
            <a:r>
              <a:rPr lang="es-ES" dirty="0"/>
              <a:t> número de personas desocupadas, más inactivos potencialmente activos e iniciadores disponibles expresado como porcentaje del total de la fuerza de trabajo ampliada.</a:t>
            </a:r>
          </a:p>
          <a:p>
            <a:pPr marL="0" indent="0">
              <a:buNone/>
            </a:pPr>
            <a:r>
              <a:rPr lang="es-ES" b="1" dirty="0">
                <a:solidFill>
                  <a:schemeClr val="accent1"/>
                </a:solidFill>
              </a:rPr>
              <a:t>Ocupados ausentes:</a:t>
            </a:r>
            <a:r>
              <a:rPr lang="es-ES" dirty="0"/>
              <a:t> ocupado que declara estar ausente de su trabajo en la semana de referencia de su empleo o actividad, pero mantenían un vínculo con él.</a:t>
            </a:r>
          </a:p>
          <a:p>
            <a:pPr marL="0" indent="0">
              <a:buNone/>
            </a:pPr>
            <a:r>
              <a:rPr lang="es-ES" b="1" dirty="0">
                <a:solidFill>
                  <a:schemeClr val="accent1"/>
                </a:solidFill>
              </a:rPr>
              <a:t>Ocupación informal:</a:t>
            </a:r>
            <a:r>
              <a:rPr lang="es-ES" dirty="0"/>
              <a:t> los trabajadores dependientes tienen una ocupación informal si no cuentan con acceso a la seguridad social a través de su vínculo laboral, mientras que la ocupación de los trabajadores independientes será informal si su empresa, negocio o actividad es desarrollada en el sector informal.</a:t>
            </a:r>
          </a:p>
          <a:p>
            <a:pPr marL="0" indent="0">
              <a:buNone/>
            </a:pPr>
            <a:r>
              <a:rPr lang="es-ES" b="1" dirty="0">
                <a:solidFill>
                  <a:schemeClr val="accent1"/>
                </a:solidFill>
              </a:rPr>
              <a:t>Ocupados nuevos:</a:t>
            </a:r>
            <a:r>
              <a:rPr lang="es-ES" dirty="0"/>
              <a:t> personas ocupadas, que estaban desocupadas el mes anterior a ser encuestadas, y comenzaron a estar ocupadas el mismo mes que fueron encuestadas.</a:t>
            </a:r>
          </a:p>
          <a:p>
            <a:pPr marL="0" indent="0">
              <a:buNone/>
            </a:pPr>
            <a:r>
              <a:rPr lang="es-ES" b="1" dirty="0">
                <a:solidFill>
                  <a:schemeClr val="accent1"/>
                </a:solidFill>
              </a:rPr>
              <a:t>Sector primario</a:t>
            </a:r>
            <a:r>
              <a:rPr lang="es-ES" dirty="0"/>
              <a:t>: agrupación de los sectores de Minería, Silvoagropecuario y pesca.</a:t>
            </a:r>
          </a:p>
          <a:p>
            <a:pPr marL="0" indent="0">
              <a:buNone/>
            </a:pPr>
            <a:r>
              <a:rPr lang="es-ES" b="1" dirty="0">
                <a:solidFill>
                  <a:schemeClr val="accent1"/>
                </a:solidFill>
              </a:rPr>
              <a:t>Sector secundario o industrial:</a:t>
            </a:r>
            <a:r>
              <a:rPr lang="es-ES" dirty="0"/>
              <a:t> agrupación de los sectores Industria Manufacturera, Construcción y Electricidad, Gas, Agua y gestión de desechos.</a:t>
            </a:r>
          </a:p>
          <a:p>
            <a:pPr marL="0" indent="0">
              <a:buNone/>
            </a:pPr>
            <a:r>
              <a:rPr lang="es-ES" b="1" dirty="0">
                <a:solidFill>
                  <a:schemeClr val="accent1"/>
                </a:solidFill>
              </a:rPr>
              <a:t>Sector terciario:</a:t>
            </a:r>
            <a:r>
              <a:rPr lang="es-ES" dirty="0"/>
              <a:t> agrupación de los sectores Servicios sociales y personales, Comercio, Hoteles y restaurantes, Transporte, información y comunicaciones, Actividades financieras e inmobiliarias y Administración pública.</a:t>
            </a:r>
          </a:p>
          <a:p>
            <a:pPr marL="0" indent="0">
              <a:buNone/>
            </a:pPr>
            <a:r>
              <a:rPr lang="es-ES" b="1" dirty="0">
                <a:solidFill>
                  <a:schemeClr val="accent1"/>
                </a:solidFill>
              </a:rPr>
              <a:t>Trimestre móvil:</a:t>
            </a:r>
            <a:r>
              <a:rPr lang="es-ES" dirty="0"/>
              <a:t> periodo de tiempo que agrupa tres meses, los cuales cambian conforme avanzan los meses del año. Por ejemplo, al trimestre Enero – Febrero – Marzo le sigue el trimestre móvil Febrero – Marzo – Abril. </a:t>
            </a:r>
          </a:p>
        </p:txBody>
      </p:sp>
      <p:sp>
        <p:nvSpPr>
          <p:cNvPr id="4" name="Marcador de número de diapositiva 3">
            <a:extLst>
              <a:ext uri="{FF2B5EF4-FFF2-40B4-BE49-F238E27FC236}">
                <a16:creationId xmlns:a16="http://schemas.microsoft.com/office/drawing/2014/main" id="{9B3224B1-E018-4A9A-BDE5-1A045C7BBF8B}"/>
              </a:ext>
            </a:extLst>
          </p:cNvPr>
          <p:cNvSpPr>
            <a:spLocks noGrp="1"/>
          </p:cNvSpPr>
          <p:nvPr>
            <p:ph type="sldNum" sz="quarter" idx="12"/>
          </p:nvPr>
        </p:nvSpPr>
        <p:spPr/>
        <p:txBody>
          <a:bodyPr/>
          <a:lstStyle/>
          <a:p>
            <a:r>
              <a:rPr lang="es-CL" dirty="0"/>
              <a:t>- </a:t>
            </a:r>
            <a:fld id="{374E110A-DEAA-4785-B4D5-BAA8BCA0A1D4}" type="slidenum">
              <a:rPr lang="es-CL" smtClean="0"/>
              <a:pPr/>
              <a:t>19</a:t>
            </a:fld>
            <a:r>
              <a:rPr lang="es-CL" dirty="0"/>
              <a:t> -</a:t>
            </a:r>
          </a:p>
        </p:txBody>
      </p:sp>
    </p:spTree>
    <p:extLst>
      <p:ext uri="{BB962C8B-B14F-4D97-AF65-F5344CB8AC3E}">
        <p14:creationId xmlns:p14="http://schemas.microsoft.com/office/powerpoint/2010/main" val="156845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1749A-DF6F-4E04-B72F-4C7E383D136D}"/>
              </a:ext>
            </a:extLst>
          </p:cNvPr>
          <p:cNvSpPr>
            <a:spLocks noGrp="1"/>
          </p:cNvSpPr>
          <p:nvPr>
            <p:ph type="title"/>
          </p:nvPr>
        </p:nvSpPr>
        <p:spPr/>
        <p:txBody>
          <a:bodyPr anchor="t">
            <a:normAutofit/>
          </a:bodyPr>
          <a:lstStyle/>
          <a:p>
            <a:r>
              <a:rPr lang="es-CL" sz="2400" dirty="0"/>
              <a:t>INTRODUCCIÓN</a:t>
            </a:r>
          </a:p>
        </p:txBody>
      </p:sp>
      <p:sp>
        <p:nvSpPr>
          <p:cNvPr id="3" name="Marcador de contenido 2">
            <a:extLst>
              <a:ext uri="{FF2B5EF4-FFF2-40B4-BE49-F238E27FC236}">
                <a16:creationId xmlns:a16="http://schemas.microsoft.com/office/drawing/2014/main" id="{CAD1F5B8-3F02-4E66-A78B-6239FBD1EE2E}"/>
              </a:ext>
            </a:extLst>
          </p:cNvPr>
          <p:cNvSpPr>
            <a:spLocks noGrp="1"/>
          </p:cNvSpPr>
          <p:nvPr>
            <p:ph idx="1"/>
          </p:nvPr>
        </p:nvSpPr>
        <p:spPr>
          <a:xfrm>
            <a:off x="2763563" y="1113684"/>
            <a:ext cx="3754391" cy="7539487"/>
          </a:xfrm>
        </p:spPr>
        <p:txBody>
          <a:bodyPr>
            <a:noAutofit/>
          </a:bodyPr>
          <a:lstStyle/>
          <a:p>
            <a:pPr marL="0" indent="0">
              <a:lnSpc>
                <a:spcPct val="100000"/>
              </a:lnSpc>
              <a:buNone/>
            </a:pPr>
            <a:r>
              <a:rPr lang="es-ES" dirty="0"/>
              <a:t>El presente boletín tiene como objetivo monitorear mensualmente indicadores del mercado laboral de la región del Maule, haciendo énfasis en aspectos relativos al desempleo, la ocupación y composición de la fuerza de trabajo, calidad del empleo y otros temas relevantes, utilizando los datos de la Encuesta Nacional de Empleo del Instituto Nacional de Estadísticas (INE) y cada uno de sus trimestres móviles. A partir de esta fuente de datos, se identifican cambios relevantes desde el estallido social de octubre de 2019, así como un seguimiento continuo de indicadores laborales en medio de la crisis sanitaria y económica asociada al Covid-19. </a:t>
            </a:r>
          </a:p>
          <a:p>
            <a:pPr marL="0" indent="0">
              <a:lnSpc>
                <a:spcPct val="100000"/>
              </a:lnSpc>
              <a:buNone/>
            </a:pPr>
            <a:r>
              <a:rPr lang="es-ES" dirty="0"/>
              <a:t>El </a:t>
            </a:r>
            <a:r>
              <a:rPr lang="es-ES" b="1" dirty="0"/>
              <a:t>Observatorio Laboral de la región del Maule</a:t>
            </a:r>
            <a:r>
              <a:rPr lang="es-ES" dirty="0"/>
              <a:t> integra la red de Observatorios Laborales del Servicio Nacional de Capacitación y Empleo (SENCE), y es ejecutado por la </a:t>
            </a:r>
            <a:r>
              <a:rPr lang="es-ES" b="1" dirty="0"/>
              <a:t>Universidad Católica del Maule.</a:t>
            </a:r>
            <a:r>
              <a:rPr lang="es-ES" dirty="0"/>
              <a:t>  Su misión es producir información sobre el mercado laboral de la región y sobre las brechas de capital humano, con el propósito de contribuir a las decisiones de las personas, empresas y grupos interesados, así como al diseño e implementación de políticas de capacitación, productividad y empleabilidad. </a:t>
            </a:r>
            <a:endParaRPr lang="es-CL" dirty="0"/>
          </a:p>
          <a:p>
            <a:pPr marL="0" indent="0">
              <a:lnSpc>
                <a:spcPct val="100000"/>
              </a:lnSpc>
              <a:buNone/>
            </a:pPr>
            <a:r>
              <a:rPr lang="es-ES" dirty="0"/>
              <a:t>En las siguientes secciones se presentan los resultados de ocupación, desocupación, inactividad, composición de la fuerza de trabajo e informalidad laboral, además del análisis de las nuevas preguntas relativas al Contexto COVID-19 incorporadas en la Encuesta Nacional de Empleo a partir del último trimestre móvil </a:t>
            </a:r>
            <a:r>
              <a:rPr lang="es-ES" b="1" dirty="0" smtClean="0"/>
              <a:t>abril </a:t>
            </a:r>
            <a:r>
              <a:rPr lang="es-ES" b="1" dirty="0"/>
              <a:t>- </a:t>
            </a:r>
            <a:r>
              <a:rPr lang="es-ES" b="1" dirty="0" smtClean="0"/>
              <a:t>junio </a:t>
            </a:r>
            <a:r>
              <a:rPr lang="es-ES" dirty="0"/>
              <a:t>2022 publicadas por el INE.  Finalmente, se presenta un glosario de términos relevantes para la lectura de este boletín.</a:t>
            </a:r>
            <a:endParaRPr lang="es-CL" dirty="0"/>
          </a:p>
          <a:p>
            <a:pPr marL="0" indent="0">
              <a:lnSpc>
                <a:spcPct val="100000"/>
              </a:lnSpc>
              <a:buNone/>
            </a:pPr>
            <a:r>
              <a:rPr lang="es-ES" dirty="0">
                <a:ea typeface="Times New Roman" panose="02020603050405020304" pitchFamily="18" charset="0"/>
              </a:rPr>
              <a:t>Como anexo se incorpora lo siguiente: tabla resumen con indicadores regionales del mercado laboral, un glosario de términos y una breve explicación de los criterios de calidad estadística utilizados en este reporte.</a:t>
            </a:r>
            <a:endParaRPr lang="es-CL" dirty="0"/>
          </a:p>
        </p:txBody>
      </p:sp>
      <p:sp>
        <p:nvSpPr>
          <p:cNvPr id="4" name="Marcador de número de diapositiva 3">
            <a:extLst>
              <a:ext uri="{FF2B5EF4-FFF2-40B4-BE49-F238E27FC236}">
                <a16:creationId xmlns:a16="http://schemas.microsoft.com/office/drawing/2014/main" id="{9B3224B1-E018-4A9A-BDE5-1A045C7BBF8B}"/>
              </a:ext>
            </a:extLst>
          </p:cNvPr>
          <p:cNvSpPr>
            <a:spLocks noGrp="1"/>
          </p:cNvSpPr>
          <p:nvPr>
            <p:ph type="sldNum" sz="quarter" idx="12"/>
          </p:nvPr>
        </p:nvSpPr>
        <p:spPr/>
        <p:txBody>
          <a:bodyPr/>
          <a:lstStyle/>
          <a:p>
            <a:r>
              <a:rPr lang="es-CL" dirty="0"/>
              <a:t>- </a:t>
            </a:r>
            <a:fld id="{374E110A-DEAA-4785-B4D5-BAA8BCA0A1D4}" type="slidenum">
              <a:rPr lang="es-CL" smtClean="0"/>
              <a:pPr/>
              <a:t>2</a:t>
            </a:fld>
            <a:r>
              <a:rPr lang="es-CL" dirty="0"/>
              <a:t> -</a:t>
            </a:r>
          </a:p>
        </p:txBody>
      </p:sp>
    </p:spTree>
    <p:extLst>
      <p:ext uri="{BB962C8B-B14F-4D97-AF65-F5344CB8AC3E}">
        <p14:creationId xmlns:p14="http://schemas.microsoft.com/office/powerpoint/2010/main" val="2905580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1749A-DF6F-4E04-B72F-4C7E383D136D}"/>
              </a:ext>
            </a:extLst>
          </p:cNvPr>
          <p:cNvSpPr>
            <a:spLocks noGrp="1"/>
          </p:cNvSpPr>
          <p:nvPr>
            <p:ph type="title"/>
          </p:nvPr>
        </p:nvSpPr>
        <p:spPr>
          <a:xfrm>
            <a:off x="390600" y="1188914"/>
            <a:ext cx="4623851" cy="772621"/>
          </a:xfrm>
        </p:spPr>
        <p:txBody>
          <a:bodyPr anchor="t">
            <a:normAutofit/>
          </a:bodyPr>
          <a:lstStyle/>
          <a:p>
            <a:r>
              <a:rPr lang="es-CL" dirty="0"/>
              <a:t>Estándares de calidad estadística</a:t>
            </a:r>
            <a:endParaRPr lang="es-CL" sz="2400" dirty="0"/>
          </a:p>
        </p:txBody>
      </p:sp>
      <p:sp>
        <p:nvSpPr>
          <p:cNvPr id="3" name="Marcador de contenido 2">
            <a:extLst>
              <a:ext uri="{FF2B5EF4-FFF2-40B4-BE49-F238E27FC236}">
                <a16:creationId xmlns:a16="http://schemas.microsoft.com/office/drawing/2014/main" id="{CAD1F5B8-3F02-4E66-A78B-6239FBD1EE2E}"/>
              </a:ext>
            </a:extLst>
          </p:cNvPr>
          <p:cNvSpPr>
            <a:spLocks noGrp="1"/>
          </p:cNvSpPr>
          <p:nvPr>
            <p:ph idx="1"/>
          </p:nvPr>
        </p:nvSpPr>
        <p:spPr>
          <a:xfrm>
            <a:off x="431274" y="1677740"/>
            <a:ext cx="5995452" cy="772621"/>
          </a:xfrm>
        </p:spPr>
        <p:txBody>
          <a:bodyPr>
            <a:normAutofit/>
          </a:bodyPr>
          <a:lstStyle/>
          <a:p>
            <a:pPr marL="0" indent="0">
              <a:buNone/>
            </a:pPr>
            <a:r>
              <a:rPr lang="es-ES" sz="1100" dirty="0"/>
              <a:t>Para orientar el uso, análisis e interpretación de estadísticas oficiales basadas en encuestas de hogares por muestreo, el INE elaboró el documento “Estándar para la evaluación de la calidad de las estimaciones en encuestas de hogares”</a:t>
            </a:r>
            <a:r>
              <a:rPr lang="es-ES" sz="1100" baseline="30000" dirty="0"/>
              <a:t>1</a:t>
            </a:r>
            <a:r>
              <a:rPr lang="es-ES" sz="1100" dirty="0"/>
              <a:t>, el cual propone un flujograma para la evaluación de la calidad de las estimaciones, el cual se presenta a continuación:</a:t>
            </a:r>
          </a:p>
          <a:p>
            <a:pPr marL="0" indent="0">
              <a:buNone/>
            </a:pPr>
            <a:endParaRPr lang="es-CL" sz="1100" dirty="0"/>
          </a:p>
        </p:txBody>
      </p:sp>
      <p:sp>
        <p:nvSpPr>
          <p:cNvPr id="4" name="Marcador de número de diapositiva 3">
            <a:extLst>
              <a:ext uri="{FF2B5EF4-FFF2-40B4-BE49-F238E27FC236}">
                <a16:creationId xmlns:a16="http://schemas.microsoft.com/office/drawing/2014/main" id="{9B3224B1-E018-4A9A-BDE5-1A045C7BBF8B}"/>
              </a:ext>
            </a:extLst>
          </p:cNvPr>
          <p:cNvSpPr>
            <a:spLocks noGrp="1"/>
          </p:cNvSpPr>
          <p:nvPr>
            <p:ph type="sldNum" sz="quarter" idx="12"/>
          </p:nvPr>
        </p:nvSpPr>
        <p:spPr/>
        <p:txBody>
          <a:bodyPr/>
          <a:lstStyle/>
          <a:p>
            <a:r>
              <a:rPr lang="es-CL" dirty="0"/>
              <a:t>- </a:t>
            </a:r>
            <a:fld id="{374E110A-DEAA-4785-B4D5-BAA8BCA0A1D4}" type="slidenum">
              <a:rPr lang="es-CL" smtClean="0"/>
              <a:pPr/>
              <a:t>20</a:t>
            </a:fld>
            <a:r>
              <a:rPr lang="es-CL" dirty="0"/>
              <a:t> -</a:t>
            </a:r>
          </a:p>
        </p:txBody>
      </p:sp>
      <p:pic>
        <p:nvPicPr>
          <p:cNvPr id="5" name="Imagen 4">
            <a:extLst>
              <a:ext uri="{FF2B5EF4-FFF2-40B4-BE49-F238E27FC236}">
                <a16:creationId xmlns:a16="http://schemas.microsoft.com/office/drawing/2014/main" id="{0BEB55EC-2AB6-4263-A5FE-252039825666}"/>
              </a:ext>
            </a:extLst>
          </p:cNvPr>
          <p:cNvPicPr>
            <a:picLocks noChangeAspect="1"/>
          </p:cNvPicPr>
          <p:nvPr/>
        </p:nvPicPr>
        <p:blipFill>
          <a:blip r:embed="rId2"/>
          <a:stretch>
            <a:fillRect/>
          </a:stretch>
        </p:blipFill>
        <p:spPr>
          <a:xfrm>
            <a:off x="390600" y="2649430"/>
            <a:ext cx="5946395" cy="4488235"/>
          </a:xfrm>
          <a:prstGeom prst="rect">
            <a:avLst/>
          </a:prstGeom>
        </p:spPr>
      </p:pic>
      <p:sp>
        <p:nvSpPr>
          <p:cNvPr id="6" name="Marcador de contenido 9">
            <a:extLst>
              <a:ext uri="{FF2B5EF4-FFF2-40B4-BE49-F238E27FC236}">
                <a16:creationId xmlns:a16="http://schemas.microsoft.com/office/drawing/2014/main" id="{76713287-76B5-46DB-A69B-F499F41DDB01}"/>
              </a:ext>
            </a:extLst>
          </p:cNvPr>
          <p:cNvSpPr txBox="1">
            <a:spLocks/>
          </p:cNvSpPr>
          <p:nvPr/>
        </p:nvSpPr>
        <p:spPr>
          <a:xfrm>
            <a:off x="411986" y="2368633"/>
            <a:ext cx="6112895" cy="424732"/>
          </a:xfrm>
          <a:prstGeom prst="rect">
            <a:avLst/>
          </a:prstGeom>
        </p:spPr>
        <p:txBody>
          <a:bodyPr/>
          <a:lst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CL" b="1" dirty="0"/>
              <a:t>Figura 1: </a:t>
            </a:r>
            <a:r>
              <a:rPr lang="es-ES" dirty="0"/>
              <a:t>Flujograma para la evaluación de la calidad de las estimaciones</a:t>
            </a:r>
          </a:p>
        </p:txBody>
      </p:sp>
      <p:sp>
        <p:nvSpPr>
          <p:cNvPr id="9" name="object 23">
            <a:extLst>
              <a:ext uri="{FF2B5EF4-FFF2-40B4-BE49-F238E27FC236}">
                <a16:creationId xmlns:a16="http://schemas.microsoft.com/office/drawing/2014/main" id="{2559CCEC-B917-441A-8ED4-142E77C5E2F9}"/>
              </a:ext>
            </a:extLst>
          </p:cNvPr>
          <p:cNvSpPr txBox="1"/>
          <p:nvPr/>
        </p:nvSpPr>
        <p:spPr>
          <a:xfrm>
            <a:off x="411986" y="7582568"/>
            <a:ext cx="5965683" cy="987450"/>
          </a:xfrm>
          <a:prstGeom prst="rect">
            <a:avLst/>
          </a:prstGeom>
        </p:spPr>
        <p:txBody>
          <a:bodyPr vert="horz" wrap="square" lIns="0" tIns="12700" rIns="0" bIns="0" rtlCol="0">
            <a:spAutoFit/>
          </a:bodyPr>
          <a:lstStyle/>
          <a:p>
            <a:pPr marL="12700">
              <a:lnSpc>
                <a:spcPct val="100000"/>
              </a:lnSpc>
              <a:spcBef>
                <a:spcPts val="100"/>
              </a:spcBef>
            </a:pPr>
            <a:r>
              <a:rPr sz="1000" b="0" spc="-5" dirty="0">
                <a:solidFill>
                  <a:srgbClr val="707070"/>
                </a:solidFill>
                <a:latin typeface="Calibri Light"/>
                <a:cs typeface="Calibri Light"/>
              </a:rPr>
              <a:t>Fuente: </a:t>
            </a:r>
            <a:r>
              <a:rPr lang="es-ES" sz="1000" dirty="0">
                <a:solidFill>
                  <a:srgbClr val="707070"/>
                </a:solidFill>
                <a:latin typeface="Calibri Light"/>
                <a:cs typeface="Calibri Light"/>
              </a:rPr>
              <a:t>Estándar para la evaluación de la calidad de las estimaciones en encuestas de hogares</a:t>
            </a:r>
            <a:r>
              <a:rPr lang="es-ES" sz="1000" spc="-10" dirty="0">
                <a:solidFill>
                  <a:srgbClr val="707070"/>
                </a:solidFill>
                <a:latin typeface="Calibri Light"/>
                <a:cs typeface="Calibri Light"/>
              </a:rPr>
              <a:t>, INE, 2020.</a:t>
            </a:r>
          </a:p>
          <a:p>
            <a:pPr marL="12700">
              <a:lnSpc>
                <a:spcPct val="100000"/>
              </a:lnSpc>
              <a:spcBef>
                <a:spcPts val="100"/>
              </a:spcBef>
            </a:pPr>
            <a:endParaRPr lang="es-ES" sz="1000" spc="-10" dirty="0">
              <a:solidFill>
                <a:srgbClr val="707070"/>
              </a:solidFill>
              <a:latin typeface="Calibri Light"/>
              <a:cs typeface="Calibri Light"/>
            </a:endParaRPr>
          </a:p>
          <a:p>
            <a:pPr marL="12700">
              <a:lnSpc>
                <a:spcPct val="100000"/>
              </a:lnSpc>
              <a:spcBef>
                <a:spcPts val="100"/>
              </a:spcBef>
            </a:pPr>
            <a:r>
              <a:rPr lang="es-CL" sz="1000" dirty="0">
                <a:latin typeface="Calibri Light"/>
                <a:cs typeface="Calibri Light"/>
              </a:rPr>
              <a:t>1: </a:t>
            </a:r>
            <a:r>
              <a:rPr lang="es-CL" sz="1000" dirty="0">
                <a:latin typeface="Calibri Light"/>
                <a:cs typeface="Calibri Light"/>
                <a:hlinkClick r:id="rId3"/>
              </a:rPr>
              <a:t>https://www.ine.cl/docs/default-source/institucionalidad/buenas-pr%C3%A1cticas/clasificaciones-y-estandares/est%C3%A1ndar-evaluaci%C3%B3n-de-calidad-de-estimaciones-publicaci%C3%B3n-27022020.pdf</a:t>
            </a:r>
            <a:endParaRPr lang="es-CL" sz="1000" dirty="0">
              <a:latin typeface="Calibri Light"/>
              <a:cs typeface="Calibri Light"/>
            </a:endParaRPr>
          </a:p>
          <a:p>
            <a:pPr marL="12700">
              <a:lnSpc>
                <a:spcPct val="100000"/>
              </a:lnSpc>
              <a:spcBef>
                <a:spcPts val="100"/>
              </a:spcBef>
            </a:pPr>
            <a:endParaRPr lang="es-CL" sz="1000" dirty="0">
              <a:latin typeface="Calibri Light"/>
              <a:cs typeface="Calibri Light"/>
            </a:endParaRPr>
          </a:p>
          <a:p>
            <a:pPr marL="12700">
              <a:lnSpc>
                <a:spcPct val="100000"/>
              </a:lnSpc>
              <a:spcBef>
                <a:spcPts val="100"/>
              </a:spcBef>
            </a:pPr>
            <a:endParaRPr sz="1000" dirty="0">
              <a:latin typeface="Calibri Light"/>
              <a:cs typeface="Calibri Light"/>
            </a:endParaRPr>
          </a:p>
        </p:txBody>
      </p:sp>
    </p:spTree>
    <p:extLst>
      <p:ext uri="{BB962C8B-B14F-4D97-AF65-F5344CB8AC3E}">
        <p14:creationId xmlns:p14="http://schemas.microsoft.com/office/powerpoint/2010/main" val="52991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B3224B1-E018-4A9A-BDE5-1A045C7BBF8B}"/>
              </a:ext>
            </a:extLst>
          </p:cNvPr>
          <p:cNvSpPr>
            <a:spLocks noGrp="1"/>
          </p:cNvSpPr>
          <p:nvPr>
            <p:ph type="sldNum" sz="quarter" idx="12"/>
          </p:nvPr>
        </p:nvSpPr>
        <p:spPr/>
        <p:txBody>
          <a:bodyPr/>
          <a:lstStyle/>
          <a:p>
            <a:r>
              <a:rPr lang="es-CL" dirty="0"/>
              <a:t>- </a:t>
            </a:r>
            <a:fld id="{374E110A-DEAA-4785-B4D5-BAA8BCA0A1D4}" type="slidenum">
              <a:rPr lang="es-CL" smtClean="0"/>
              <a:pPr/>
              <a:t>21</a:t>
            </a:fld>
            <a:r>
              <a:rPr lang="es-CL" dirty="0"/>
              <a:t> -</a:t>
            </a:r>
          </a:p>
        </p:txBody>
      </p:sp>
      <p:sp>
        <p:nvSpPr>
          <p:cNvPr id="12" name="object 3">
            <a:extLst>
              <a:ext uri="{FF2B5EF4-FFF2-40B4-BE49-F238E27FC236}">
                <a16:creationId xmlns:a16="http://schemas.microsoft.com/office/drawing/2014/main" id="{26D3A301-A65D-4FE5-B043-C38C175EAC97}"/>
              </a:ext>
            </a:extLst>
          </p:cNvPr>
          <p:cNvSpPr txBox="1"/>
          <p:nvPr/>
        </p:nvSpPr>
        <p:spPr>
          <a:xfrm>
            <a:off x="415795" y="1458843"/>
            <a:ext cx="6026410" cy="2129109"/>
          </a:xfrm>
          <a:prstGeom prst="rect">
            <a:avLst/>
          </a:prstGeom>
          <a:noFill/>
        </p:spPr>
        <p:txBody>
          <a:bodyPr vert="horz" wrap="square" lIns="0" tIns="12700" rIns="0" bIns="0" numCol="1" rtlCol="0">
            <a:spAutoFit/>
          </a:bodyPr>
          <a:lstStyle/>
          <a:p>
            <a:pPr marR="5080" algn="just">
              <a:lnSpc>
                <a:spcPct val="111100"/>
              </a:lnSpc>
              <a:spcAft>
                <a:spcPts val="600"/>
              </a:spcAft>
            </a:pPr>
            <a:r>
              <a:rPr lang="es-ES" sz="1200" spc="-5" dirty="0">
                <a:cs typeface="Calibri"/>
              </a:rPr>
              <a:t>De este modo, el documento indica que una vez que se han evaluado todas las estimaciones que componen un tabulado, corresponde evaluar la calidad del tabulado en su conjunto con el fin de determinar si es publicable o no publicable. Se considera que un tabulado es publicable si más de 50% de las estimaciones presentes en él fueron clasificadas como estimaciones fiables. En cualquier otro caso, el tabulado no debe publicarse.</a:t>
            </a:r>
            <a:r>
              <a:rPr lang="es-CL" sz="1200" spc="-5" dirty="0">
                <a:cs typeface="Calibri"/>
              </a:rPr>
              <a:t> En cuanto a las series de datos mensuales, el documento no hace referencia, no obstante, se extrapoló el criterio de los tabulados, de manera que cada mes de la serie pasa a representar un tabulado individual. Así, para que la serie sea publicable, más del 50% de sus meses deben ser fiables.</a:t>
            </a:r>
          </a:p>
          <a:p>
            <a:pPr marR="5080" algn="just">
              <a:lnSpc>
                <a:spcPct val="111100"/>
              </a:lnSpc>
              <a:spcAft>
                <a:spcPts val="600"/>
              </a:spcAft>
            </a:pPr>
            <a:r>
              <a:rPr lang="es-CL" sz="1200" b="1" spc="-5" dirty="0">
                <a:solidFill>
                  <a:schemeClr val="accent1"/>
                </a:solidFill>
                <a:cs typeface="Calibri"/>
              </a:rPr>
              <a:t>De acuerdo al anterior, todos los cálculos publicados en este informe respetan este estándar de calidad presentado.</a:t>
            </a:r>
            <a:endParaRPr lang="es-ES" sz="1200" b="1" spc="-5" dirty="0">
              <a:solidFill>
                <a:schemeClr val="accent1"/>
              </a:solidFill>
              <a:cs typeface="Calibri"/>
            </a:endParaRPr>
          </a:p>
        </p:txBody>
      </p:sp>
    </p:spTree>
    <p:extLst>
      <p:ext uri="{BB962C8B-B14F-4D97-AF65-F5344CB8AC3E}">
        <p14:creationId xmlns:p14="http://schemas.microsoft.com/office/powerpoint/2010/main" val="89517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3661CCE-EA16-45B7-B4D2-5138B532F809}"/>
              </a:ext>
            </a:extLst>
          </p:cNvPr>
          <p:cNvSpPr>
            <a:spLocks noGrp="1"/>
          </p:cNvSpPr>
          <p:nvPr>
            <p:ph idx="1"/>
          </p:nvPr>
        </p:nvSpPr>
        <p:spPr>
          <a:xfrm>
            <a:off x="948906" y="1465223"/>
            <a:ext cx="5055080" cy="7097752"/>
          </a:xfrm>
        </p:spPr>
        <p:txBody>
          <a:bodyPr>
            <a:normAutofit/>
          </a:bodyPr>
          <a:lstStyle/>
          <a:p>
            <a:pPr marL="0" indent="0" algn="ctr">
              <a:buNone/>
            </a:pPr>
            <a:r>
              <a:rPr lang="es-CL" sz="1400" dirty="0"/>
              <a:t>Estado del empleo en la Región del Maule</a:t>
            </a:r>
          </a:p>
          <a:p>
            <a:pPr marL="0" indent="0" algn="ctr">
              <a:buNone/>
            </a:pPr>
            <a:endParaRPr lang="es-CL" sz="1400" dirty="0"/>
          </a:p>
          <a:p>
            <a:r>
              <a:rPr lang="es-ES" b="1" dirty="0"/>
              <a:t>Ocupación</a:t>
            </a:r>
            <a:endParaRPr lang="es-CL" dirty="0"/>
          </a:p>
          <a:p>
            <a:r>
              <a:rPr lang="es-ES" dirty="0"/>
              <a:t>Para el trimestre </a:t>
            </a:r>
            <a:r>
              <a:rPr lang="es-ES" dirty="0" smtClean="0"/>
              <a:t>móvil abril </a:t>
            </a:r>
            <a:r>
              <a:rPr lang="es-ES" dirty="0"/>
              <a:t>– </a:t>
            </a:r>
            <a:r>
              <a:rPr lang="es-ES" dirty="0" smtClean="0"/>
              <a:t>junio </a:t>
            </a:r>
            <a:r>
              <a:rPr lang="es-ES" dirty="0"/>
              <a:t>2022 se registró un total de </a:t>
            </a:r>
            <a:r>
              <a:rPr lang="es-ES" dirty="0" smtClean="0"/>
              <a:t>481.756 </a:t>
            </a:r>
            <a:r>
              <a:rPr lang="es-ES" dirty="0"/>
              <a:t>personas </a:t>
            </a:r>
            <a:r>
              <a:rPr lang="es-ES" dirty="0" smtClean="0"/>
              <a:t>ocupadas </a:t>
            </a:r>
            <a:r>
              <a:rPr lang="es-ES" dirty="0"/>
              <a:t>en la región, lo cual significa una reducción respecto al trimestre móvil anterior. Del mismo modo, la tasa de ocupación regional  es mayor a la tasa del año anterior, alcanzando un </a:t>
            </a:r>
            <a:r>
              <a:rPr lang="es-ES" dirty="0" smtClean="0"/>
              <a:t>51,8%. </a:t>
            </a:r>
            <a:r>
              <a:rPr lang="es-ES" dirty="0"/>
              <a:t>Deja de mantenerse el aumento gradual respecto a los últimos trimestres móviles, obteniéndose una disminución de </a:t>
            </a:r>
            <a:r>
              <a:rPr lang="es-ES" dirty="0" smtClean="0"/>
              <a:t>1,7 </a:t>
            </a:r>
            <a:r>
              <a:rPr lang="es-ES" dirty="0"/>
              <a:t>puntos porcentuales, en relación al trimestre anterior. En comparación al mismo trimestre del </a:t>
            </a:r>
            <a:r>
              <a:rPr lang="es-ES" dirty="0" smtClean="0"/>
              <a:t>2019 (año sin </a:t>
            </a:r>
            <a:r>
              <a:rPr lang="es-ES" dirty="0"/>
              <a:t>pandemia), la </a:t>
            </a:r>
            <a:r>
              <a:rPr lang="es-ES" dirty="0" smtClean="0"/>
              <a:t>diferencia </a:t>
            </a:r>
            <a:r>
              <a:rPr lang="es-ES" dirty="0"/>
              <a:t>es de </a:t>
            </a:r>
            <a:r>
              <a:rPr lang="es-ES" dirty="0" smtClean="0"/>
              <a:t>3,1 puntos porcentuales más al </a:t>
            </a:r>
            <a:r>
              <a:rPr lang="es-ES" dirty="0"/>
              <a:t>considerar el trimestre expuesto en el presente boletín. </a:t>
            </a:r>
            <a:endParaRPr lang="es-CL" dirty="0"/>
          </a:p>
          <a:p>
            <a:r>
              <a:rPr lang="es-ES" b="1" dirty="0"/>
              <a:t>Desocupación e Inactividad</a:t>
            </a:r>
          </a:p>
          <a:p>
            <a:r>
              <a:rPr lang="es-CL" dirty="0"/>
              <a:t>La tasa de desocupación, a nivel regional, corresponde al </a:t>
            </a:r>
            <a:r>
              <a:rPr lang="es-CL" dirty="0" smtClean="0"/>
              <a:t>6,5%. </a:t>
            </a:r>
            <a:r>
              <a:rPr lang="es-CL" dirty="0"/>
              <a:t>En comparación al mismo trimestre del </a:t>
            </a:r>
            <a:r>
              <a:rPr lang="es-CL" dirty="0" smtClean="0"/>
              <a:t>2019 (pre pandemia), </a:t>
            </a:r>
            <a:r>
              <a:rPr lang="es-CL" dirty="0"/>
              <a:t>la tasa es de </a:t>
            </a:r>
            <a:r>
              <a:rPr lang="es-CL" dirty="0" smtClean="0"/>
              <a:t>0,2 </a:t>
            </a:r>
            <a:r>
              <a:rPr lang="es-CL" dirty="0"/>
              <a:t>puntos porcentuales </a:t>
            </a:r>
            <a:r>
              <a:rPr lang="es-CL" dirty="0" smtClean="0"/>
              <a:t>menor que </a:t>
            </a:r>
            <a:r>
              <a:rPr lang="es-CL" dirty="0"/>
              <a:t>el trimestre </a:t>
            </a:r>
            <a:r>
              <a:rPr lang="es-CL" dirty="0" smtClean="0"/>
              <a:t>abril – junio </a:t>
            </a:r>
            <a:r>
              <a:rPr lang="es-CL" dirty="0"/>
              <a:t>2022. De manera más detallada, la tasa de desocupación de mujeres obtenida es de </a:t>
            </a:r>
            <a:r>
              <a:rPr lang="es-CL" dirty="0" smtClean="0"/>
              <a:t>7,3%, </a:t>
            </a:r>
            <a:r>
              <a:rPr lang="es-CL" dirty="0"/>
              <a:t>mientras que la de los hombres alcanza </a:t>
            </a:r>
            <a:r>
              <a:rPr lang="es-CL" dirty="0" smtClean="0"/>
              <a:t>5,9%. </a:t>
            </a:r>
            <a:endParaRPr lang="es-CL" dirty="0"/>
          </a:p>
          <a:p>
            <a:r>
              <a:rPr lang="es-CL" dirty="0"/>
              <a:t>Respecto a la tasa de inactividad, según el último trimestre expuesto del 2022, esta alcanza un </a:t>
            </a:r>
            <a:r>
              <a:rPr lang="es-CL" dirty="0" smtClean="0"/>
              <a:t>44,7%. </a:t>
            </a:r>
            <a:r>
              <a:rPr lang="es-CL" dirty="0"/>
              <a:t>En dicho periodo, se obtiene que la tasa de inactividad de las mujeres es de un </a:t>
            </a:r>
            <a:r>
              <a:rPr lang="es-CL" dirty="0" smtClean="0"/>
              <a:t>55,4%. </a:t>
            </a:r>
            <a:r>
              <a:rPr lang="es-CL" dirty="0"/>
              <a:t>Respecto al </a:t>
            </a:r>
            <a:r>
              <a:rPr lang="es-CL" dirty="0" smtClean="0"/>
              <a:t>2019, </a:t>
            </a:r>
            <a:r>
              <a:rPr lang="es-CL" dirty="0"/>
              <a:t>la tasa era de </a:t>
            </a:r>
            <a:r>
              <a:rPr lang="es-CL" dirty="0" smtClean="0"/>
              <a:t>2,3 </a:t>
            </a:r>
            <a:r>
              <a:rPr lang="es-CL" dirty="0"/>
              <a:t>puntos porcentuales menos. Por otro lado, el trimestre expuesto de 2022, presenta que </a:t>
            </a:r>
            <a:r>
              <a:rPr lang="es-CL" dirty="0" smtClean="0"/>
              <a:t>33,3% </a:t>
            </a:r>
            <a:r>
              <a:rPr lang="es-CL" dirty="0"/>
              <a:t>de los hombres en edad de trabajar son inactivos. </a:t>
            </a:r>
            <a:endParaRPr lang="es-CL" dirty="0" smtClean="0"/>
          </a:p>
          <a:p>
            <a:r>
              <a:rPr lang="es-CL" b="1" dirty="0" smtClean="0"/>
              <a:t>Informalidad.</a:t>
            </a:r>
          </a:p>
          <a:p>
            <a:r>
              <a:rPr lang="es-CL" dirty="0" smtClean="0"/>
              <a:t>La tasa de informalidad del Maule para el trimestre abril – junio alcanzó un 28,7%. Al considerar sexo, los hombres tienen una tasa de informalidad de 28,5% y las mujeres de un 29,1%. Por tramo de edad, la informalidad se concentra más en los ocupados de 60 años o más, donde un 45,7% son informales.</a:t>
            </a:r>
          </a:p>
          <a:p>
            <a:r>
              <a:rPr lang="es-CL" b="1" dirty="0" smtClean="0"/>
              <a:t>Ingresos.</a:t>
            </a:r>
            <a:endParaRPr lang="es-CL" b="1" dirty="0"/>
          </a:p>
          <a:p>
            <a:r>
              <a:rPr lang="es-CL" dirty="0" smtClean="0"/>
              <a:t>Para el 2021, el ingreso promedio de la región del Maule es de $575.981 (en pesos de junio 2022). Para las mujeres el promedio es de $523.194 y para los hombres de $613.009 lo que representa una brecha de -14.7% en desmedro de las mujeres. Esto representa una disminución en la brecha en comparación al 2020.</a:t>
            </a:r>
            <a:endParaRPr lang="es-CL" dirty="0"/>
          </a:p>
          <a:p>
            <a:endParaRPr lang="es-CL" dirty="0" smtClean="0"/>
          </a:p>
          <a:p>
            <a:endParaRPr lang="es-CL" dirty="0"/>
          </a:p>
        </p:txBody>
      </p:sp>
      <p:sp>
        <p:nvSpPr>
          <p:cNvPr id="3" name="Marcador de número de diapositiva 2">
            <a:extLst>
              <a:ext uri="{FF2B5EF4-FFF2-40B4-BE49-F238E27FC236}">
                <a16:creationId xmlns:a16="http://schemas.microsoft.com/office/drawing/2014/main" id="{F5376B43-9D3A-4D2F-8068-6AFA0E2CE77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fld id="{374E110A-DEAA-4785-B4D5-BAA8BCA0A1D4}" type="slidenum">
              <a:rPr kumimoji="0" lang="es-CL" sz="1200" b="0"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r>
              <a:rPr kumimoji="0" lang="es-CL" sz="1200" b="0" i="0" u="none" strike="noStrike" kern="1200" cap="none" spc="0" normalizeH="0" baseline="0" noProof="0" dirty="0">
                <a:ln>
                  <a:noFill/>
                </a:ln>
                <a:solidFill>
                  <a:srgbClr val="339CB4"/>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06696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5152A-D97E-4CFF-96CC-D48EF21AEFD4}"/>
              </a:ext>
            </a:extLst>
          </p:cNvPr>
          <p:cNvSpPr>
            <a:spLocks noGrp="1"/>
          </p:cNvSpPr>
          <p:nvPr>
            <p:ph type="title"/>
          </p:nvPr>
        </p:nvSpPr>
        <p:spPr>
          <a:xfrm>
            <a:off x="372552" y="954401"/>
            <a:ext cx="6112895" cy="478052"/>
          </a:xfrm>
        </p:spPr>
        <p:txBody>
          <a:bodyPr/>
          <a:lstStyle/>
          <a:p>
            <a:r>
              <a:rPr lang="es-CL" dirty="0"/>
              <a:t>I. Indicadores Generales</a:t>
            </a:r>
          </a:p>
        </p:txBody>
      </p:sp>
      <p:sp>
        <p:nvSpPr>
          <p:cNvPr id="3" name="Marcador de contenido 2">
            <a:extLst>
              <a:ext uri="{FF2B5EF4-FFF2-40B4-BE49-F238E27FC236}">
                <a16:creationId xmlns:a16="http://schemas.microsoft.com/office/drawing/2014/main" id="{41FF70D3-F33D-4C7C-A841-222E8C99FCD6}"/>
              </a:ext>
            </a:extLst>
          </p:cNvPr>
          <p:cNvSpPr>
            <a:spLocks noGrp="1"/>
          </p:cNvSpPr>
          <p:nvPr>
            <p:ph idx="1"/>
          </p:nvPr>
        </p:nvSpPr>
        <p:spPr>
          <a:xfrm>
            <a:off x="372553" y="1696453"/>
            <a:ext cx="2197472" cy="6860138"/>
          </a:xfrm>
        </p:spPr>
        <p:txBody>
          <a:bodyPr anchor="ctr">
            <a:normAutofit fontScale="92500" lnSpcReduction="10000"/>
          </a:bodyPr>
          <a:lstStyle/>
          <a:p>
            <a:r>
              <a:rPr lang="es-CL" sz="1400" b="1" dirty="0"/>
              <a:t>En la Región del Maule, la tasa de ocupación es de un </a:t>
            </a:r>
            <a:r>
              <a:rPr lang="es-CL" sz="1400" b="1" dirty="0" smtClean="0"/>
              <a:t>51,8%.</a:t>
            </a:r>
            <a:endParaRPr lang="es-CL" sz="1400" b="1" dirty="0"/>
          </a:p>
          <a:p>
            <a:r>
              <a:rPr lang="es-CL" dirty="0"/>
              <a:t>En la región del Maule la tasa de ocupación alcanzó un </a:t>
            </a:r>
            <a:r>
              <a:rPr lang="es-CL" dirty="0" smtClean="0"/>
              <a:t>51,8% </a:t>
            </a:r>
            <a:r>
              <a:rPr lang="es-CL" dirty="0"/>
              <a:t>durante el trimestre </a:t>
            </a:r>
            <a:r>
              <a:rPr lang="es-CL" dirty="0" smtClean="0"/>
              <a:t>abril </a:t>
            </a:r>
            <a:r>
              <a:rPr lang="es-CL" dirty="0"/>
              <a:t>– </a:t>
            </a:r>
            <a:r>
              <a:rPr lang="es-CL" dirty="0" smtClean="0"/>
              <a:t>junio </a:t>
            </a:r>
            <a:r>
              <a:rPr lang="es-CL" dirty="0"/>
              <a:t>(Gráfico 1), lo que representa un total de </a:t>
            </a:r>
            <a:r>
              <a:rPr lang="es-CL" dirty="0" smtClean="0"/>
              <a:t>481.756 </a:t>
            </a:r>
            <a:r>
              <a:rPr lang="es-CL" dirty="0"/>
              <a:t>personas ocupadas. A nivel nacional, la tasa llega a un </a:t>
            </a:r>
            <a:r>
              <a:rPr lang="es-CL" dirty="0" smtClean="0"/>
              <a:t>55,0%, manteniéndose </a:t>
            </a:r>
            <a:r>
              <a:rPr lang="es-CL" dirty="0"/>
              <a:t>a nivel </a:t>
            </a:r>
            <a:r>
              <a:rPr lang="es-CL" dirty="0" smtClean="0"/>
              <a:t>nacional, pero reduciendo a nivel regional. </a:t>
            </a:r>
            <a:r>
              <a:rPr lang="es-CL" dirty="0"/>
              <a:t>En comparación con el trimestre anterior, a nivel regional, la tasa tuvo un disminución de </a:t>
            </a:r>
            <a:r>
              <a:rPr lang="es-CL" dirty="0" smtClean="0"/>
              <a:t>1,7 </a:t>
            </a:r>
            <a:r>
              <a:rPr lang="es-CL" dirty="0"/>
              <a:t>puntos porcentuales. En comparación al mismo periodo del </a:t>
            </a:r>
            <a:r>
              <a:rPr lang="es-CL" dirty="0" smtClean="0"/>
              <a:t>2020 (a inicios de la pandemia), </a:t>
            </a:r>
            <a:r>
              <a:rPr lang="es-CL" dirty="0"/>
              <a:t>la tasa regional alcanzaba un </a:t>
            </a:r>
            <a:r>
              <a:rPr lang="es-CL" dirty="0" smtClean="0"/>
              <a:t>45,6%, </a:t>
            </a:r>
            <a:r>
              <a:rPr lang="es-CL" dirty="0"/>
              <a:t>es decir, </a:t>
            </a:r>
            <a:r>
              <a:rPr lang="es-CL" dirty="0" smtClean="0"/>
              <a:t>6,2 puntos porcentuales menor </a:t>
            </a:r>
            <a:r>
              <a:rPr lang="es-CL" dirty="0"/>
              <a:t>que el </a:t>
            </a:r>
            <a:r>
              <a:rPr lang="es-CL" dirty="0" smtClean="0"/>
              <a:t>último </a:t>
            </a:r>
            <a:r>
              <a:rPr lang="es-CL" dirty="0"/>
              <a:t>trimestre </a:t>
            </a:r>
            <a:r>
              <a:rPr lang="es-CL" dirty="0" smtClean="0"/>
              <a:t>expuesto. El año pre pandemia (2019) la tasa alcanzaba un 54,9%, 3,1 puntos porcentuales mayor al ultimo trimestre móvil 2022.</a:t>
            </a:r>
          </a:p>
          <a:p>
            <a:r>
              <a:rPr lang="es-CL" dirty="0" smtClean="0"/>
              <a:t>Respecto </a:t>
            </a:r>
            <a:r>
              <a:rPr lang="es-CL" dirty="0"/>
              <a:t>a la tasa de ocupación por nivel educacional (Gráfico 2), a nivel regional se observa que en todos los niveles educativos existe una diferencia positiva en la tasa de ocupación, respecto al año 2021. El mayor aumento se dio para los ocupados con estudios superiores incompletos, llegando a un </a:t>
            </a:r>
            <a:r>
              <a:rPr lang="es-CL" dirty="0" smtClean="0"/>
              <a:t>38,4%, 10,3 </a:t>
            </a:r>
            <a:r>
              <a:rPr lang="es-CL" dirty="0"/>
              <a:t>puntos porcentuales mayor en comparación al mismo trimestre móvil del 2021. En comparación </a:t>
            </a:r>
            <a:r>
              <a:rPr lang="es-CL" dirty="0" smtClean="0"/>
              <a:t>al 2019, año pre pandemia, solos los ocupados con educación superior incompleta hacia arriba lograron tener tasa de ocupación mayor para el 2022.</a:t>
            </a:r>
            <a:endParaRPr lang="es-CL" dirty="0"/>
          </a:p>
        </p:txBody>
      </p:sp>
      <p:sp>
        <p:nvSpPr>
          <p:cNvPr id="4" name="Marcador de contenido 3">
            <a:extLst>
              <a:ext uri="{FF2B5EF4-FFF2-40B4-BE49-F238E27FC236}">
                <a16:creationId xmlns:a16="http://schemas.microsoft.com/office/drawing/2014/main" id="{B1BD6867-83DD-4C64-8E1B-B5B5D8857840}"/>
              </a:ext>
            </a:extLst>
          </p:cNvPr>
          <p:cNvSpPr>
            <a:spLocks noGrp="1"/>
          </p:cNvSpPr>
          <p:nvPr>
            <p:ph idx="13"/>
          </p:nvPr>
        </p:nvSpPr>
        <p:spPr>
          <a:xfrm>
            <a:off x="2735166" y="1612969"/>
            <a:ext cx="3797010" cy="478052"/>
          </a:xfrm>
        </p:spPr>
        <p:txBody>
          <a:bodyPr>
            <a:normAutofit/>
          </a:bodyPr>
          <a:lstStyle/>
          <a:p>
            <a:r>
              <a:rPr lang="es-CL" b="1" spc="-50" dirty="0"/>
              <a:t>Gráfico 1: </a:t>
            </a:r>
            <a:r>
              <a:rPr lang="es-CL" spc="-50" dirty="0"/>
              <a:t> </a:t>
            </a:r>
            <a:r>
              <a:rPr lang="es-ES" spc="-50" dirty="0"/>
              <a:t>Tasa de ocupación (%) a nivel regional y nacional, 2019 – 2022</a:t>
            </a:r>
            <a:endParaRPr lang="es-CL" spc="-50" dirty="0"/>
          </a:p>
        </p:txBody>
      </p:sp>
      <p:sp>
        <p:nvSpPr>
          <p:cNvPr id="5" name="Marcador de contenido 4">
            <a:extLst>
              <a:ext uri="{FF2B5EF4-FFF2-40B4-BE49-F238E27FC236}">
                <a16:creationId xmlns:a16="http://schemas.microsoft.com/office/drawing/2014/main" id="{5D0AEAEA-9187-4F6A-B05C-AD14ACC0D0FC}"/>
              </a:ext>
            </a:extLst>
          </p:cNvPr>
          <p:cNvSpPr>
            <a:spLocks noGrp="1"/>
          </p:cNvSpPr>
          <p:nvPr>
            <p:ph idx="14"/>
          </p:nvPr>
        </p:nvSpPr>
        <p:spPr>
          <a:xfrm>
            <a:off x="2677141" y="5063010"/>
            <a:ext cx="3745220" cy="424732"/>
          </a:xfrm>
        </p:spPr>
        <p:txBody>
          <a:bodyPr/>
          <a:lstStyle/>
          <a:p>
            <a:r>
              <a:rPr lang="es-CL" b="1" spc="-50" dirty="0"/>
              <a:t>Gráfico 2: </a:t>
            </a:r>
            <a:r>
              <a:rPr lang="es-ES" spc="-50" dirty="0"/>
              <a:t> Tasa de ocupación (%) por </a:t>
            </a:r>
            <a:r>
              <a:rPr lang="es-ES" dirty="0"/>
              <a:t>nivel educacional</a:t>
            </a:r>
            <a:r>
              <a:rPr lang="es-ES" spc="-50" dirty="0"/>
              <a:t> en la Región </a:t>
            </a:r>
            <a:r>
              <a:rPr lang="es-ES" dirty="0"/>
              <a:t>del Maule</a:t>
            </a:r>
            <a:r>
              <a:rPr lang="es-ES" spc="-50" dirty="0"/>
              <a:t> , </a:t>
            </a:r>
            <a:r>
              <a:rPr lang="es-ES" dirty="0" smtClean="0"/>
              <a:t>abril </a:t>
            </a:r>
            <a:r>
              <a:rPr lang="es-ES" spc="-50" dirty="0" smtClean="0"/>
              <a:t>– junio </a:t>
            </a:r>
            <a:r>
              <a:rPr lang="es-ES" spc="-50" dirty="0"/>
              <a:t>2020 -2022</a:t>
            </a:r>
            <a:endParaRPr lang="es-CL" spc="-50" dirty="0"/>
          </a:p>
        </p:txBody>
      </p:sp>
      <p:sp>
        <p:nvSpPr>
          <p:cNvPr id="10" name="Marcador de número de diapositiva 9">
            <a:extLst>
              <a:ext uri="{FF2B5EF4-FFF2-40B4-BE49-F238E27FC236}">
                <a16:creationId xmlns:a16="http://schemas.microsoft.com/office/drawing/2014/main" id="{7A000AE4-6E77-43D8-A842-FC74ACD3670B}"/>
              </a:ext>
            </a:extLst>
          </p:cNvPr>
          <p:cNvSpPr>
            <a:spLocks noGrp="1"/>
          </p:cNvSpPr>
          <p:nvPr>
            <p:ph type="sldNum" sz="quarter" idx="12"/>
          </p:nvPr>
        </p:nvSpPr>
        <p:spPr/>
        <p:txBody>
          <a:bodyPr/>
          <a:lstStyle/>
          <a:p>
            <a:r>
              <a:rPr lang="es-CL" dirty="0"/>
              <a:t>- </a:t>
            </a:r>
            <a:fld id="{374E110A-DEAA-4785-B4D5-BAA8BCA0A1D4}" type="slidenum">
              <a:rPr lang="es-CL" smtClean="0"/>
              <a:pPr/>
              <a:t>4</a:t>
            </a:fld>
            <a:r>
              <a:rPr lang="es-CL" dirty="0"/>
              <a:t> -</a:t>
            </a:r>
          </a:p>
        </p:txBody>
      </p:sp>
      <p:sp>
        <p:nvSpPr>
          <p:cNvPr id="12" name="CuadroTexto 11">
            <a:extLst>
              <a:ext uri="{FF2B5EF4-FFF2-40B4-BE49-F238E27FC236}">
                <a16:creationId xmlns:a16="http://schemas.microsoft.com/office/drawing/2014/main" id="{87AEC5F4-A8F3-4BA2-992C-2CC1A0695D5B}"/>
              </a:ext>
            </a:extLst>
          </p:cNvPr>
          <p:cNvSpPr txBox="1"/>
          <p:nvPr/>
        </p:nvSpPr>
        <p:spPr>
          <a:xfrm>
            <a:off x="2677141" y="8341147"/>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5" name="CuadroTexto 14">
            <a:extLst>
              <a:ext uri="{FF2B5EF4-FFF2-40B4-BE49-F238E27FC236}">
                <a16:creationId xmlns:a16="http://schemas.microsoft.com/office/drawing/2014/main" id="{471CFAA5-6808-4FA3-9224-EF77D46B0C43}"/>
              </a:ext>
            </a:extLst>
          </p:cNvPr>
          <p:cNvSpPr txBox="1"/>
          <p:nvPr/>
        </p:nvSpPr>
        <p:spPr>
          <a:xfrm>
            <a:off x="2695073" y="4833532"/>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7" name="CuadroTexto 6">
            <a:extLst>
              <a:ext uri="{FF2B5EF4-FFF2-40B4-BE49-F238E27FC236}">
                <a16:creationId xmlns:a16="http://schemas.microsoft.com/office/drawing/2014/main" id="{291FC9CF-21F1-4EF5-891B-98EE89A64CA9}"/>
              </a:ext>
            </a:extLst>
          </p:cNvPr>
          <p:cNvSpPr txBox="1"/>
          <p:nvPr/>
        </p:nvSpPr>
        <p:spPr>
          <a:xfrm>
            <a:off x="2806844" y="1296537"/>
            <a:ext cx="3693428" cy="307777"/>
          </a:xfrm>
          <a:prstGeom prst="rect">
            <a:avLst/>
          </a:prstGeom>
          <a:noFill/>
        </p:spPr>
        <p:txBody>
          <a:bodyPr wrap="square" rtlCol="0">
            <a:spAutoFit/>
          </a:bodyPr>
          <a:lstStyle/>
          <a:p>
            <a:pPr algn="ctr"/>
            <a:r>
              <a:rPr lang="es-CL" sz="1400" b="1" dirty="0">
                <a:solidFill>
                  <a:schemeClr val="accent1"/>
                </a:solidFill>
              </a:rPr>
              <a:t>Ocupados</a:t>
            </a:r>
          </a:p>
        </p:txBody>
      </p:sp>
      <p:graphicFrame>
        <p:nvGraphicFramePr>
          <p:cNvPr id="17" name="Chart 1">
            <a:extLst>
              <a:ext uri="{FF2B5EF4-FFF2-40B4-BE49-F238E27FC236}">
                <a16:creationId xmlns:a16="http://schemas.microsoft.com/office/drawing/2014/main" id="{25B587BD-8D80-4726-83DC-3B03A0C4A7B0}"/>
              </a:ext>
            </a:extLst>
          </p:cNvPr>
          <p:cNvGraphicFramePr>
            <a:graphicFrameLocks/>
          </p:cNvGraphicFramePr>
          <p:nvPr>
            <p:extLst>
              <p:ext uri="{D42A27DB-BD31-4B8C-83A1-F6EECF244321}">
                <p14:modId xmlns:p14="http://schemas.microsoft.com/office/powerpoint/2010/main" val="1550538884"/>
              </p:ext>
            </p:extLst>
          </p:nvPr>
        </p:nvGraphicFramePr>
        <p:xfrm>
          <a:off x="2663023" y="5460395"/>
          <a:ext cx="3971693" cy="2971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
            <a:extLst>
              <a:ext uri="{FF2B5EF4-FFF2-40B4-BE49-F238E27FC236}">
                <a16:creationId xmlns:a16="http://schemas.microsoft.com/office/drawing/2014/main" id="{90C0D676-E836-456F-B470-3196F18255F1}"/>
              </a:ext>
            </a:extLst>
          </p:cNvPr>
          <p:cNvGraphicFramePr>
            <a:graphicFrameLocks/>
          </p:cNvGraphicFramePr>
          <p:nvPr>
            <p:extLst>
              <p:ext uri="{D42A27DB-BD31-4B8C-83A1-F6EECF244321}">
                <p14:modId xmlns:p14="http://schemas.microsoft.com/office/powerpoint/2010/main" val="1128425653"/>
              </p:ext>
            </p:extLst>
          </p:nvPr>
        </p:nvGraphicFramePr>
        <p:xfrm>
          <a:off x="2663023" y="2003620"/>
          <a:ext cx="3869153" cy="2837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9019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FF70D3-F33D-4C7C-A841-222E8C99FCD6}"/>
              </a:ext>
            </a:extLst>
          </p:cNvPr>
          <p:cNvSpPr>
            <a:spLocks noGrp="1"/>
          </p:cNvSpPr>
          <p:nvPr>
            <p:ph idx="1"/>
          </p:nvPr>
        </p:nvSpPr>
        <p:spPr>
          <a:xfrm>
            <a:off x="372553" y="1106784"/>
            <a:ext cx="2197472" cy="7370465"/>
          </a:xfrm>
        </p:spPr>
        <p:txBody>
          <a:bodyPr anchor="ctr">
            <a:normAutofit lnSpcReduction="10000"/>
          </a:bodyPr>
          <a:lstStyle/>
          <a:p>
            <a:r>
              <a:rPr lang="es-CL" sz="1400" b="1" dirty="0"/>
              <a:t>En la Región del Maule, la tasa de ocupación femenina es de un </a:t>
            </a:r>
            <a:r>
              <a:rPr lang="es-CL" sz="1400" b="1" dirty="0" smtClean="0"/>
              <a:t>41,4%.</a:t>
            </a:r>
            <a:endParaRPr lang="es-CL" sz="1400" dirty="0"/>
          </a:p>
          <a:p>
            <a:r>
              <a:rPr lang="es-ES" dirty="0"/>
              <a:t>En la región del Maule la tasa de ocupación femenina llegó a un </a:t>
            </a:r>
            <a:r>
              <a:rPr lang="es-ES" dirty="0" smtClean="0"/>
              <a:t>41,4% </a:t>
            </a:r>
            <a:r>
              <a:rPr lang="es-ES" dirty="0"/>
              <a:t>durante el trimestre de </a:t>
            </a:r>
            <a:r>
              <a:rPr lang="es-ES" dirty="0" smtClean="0"/>
              <a:t>abril </a:t>
            </a:r>
            <a:r>
              <a:rPr lang="es-ES" dirty="0"/>
              <a:t>– </a:t>
            </a:r>
            <a:r>
              <a:rPr lang="es-ES" dirty="0" smtClean="0"/>
              <a:t>junio </a:t>
            </a:r>
            <a:r>
              <a:rPr lang="es-ES" dirty="0"/>
              <a:t>(Gráfico 3), mientras que los hombres alcanzaron un </a:t>
            </a:r>
            <a:r>
              <a:rPr lang="es-ES" dirty="0" smtClean="0"/>
              <a:t>62,7%. </a:t>
            </a:r>
            <a:r>
              <a:rPr lang="es-ES" dirty="0"/>
              <a:t>Aquello representa un total de </a:t>
            </a:r>
            <a:r>
              <a:rPr lang="es-ES" dirty="0" smtClean="0"/>
              <a:t>197.846 </a:t>
            </a:r>
            <a:r>
              <a:rPr lang="es-ES" dirty="0"/>
              <a:t>mujeres ocupadas, y </a:t>
            </a:r>
            <a:r>
              <a:rPr lang="es-ES" dirty="0" smtClean="0"/>
              <a:t>283.911 </a:t>
            </a:r>
            <a:r>
              <a:rPr lang="es-ES" dirty="0"/>
              <a:t>hombres. Respecto al 2021, la tasa femenina </a:t>
            </a:r>
            <a:r>
              <a:rPr lang="es-ES" dirty="0" smtClean="0"/>
              <a:t>aumentó 6,5 </a:t>
            </a:r>
            <a:r>
              <a:rPr lang="es-ES" dirty="0"/>
              <a:t>puntos porcentuales.  En comparación al mismo periodo del </a:t>
            </a:r>
            <a:r>
              <a:rPr lang="es-ES" dirty="0" smtClean="0"/>
              <a:t>2019, </a:t>
            </a:r>
            <a:r>
              <a:rPr lang="es-ES" dirty="0"/>
              <a:t>la tasa femenina alcanzaba un </a:t>
            </a:r>
            <a:r>
              <a:rPr lang="es-ES" dirty="0" smtClean="0"/>
              <a:t>42,6%, </a:t>
            </a:r>
            <a:r>
              <a:rPr lang="es-ES" dirty="0"/>
              <a:t>es decir, </a:t>
            </a:r>
            <a:r>
              <a:rPr lang="es-ES" dirty="0" smtClean="0"/>
              <a:t>1,2 </a:t>
            </a:r>
            <a:r>
              <a:rPr lang="es-ES" dirty="0"/>
              <a:t>puntos porcentuales mayor que el último trimestre expuesto, existiendo aún una brecha en la tasa de ocupación al comparar con el </a:t>
            </a:r>
            <a:r>
              <a:rPr lang="es-ES" dirty="0" smtClean="0"/>
              <a:t>año pre pandemia (2019). </a:t>
            </a:r>
            <a:endParaRPr lang="es-ES" dirty="0"/>
          </a:p>
          <a:p>
            <a:r>
              <a:rPr lang="es-CL" dirty="0"/>
              <a:t> </a:t>
            </a:r>
          </a:p>
          <a:p>
            <a:r>
              <a:rPr lang="es-ES" dirty="0"/>
              <a:t>En relación a la tasa de ocupación según pertenencia a pueblo originario (Gráfico 4), se presenta una tasa de </a:t>
            </a:r>
            <a:r>
              <a:rPr lang="es-ES" dirty="0" smtClean="0"/>
              <a:t>52,2% </a:t>
            </a:r>
            <a:r>
              <a:rPr lang="es-ES" dirty="0"/>
              <a:t>para los ocupados que sí pertenecen a pueblo originario. Por otro lado, los que no pertenecen, poseen una tasa de </a:t>
            </a:r>
            <a:r>
              <a:rPr lang="es-ES" dirty="0" smtClean="0"/>
              <a:t>51,7%. </a:t>
            </a:r>
            <a:r>
              <a:rPr lang="es-ES" dirty="0"/>
              <a:t>Aquello significa una cifra de </a:t>
            </a:r>
            <a:r>
              <a:rPr lang="es-ES" dirty="0" smtClean="0"/>
              <a:t>19.318 </a:t>
            </a:r>
            <a:r>
              <a:rPr lang="es-ES" dirty="0"/>
              <a:t>ocupados para los que si pertenecen a pueblo originario, y </a:t>
            </a:r>
            <a:r>
              <a:rPr lang="es-ES" dirty="0" smtClean="0"/>
              <a:t>462.439 </a:t>
            </a:r>
            <a:r>
              <a:rPr lang="es-ES" dirty="0"/>
              <a:t>ocupados para los que no. En ambas tasas se evidencia un aumento respecto al año 2021, específicamente, </a:t>
            </a:r>
            <a:r>
              <a:rPr lang="es-ES" dirty="0" smtClean="0"/>
              <a:t>9,8 </a:t>
            </a:r>
            <a:r>
              <a:rPr lang="es-ES" dirty="0"/>
              <a:t>puntos porcentuales más para el caso de los ocupados que sí pertenecen a pueblo originario y </a:t>
            </a:r>
            <a:r>
              <a:rPr lang="es-ES" dirty="0" smtClean="0"/>
              <a:t>5,0 </a:t>
            </a:r>
            <a:r>
              <a:rPr lang="es-ES" dirty="0"/>
              <a:t>puntos porcentuales para los que no pertenecen. </a:t>
            </a:r>
          </a:p>
          <a:p>
            <a:r>
              <a:rPr lang="es-ES" dirty="0"/>
              <a:t> </a:t>
            </a:r>
          </a:p>
        </p:txBody>
      </p:sp>
      <p:sp>
        <p:nvSpPr>
          <p:cNvPr id="4" name="Marcador de contenido 3">
            <a:extLst>
              <a:ext uri="{FF2B5EF4-FFF2-40B4-BE49-F238E27FC236}">
                <a16:creationId xmlns:a16="http://schemas.microsoft.com/office/drawing/2014/main" id="{B1BD6867-83DD-4C64-8E1B-B5B5D8857840}"/>
              </a:ext>
            </a:extLst>
          </p:cNvPr>
          <p:cNvSpPr>
            <a:spLocks noGrp="1"/>
          </p:cNvSpPr>
          <p:nvPr>
            <p:ph idx="13"/>
          </p:nvPr>
        </p:nvSpPr>
        <p:spPr>
          <a:xfrm>
            <a:off x="2764290" y="1106785"/>
            <a:ext cx="3797010" cy="478052"/>
          </a:xfrm>
        </p:spPr>
        <p:txBody>
          <a:bodyPr>
            <a:normAutofit/>
          </a:bodyPr>
          <a:lstStyle/>
          <a:p>
            <a:r>
              <a:rPr lang="es-CL" b="1" spc="-50" dirty="0"/>
              <a:t>Gráfico 3: </a:t>
            </a:r>
            <a:r>
              <a:rPr lang="es-CL" spc="-50" dirty="0"/>
              <a:t> </a:t>
            </a:r>
            <a:r>
              <a:rPr lang="es-ES" dirty="0"/>
              <a:t>Tasa de ocupación (%) por sexo en la Región del Maule, </a:t>
            </a:r>
            <a:r>
              <a:rPr lang="es-ES" dirty="0" smtClean="0"/>
              <a:t>abril </a:t>
            </a:r>
            <a:r>
              <a:rPr lang="es-ES" dirty="0"/>
              <a:t>- </a:t>
            </a:r>
            <a:r>
              <a:rPr lang="es-ES" dirty="0" smtClean="0"/>
              <a:t>junio </a:t>
            </a:r>
            <a:r>
              <a:rPr lang="es-ES" dirty="0"/>
              <a:t>2020 -2022.</a:t>
            </a:r>
            <a:endParaRPr lang="es-CL" dirty="0"/>
          </a:p>
        </p:txBody>
      </p:sp>
      <p:sp>
        <p:nvSpPr>
          <p:cNvPr id="5" name="Marcador de contenido 4">
            <a:extLst>
              <a:ext uri="{FF2B5EF4-FFF2-40B4-BE49-F238E27FC236}">
                <a16:creationId xmlns:a16="http://schemas.microsoft.com/office/drawing/2014/main" id="{5D0AEAEA-9187-4F6A-B05C-AD14ACC0D0FC}"/>
              </a:ext>
            </a:extLst>
          </p:cNvPr>
          <p:cNvSpPr>
            <a:spLocks noGrp="1"/>
          </p:cNvSpPr>
          <p:nvPr>
            <p:ph idx="14"/>
          </p:nvPr>
        </p:nvSpPr>
        <p:spPr>
          <a:xfrm>
            <a:off x="2677141" y="5063010"/>
            <a:ext cx="3745220" cy="424732"/>
          </a:xfrm>
        </p:spPr>
        <p:txBody>
          <a:bodyPr/>
          <a:lstStyle/>
          <a:p>
            <a:r>
              <a:rPr lang="es-CL" b="1" spc="-50" dirty="0"/>
              <a:t>Gráfico 4: </a:t>
            </a:r>
            <a:r>
              <a:rPr lang="es-ES" dirty="0"/>
              <a:t> Tasa de ocupación (%) por pertenencia a pueblo originario en la Región del Maule, </a:t>
            </a:r>
            <a:r>
              <a:rPr lang="es-ES" dirty="0" smtClean="0"/>
              <a:t>abril </a:t>
            </a:r>
            <a:r>
              <a:rPr lang="es-ES" dirty="0"/>
              <a:t>- </a:t>
            </a:r>
            <a:r>
              <a:rPr lang="es-ES" dirty="0" smtClean="0"/>
              <a:t>junio </a:t>
            </a:r>
            <a:r>
              <a:rPr lang="es-ES" dirty="0"/>
              <a:t>2021 -2022.</a:t>
            </a:r>
            <a:endParaRPr lang="es-CL" dirty="0"/>
          </a:p>
        </p:txBody>
      </p:sp>
      <p:sp>
        <p:nvSpPr>
          <p:cNvPr id="10" name="Marcador de número de diapositiva 9">
            <a:extLst>
              <a:ext uri="{FF2B5EF4-FFF2-40B4-BE49-F238E27FC236}">
                <a16:creationId xmlns:a16="http://schemas.microsoft.com/office/drawing/2014/main" id="{7A000AE4-6E77-43D8-A842-FC74ACD3670B}"/>
              </a:ext>
            </a:extLst>
          </p:cNvPr>
          <p:cNvSpPr>
            <a:spLocks noGrp="1"/>
          </p:cNvSpPr>
          <p:nvPr>
            <p:ph type="sldNum" sz="quarter" idx="12"/>
          </p:nvPr>
        </p:nvSpPr>
        <p:spPr/>
        <p:txBody>
          <a:bodyPr/>
          <a:lstStyle/>
          <a:p>
            <a:r>
              <a:rPr lang="es-CL" dirty="0"/>
              <a:t>- </a:t>
            </a:r>
            <a:fld id="{374E110A-DEAA-4785-B4D5-BAA8BCA0A1D4}" type="slidenum">
              <a:rPr lang="es-CL" smtClean="0"/>
              <a:pPr/>
              <a:t>5</a:t>
            </a:fld>
            <a:r>
              <a:rPr lang="es-CL" dirty="0"/>
              <a:t> -</a:t>
            </a:r>
          </a:p>
        </p:txBody>
      </p:sp>
      <p:sp>
        <p:nvSpPr>
          <p:cNvPr id="12" name="CuadroTexto 11">
            <a:extLst>
              <a:ext uri="{FF2B5EF4-FFF2-40B4-BE49-F238E27FC236}">
                <a16:creationId xmlns:a16="http://schemas.microsoft.com/office/drawing/2014/main" id="{87AEC5F4-A8F3-4BA2-992C-2CC1A0695D5B}"/>
              </a:ext>
            </a:extLst>
          </p:cNvPr>
          <p:cNvSpPr txBox="1"/>
          <p:nvPr/>
        </p:nvSpPr>
        <p:spPr>
          <a:xfrm>
            <a:off x="2677141" y="8341147"/>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5" name="CuadroTexto 14">
            <a:extLst>
              <a:ext uri="{FF2B5EF4-FFF2-40B4-BE49-F238E27FC236}">
                <a16:creationId xmlns:a16="http://schemas.microsoft.com/office/drawing/2014/main" id="{471CFAA5-6808-4FA3-9224-EF77D46B0C43}"/>
              </a:ext>
            </a:extLst>
          </p:cNvPr>
          <p:cNvSpPr txBox="1"/>
          <p:nvPr/>
        </p:nvSpPr>
        <p:spPr>
          <a:xfrm>
            <a:off x="2695073" y="4833532"/>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3" name="Chart 5">
            <a:extLst>
              <a:ext uri="{FF2B5EF4-FFF2-40B4-BE49-F238E27FC236}">
                <a16:creationId xmlns:a16="http://schemas.microsoft.com/office/drawing/2014/main" id="{AB715F4B-ABC2-4BA2-A997-8B60FCFCB2BB}"/>
              </a:ext>
            </a:extLst>
          </p:cNvPr>
          <p:cNvGraphicFramePr>
            <a:graphicFrameLocks/>
          </p:cNvGraphicFramePr>
          <p:nvPr>
            <p:extLst>
              <p:ext uri="{D42A27DB-BD31-4B8C-83A1-F6EECF244321}">
                <p14:modId xmlns:p14="http://schemas.microsoft.com/office/powerpoint/2010/main" val="2940192377"/>
              </p:ext>
            </p:extLst>
          </p:nvPr>
        </p:nvGraphicFramePr>
        <p:xfrm>
          <a:off x="2677141" y="1503000"/>
          <a:ext cx="3884159" cy="3316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5">
            <a:extLst>
              <a:ext uri="{FF2B5EF4-FFF2-40B4-BE49-F238E27FC236}">
                <a16:creationId xmlns:a16="http://schemas.microsoft.com/office/drawing/2014/main" id="{7A60965E-BF16-4228-8F1E-B418EE946BD6}"/>
              </a:ext>
            </a:extLst>
          </p:cNvPr>
          <p:cNvGraphicFramePr>
            <a:graphicFrameLocks/>
          </p:cNvGraphicFramePr>
          <p:nvPr>
            <p:extLst>
              <p:ext uri="{D42A27DB-BD31-4B8C-83A1-F6EECF244321}">
                <p14:modId xmlns:p14="http://schemas.microsoft.com/office/powerpoint/2010/main" val="2152049330"/>
              </p:ext>
            </p:extLst>
          </p:nvPr>
        </p:nvGraphicFramePr>
        <p:xfrm>
          <a:off x="2713007" y="5515789"/>
          <a:ext cx="3730668" cy="2825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879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AD14DDD-DA21-4A3E-BB0C-55D106143A9B}"/>
              </a:ext>
            </a:extLst>
          </p:cNvPr>
          <p:cNvSpPr>
            <a:spLocks noGrp="1"/>
          </p:cNvSpPr>
          <p:nvPr>
            <p:ph type="sldNum" sz="quarter" idx="12"/>
          </p:nvPr>
        </p:nvSpPr>
        <p:spPr/>
        <p:txBody>
          <a:bodyPr/>
          <a:lstStyle/>
          <a:p>
            <a:r>
              <a:rPr lang="es-CL" dirty="0"/>
              <a:t>- </a:t>
            </a:r>
            <a:fld id="{374E110A-DEAA-4785-B4D5-BAA8BCA0A1D4}" type="slidenum">
              <a:rPr lang="es-CL" smtClean="0"/>
              <a:pPr/>
              <a:t>6</a:t>
            </a:fld>
            <a:r>
              <a:rPr lang="es-CL" dirty="0"/>
              <a:t> -</a:t>
            </a:r>
          </a:p>
        </p:txBody>
      </p:sp>
      <p:sp>
        <p:nvSpPr>
          <p:cNvPr id="3" name="Marcador de contenido 2">
            <a:extLst>
              <a:ext uri="{FF2B5EF4-FFF2-40B4-BE49-F238E27FC236}">
                <a16:creationId xmlns:a16="http://schemas.microsoft.com/office/drawing/2014/main" id="{5688AA8B-0EF5-4136-9B8E-4BCBEC9AFC47}"/>
              </a:ext>
            </a:extLst>
          </p:cNvPr>
          <p:cNvSpPr>
            <a:spLocks noGrp="1"/>
          </p:cNvSpPr>
          <p:nvPr>
            <p:ph idx="1"/>
          </p:nvPr>
        </p:nvSpPr>
        <p:spPr>
          <a:xfrm>
            <a:off x="372552" y="1160060"/>
            <a:ext cx="6112895" cy="2326090"/>
          </a:xfrm>
        </p:spPr>
        <p:txBody>
          <a:bodyPr>
            <a:normAutofit/>
          </a:bodyPr>
          <a:lstStyle/>
          <a:p>
            <a:r>
              <a:rPr lang="es-CL" dirty="0"/>
              <a:t>En el Cuadro 1 se presenta la distribución de los ocupados por sector económico (se presentan los sectores con fiabilidad estadística y se especifican aquellos que son poco fiables).</a:t>
            </a:r>
          </a:p>
          <a:p>
            <a:r>
              <a:rPr lang="es-CL" dirty="0"/>
              <a:t>En comparación al año </a:t>
            </a:r>
            <a:r>
              <a:rPr lang="es-CL" dirty="0" smtClean="0"/>
              <a:t>2019 (año pre pandemia), </a:t>
            </a:r>
            <a:r>
              <a:rPr lang="es-CL" dirty="0"/>
              <a:t>algunos sectores se encuentran por debajo del número de ocupados en el último trimestre expuesto del 2022, principalmente en Silvoagropecuario y Pesca, la cual alcanza </a:t>
            </a:r>
            <a:r>
              <a:rPr lang="es-CL" dirty="0" smtClean="0"/>
              <a:t>84.981 </a:t>
            </a:r>
            <a:r>
              <a:rPr lang="es-CL" dirty="0"/>
              <a:t>ocupados para el 2022 y Comercio con </a:t>
            </a:r>
            <a:r>
              <a:rPr lang="es-CL" dirty="0" smtClean="0"/>
              <a:t>85.878.</a:t>
            </a:r>
            <a:endParaRPr lang="es-CL" dirty="0"/>
          </a:p>
          <a:p>
            <a:r>
              <a:rPr lang="es-CL" dirty="0"/>
              <a:t> Respecto a el mismo trimestre del 2021, los sectores que presentan un alza en el número de ocupados, son principalmente el sector Servicios sociales y personales </a:t>
            </a:r>
            <a:r>
              <a:rPr lang="es-CL" dirty="0" smtClean="0"/>
              <a:t>e Industria Manufacturera con 19.470 </a:t>
            </a:r>
            <a:r>
              <a:rPr lang="es-CL" dirty="0"/>
              <a:t>y </a:t>
            </a:r>
            <a:r>
              <a:rPr lang="es-CL" dirty="0" smtClean="0"/>
              <a:t>11.514 </a:t>
            </a:r>
            <a:r>
              <a:rPr lang="es-CL" dirty="0"/>
              <a:t>ocupados más respectivamente. Además, el sector con mayor disminución respecto al año 2021 fue </a:t>
            </a:r>
            <a:r>
              <a:rPr lang="es-CL" dirty="0" smtClean="0"/>
              <a:t>Construcción, </a:t>
            </a:r>
            <a:r>
              <a:rPr lang="es-CL" dirty="0"/>
              <a:t>con </a:t>
            </a:r>
            <a:r>
              <a:rPr lang="es-CL" dirty="0" smtClean="0"/>
              <a:t>1.796 </a:t>
            </a:r>
            <a:r>
              <a:rPr lang="es-CL" dirty="0"/>
              <a:t>ocupados menos. </a:t>
            </a:r>
          </a:p>
        </p:txBody>
      </p:sp>
      <p:sp>
        <p:nvSpPr>
          <p:cNvPr id="5" name="Marcador de contenido 4">
            <a:extLst>
              <a:ext uri="{FF2B5EF4-FFF2-40B4-BE49-F238E27FC236}">
                <a16:creationId xmlns:a16="http://schemas.microsoft.com/office/drawing/2014/main" id="{287A0BAF-155F-4A88-B462-932A33979CDD}"/>
              </a:ext>
            </a:extLst>
          </p:cNvPr>
          <p:cNvSpPr>
            <a:spLocks noGrp="1"/>
          </p:cNvSpPr>
          <p:nvPr>
            <p:ph idx="16"/>
          </p:nvPr>
        </p:nvSpPr>
        <p:spPr>
          <a:xfrm>
            <a:off x="306547" y="3845436"/>
            <a:ext cx="6383090" cy="258532"/>
          </a:xfrm>
        </p:spPr>
        <p:txBody>
          <a:bodyPr/>
          <a:lstStyle/>
          <a:p>
            <a:r>
              <a:rPr lang="es-CL" b="1" dirty="0"/>
              <a:t>Cuadro 1</a:t>
            </a:r>
            <a:r>
              <a:rPr lang="es-CL" dirty="0"/>
              <a:t>: Número de ocupados y variación anual por sector económico, región del Maule, 2020 - 2022. </a:t>
            </a:r>
          </a:p>
        </p:txBody>
      </p:sp>
      <p:graphicFrame>
        <p:nvGraphicFramePr>
          <p:cNvPr id="6" name="Tabla 5"/>
          <p:cNvGraphicFramePr>
            <a:graphicFrameLocks noGrp="1"/>
          </p:cNvGraphicFramePr>
          <p:nvPr>
            <p:extLst>
              <p:ext uri="{D42A27DB-BD31-4B8C-83A1-F6EECF244321}">
                <p14:modId xmlns:p14="http://schemas.microsoft.com/office/powerpoint/2010/main" val="4118131147"/>
              </p:ext>
            </p:extLst>
          </p:nvPr>
        </p:nvGraphicFramePr>
        <p:xfrm>
          <a:off x="306547" y="4082348"/>
          <a:ext cx="6178901" cy="2823869"/>
        </p:xfrm>
        <a:graphic>
          <a:graphicData uri="http://schemas.openxmlformats.org/drawingml/2006/table">
            <a:tbl>
              <a:tblPr>
                <a:tableStyleId>{5C22544A-7EE6-4342-B048-85BDC9FD1C3A}</a:tableStyleId>
              </a:tblPr>
              <a:tblGrid>
                <a:gridCol w="1017965">
                  <a:extLst>
                    <a:ext uri="{9D8B030D-6E8A-4147-A177-3AD203B41FA5}">
                      <a16:colId xmlns:a16="http://schemas.microsoft.com/office/drawing/2014/main" val="952728408"/>
                    </a:ext>
                  </a:extLst>
                </a:gridCol>
                <a:gridCol w="684891">
                  <a:extLst>
                    <a:ext uri="{9D8B030D-6E8A-4147-A177-3AD203B41FA5}">
                      <a16:colId xmlns:a16="http://schemas.microsoft.com/office/drawing/2014/main" val="657612517"/>
                    </a:ext>
                  </a:extLst>
                </a:gridCol>
                <a:gridCol w="684891">
                  <a:extLst>
                    <a:ext uri="{9D8B030D-6E8A-4147-A177-3AD203B41FA5}">
                      <a16:colId xmlns:a16="http://schemas.microsoft.com/office/drawing/2014/main" val="333290647"/>
                    </a:ext>
                  </a:extLst>
                </a:gridCol>
                <a:gridCol w="690130">
                  <a:extLst>
                    <a:ext uri="{9D8B030D-6E8A-4147-A177-3AD203B41FA5}">
                      <a16:colId xmlns:a16="http://schemas.microsoft.com/office/drawing/2014/main" val="3347300101"/>
                    </a:ext>
                  </a:extLst>
                </a:gridCol>
                <a:gridCol w="775256">
                  <a:extLst>
                    <a:ext uri="{9D8B030D-6E8A-4147-A177-3AD203B41FA5}">
                      <a16:colId xmlns:a16="http://schemas.microsoft.com/office/drawing/2014/main" val="3748888741"/>
                    </a:ext>
                  </a:extLst>
                </a:gridCol>
                <a:gridCol w="775256">
                  <a:extLst>
                    <a:ext uri="{9D8B030D-6E8A-4147-A177-3AD203B41FA5}">
                      <a16:colId xmlns:a16="http://schemas.microsoft.com/office/drawing/2014/main" val="1237797185"/>
                    </a:ext>
                  </a:extLst>
                </a:gridCol>
                <a:gridCol w="775256">
                  <a:extLst>
                    <a:ext uri="{9D8B030D-6E8A-4147-A177-3AD203B41FA5}">
                      <a16:colId xmlns:a16="http://schemas.microsoft.com/office/drawing/2014/main" val="1406458683"/>
                    </a:ext>
                  </a:extLst>
                </a:gridCol>
                <a:gridCol w="775256">
                  <a:extLst>
                    <a:ext uri="{9D8B030D-6E8A-4147-A177-3AD203B41FA5}">
                      <a16:colId xmlns:a16="http://schemas.microsoft.com/office/drawing/2014/main" val="155395035"/>
                    </a:ext>
                  </a:extLst>
                </a:gridCol>
              </a:tblGrid>
              <a:tr h="0">
                <a:tc>
                  <a:txBody>
                    <a:bodyPr/>
                    <a:lstStyle/>
                    <a:p>
                      <a:pPr algn="l" fontAlgn="ctr"/>
                      <a:r>
                        <a:rPr lang="es-CL" sz="900" u="none" strike="noStrike" dirty="0">
                          <a:solidFill>
                            <a:srgbClr val="FFFFFF"/>
                          </a:solidFill>
                          <a:effectLst/>
                        </a:rPr>
                        <a:t>Sector económico</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p>
                      <a:pPr algn="ctr" fontAlgn="ctr"/>
                      <a:r>
                        <a:rPr lang="es-CL" sz="900" b="1" i="0" u="none" strike="noStrike" dirty="0" smtClean="0">
                          <a:solidFill>
                            <a:srgbClr val="FFFFFF"/>
                          </a:solidFill>
                          <a:effectLst/>
                          <a:latin typeface="Calibri Light" panose="020F0302020204030204" pitchFamily="34" charset="0"/>
                        </a:rPr>
                        <a:t>Trimestre AMJ 2019</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p>
                      <a:pPr algn="ctr" fontAlgn="ctr"/>
                      <a:r>
                        <a:rPr lang="es-CL" sz="900" u="none" strike="noStrike" dirty="0">
                          <a:solidFill>
                            <a:srgbClr val="FFFFFF"/>
                          </a:solidFill>
                          <a:effectLst/>
                        </a:rPr>
                        <a:t>Trimestre </a:t>
                      </a:r>
                      <a:r>
                        <a:rPr lang="es-CL" sz="900" u="none" strike="noStrike" dirty="0" smtClean="0">
                          <a:solidFill>
                            <a:srgbClr val="FFFFFF"/>
                          </a:solidFill>
                          <a:effectLst/>
                        </a:rPr>
                        <a:t>AMJ </a:t>
                      </a:r>
                      <a:r>
                        <a:rPr lang="es-CL" sz="900" u="none" strike="noStrike" dirty="0">
                          <a:solidFill>
                            <a:srgbClr val="FFFFFF"/>
                          </a:solidFill>
                          <a:effectLst/>
                        </a:rPr>
                        <a:t>2020</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p>
                      <a:pPr algn="ctr" fontAlgn="ctr"/>
                      <a:r>
                        <a:rPr lang="es-CL" sz="900" u="none" strike="noStrike" dirty="0">
                          <a:solidFill>
                            <a:srgbClr val="FFFFFF"/>
                          </a:solidFill>
                          <a:effectLst/>
                        </a:rPr>
                        <a:t>Trimestre </a:t>
                      </a:r>
                      <a:r>
                        <a:rPr lang="es-CL" sz="900" u="none" strike="noStrike" dirty="0" smtClean="0">
                          <a:solidFill>
                            <a:srgbClr val="FFFFFF"/>
                          </a:solidFill>
                          <a:effectLst/>
                        </a:rPr>
                        <a:t>AMJ </a:t>
                      </a:r>
                      <a:r>
                        <a:rPr lang="es-CL" sz="900" u="none" strike="noStrike" dirty="0">
                          <a:solidFill>
                            <a:srgbClr val="FFFFFF"/>
                          </a:solidFill>
                          <a:effectLst/>
                        </a:rPr>
                        <a:t>2021</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p>
                      <a:pPr algn="ctr" fontAlgn="ctr"/>
                      <a:r>
                        <a:rPr lang="es-CL" sz="900" u="none" strike="noStrike" dirty="0">
                          <a:solidFill>
                            <a:srgbClr val="FFFFFF"/>
                          </a:solidFill>
                          <a:effectLst/>
                        </a:rPr>
                        <a:t>Trimestre </a:t>
                      </a:r>
                      <a:r>
                        <a:rPr lang="es-CL" sz="900" u="none" strike="noStrike" dirty="0" smtClean="0">
                          <a:solidFill>
                            <a:srgbClr val="FFFFFF"/>
                          </a:solidFill>
                          <a:effectLst/>
                        </a:rPr>
                        <a:t>AMJ </a:t>
                      </a:r>
                      <a:r>
                        <a:rPr lang="es-CL" sz="900" u="none" strike="noStrike" dirty="0">
                          <a:solidFill>
                            <a:srgbClr val="FFFFFF"/>
                          </a:solidFill>
                          <a:effectLst/>
                        </a:rPr>
                        <a:t>2022</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p>
                      <a:pPr algn="ctr" fontAlgn="ctr"/>
                      <a:r>
                        <a:rPr lang="es-CL" sz="900" b="1" i="0" u="none" strike="noStrike" dirty="0" smtClean="0">
                          <a:solidFill>
                            <a:srgbClr val="FFFFFF"/>
                          </a:solidFill>
                          <a:effectLst/>
                          <a:latin typeface="Calibri Light" panose="020F0302020204030204" pitchFamily="34" charset="0"/>
                        </a:rPr>
                        <a:t>Diferencia 2022 - 2019</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p>
                      <a:pPr algn="ctr" fontAlgn="ctr"/>
                      <a:r>
                        <a:rPr lang="es-CL" sz="900" u="none" strike="noStrike" dirty="0">
                          <a:solidFill>
                            <a:srgbClr val="FFFFFF"/>
                          </a:solidFill>
                          <a:effectLst/>
                        </a:rPr>
                        <a:t>Diferencia 2022 – 2020</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p>
                      <a:pPr algn="ctr" fontAlgn="ctr"/>
                      <a:r>
                        <a:rPr lang="es-CL" sz="900" u="none" strike="noStrike" dirty="0">
                          <a:solidFill>
                            <a:srgbClr val="FFFFFF"/>
                          </a:solidFill>
                          <a:effectLst/>
                        </a:rPr>
                        <a:t>Diferencia 2022 – 2021</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extLst>
                  <a:ext uri="{0D108BD9-81ED-4DB2-BD59-A6C34878D82A}">
                    <a16:rowId xmlns:a16="http://schemas.microsoft.com/office/drawing/2014/main" val="2029611889"/>
                  </a:ext>
                </a:extLst>
              </a:tr>
              <a:tr h="230982">
                <a:tc>
                  <a:txBody>
                    <a:bodyPr/>
                    <a:lstStyle/>
                    <a:p>
                      <a:pPr algn="l" fontAlgn="b"/>
                      <a:r>
                        <a:rPr lang="es-CL" sz="900" u="none" strike="noStrike" dirty="0">
                          <a:solidFill>
                            <a:srgbClr val="C28E21"/>
                          </a:solidFill>
                          <a:effectLst/>
                        </a:rPr>
                        <a:t>Silvoagropecuario y Pesca</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a:solidFill>
                            <a:srgbClr val="000000"/>
                          </a:solidFill>
                          <a:effectLst/>
                          <a:latin typeface="Calibri Light" panose="020F0302020204030204" pitchFamily="34" charset="0"/>
                        </a:rPr>
                        <a:t>92.115</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73.893</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80.346</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84.981</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-7.134</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11.088</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4.635</a:t>
                      </a:r>
                    </a:p>
                  </a:txBody>
                  <a:tcPr marL="9525" marR="9525" marT="9525" marB="0" anchor="ctr">
                    <a:noFill/>
                  </a:tcPr>
                </a:tc>
                <a:extLst>
                  <a:ext uri="{0D108BD9-81ED-4DB2-BD59-A6C34878D82A}">
                    <a16:rowId xmlns:a16="http://schemas.microsoft.com/office/drawing/2014/main" val="3978120898"/>
                  </a:ext>
                </a:extLst>
              </a:tr>
              <a:tr h="180021">
                <a:tc>
                  <a:txBody>
                    <a:bodyPr/>
                    <a:lstStyle/>
                    <a:p>
                      <a:pPr algn="l" fontAlgn="b"/>
                      <a:r>
                        <a:rPr lang="es-CL" sz="900" u="none" strike="noStrike" dirty="0">
                          <a:solidFill>
                            <a:srgbClr val="C28E21"/>
                          </a:solidFill>
                          <a:effectLst/>
                        </a:rPr>
                        <a:t>Industria Manufacturera</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a:solidFill>
                            <a:srgbClr val="000000"/>
                          </a:solidFill>
                          <a:effectLst/>
                          <a:latin typeface="Calibri Light" panose="020F0302020204030204" pitchFamily="34" charset="0"/>
                        </a:rPr>
                        <a:t>45.797</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42.453</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37.329</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48.843</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3.046</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6.390</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11.514</a:t>
                      </a:r>
                    </a:p>
                  </a:txBody>
                  <a:tcPr marL="9525" marR="9525" marT="9525" marB="0" anchor="ctr">
                    <a:noFill/>
                  </a:tcPr>
                </a:tc>
                <a:extLst>
                  <a:ext uri="{0D108BD9-81ED-4DB2-BD59-A6C34878D82A}">
                    <a16:rowId xmlns:a16="http://schemas.microsoft.com/office/drawing/2014/main" val="556809525"/>
                  </a:ext>
                </a:extLst>
              </a:tr>
              <a:tr h="180021">
                <a:tc>
                  <a:txBody>
                    <a:bodyPr/>
                    <a:lstStyle/>
                    <a:p>
                      <a:pPr algn="l" fontAlgn="b"/>
                      <a:r>
                        <a:rPr lang="es-CL" sz="900" u="none" strike="noStrike" dirty="0">
                          <a:solidFill>
                            <a:srgbClr val="C28E21"/>
                          </a:solidFill>
                          <a:effectLst/>
                        </a:rPr>
                        <a:t>Construcción</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a:solidFill>
                            <a:srgbClr val="000000"/>
                          </a:solidFill>
                          <a:effectLst/>
                          <a:latin typeface="Calibri Light" panose="020F0302020204030204" pitchFamily="34" charset="0"/>
                        </a:rPr>
                        <a:t>43.008</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32.985</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44.752</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42.956</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-52</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9.971</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-1.796</a:t>
                      </a:r>
                    </a:p>
                  </a:txBody>
                  <a:tcPr marL="9525" marR="9525" marT="9525" marB="0" anchor="ctr">
                    <a:noFill/>
                  </a:tcPr>
                </a:tc>
                <a:extLst>
                  <a:ext uri="{0D108BD9-81ED-4DB2-BD59-A6C34878D82A}">
                    <a16:rowId xmlns:a16="http://schemas.microsoft.com/office/drawing/2014/main" val="974603394"/>
                  </a:ext>
                </a:extLst>
              </a:tr>
              <a:tr h="180021">
                <a:tc>
                  <a:txBody>
                    <a:bodyPr/>
                    <a:lstStyle/>
                    <a:p>
                      <a:pPr algn="l" fontAlgn="b"/>
                      <a:r>
                        <a:rPr lang="es-CL" sz="900" u="none" strike="noStrike" dirty="0">
                          <a:solidFill>
                            <a:srgbClr val="C28E21"/>
                          </a:solidFill>
                          <a:effectLst/>
                        </a:rPr>
                        <a:t>Comercio</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a:solidFill>
                            <a:srgbClr val="000000"/>
                          </a:solidFill>
                          <a:effectLst/>
                          <a:latin typeface="Calibri Light" panose="020F0302020204030204" pitchFamily="34" charset="0"/>
                        </a:rPr>
                        <a:t>98.221</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84.793</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77.594</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85.878</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-12.342</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1.085</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8.284</a:t>
                      </a:r>
                    </a:p>
                  </a:txBody>
                  <a:tcPr marL="9525" marR="9525" marT="9525" marB="0" anchor="ctr">
                    <a:noFill/>
                  </a:tcPr>
                </a:tc>
                <a:extLst>
                  <a:ext uri="{0D108BD9-81ED-4DB2-BD59-A6C34878D82A}">
                    <a16:rowId xmlns:a16="http://schemas.microsoft.com/office/drawing/2014/main" val="4154257304"/>
                  </a:ext>
                </a:extLst>
              </a:tr>
              <a:tr h="180021">
                <a:tc>
                  <a:txBody>
                    <a:bodyPr/>
                    <a:lstStyle/>
                    <a:p>
                      <a:pPr algn="l" fontAlgn="b"/>
                      <a:r>
                        <a:rPr lang="es-CL" sz="900" u="none" strike="noStrike" dirty="0">
                          <a:solidFill>
                            <a:srgbClr val="C28E21"/>
                          </a:solidFill>
                          <a:effectLst/>
                        </a:rPr>
                        <a:t>Hoteles y Restoranes</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a:solidFill>
                            <a:srgbClr val="000000"/>
                          </a:solidFill>
                          <a:effectLst/>
                          <a:latin typeface="Calibri Light" panose="020F0302020204030204" pitchFamily="34" charset="0"/>
                        </a:rPr>
                        <a:t>19.034</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9.369</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14.265</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16.460</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-2.574</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7.091</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2.196</a:t>
                      </a:r>
                    </a:p>
                  </a:txBody>
                  <a:tcPr marL="9525" marR="9525" marT="9525" marB="0" anchor="ctr">
                    <a:noFill/>
                  </a:tcPr>
                </a:tc>
                <a:extLst>
                  <a:ext uri="{0D108BD9-81ED-4DB2-BD59-A6C34878D82A}">
                    <a16:rowId xmlns:a16="http://schemas.microsoft.com/office/drawing/2014/main" val="1143230253"/>
                  </a:ext>
                </a:extLst>
              </a:tr>
              <a:tr h="316236">
                <a:tc>
                  <a:txBody>
                    <a:bodyPr/>
                    <a:lstStyle/>
                    <a:p>
                      <a:pPr algn="l" fontAlgn="b"/>
                      <a:r>
                        <a:rPr lang="es-CL" sz="900" u="none" strike="noStrike" dirty="0">
                          <a:solidFill>
                            <a:srgbClr val="C28E21"/>
                          </a:solidFill>
                          <a:effectLst/>
                        </a:rPr>
                        <a:t>Transporte y Almacenamiento</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a:solidFill>
                            <a:srgbClr val="000000"/>
                          </a:solidFill>
                          <a:effectLst/>
                          <a:latin typeface="Calibri Light" panose="020F0302020204030204" pitchFamily="34" charset="0"/>
                        </a:rPr>
                        <a:t>26.927</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20.398</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22.496</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22.217</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-4.710</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1.819</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-278</a:t>
                      </a:r>
                    </a:p>
                  </a:txBody>
                  <a:tcPr marL="9525" marR="9525" marT="9525" marB="0" anchor="ctr">
                    <a:noFill/>
                  </a:tcPr>
                </a:tc>
                <a:extLst>
                  <a:ext uri="{0D108BD9-81ED-4DB2-BD59-A6C34878D82A}">
                    <a16:rowId xmlns:a16="http://schemas.microsoft.com/office/drawing/2014/main" val="3098192927"/>
                  </a:ext>
                </a:extLst>
              </a:tr>
              <a:tr h="467360">
                <a:tc>
                  <a:txBody>
                    <a:bodyPr/>
                    <a:lstStyle/>
                    <a:p>
                      <a:pPr algn="l" fontAlgn="b"/>
                      <a:r>
                        <a:rPr lang="es-CL" sz="900" u="none" strike="noStrike" dirty="0">
                          <a:solidFill>
                            <a:srgbClr val="C28E21"/>
                          </a:solidFill>
                          <a:effectLst/>
                        </a:rPr>
                        <a:t>Actividades Financieras, Profesionales, Científicas y Técnicas </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dirty="0" smtClean="0">
                          <a:solidFill>
                            <a:srgbClr val="000000"/>
                          </a:solidFill>
                          <a:effectLst/>
                          <a:latin typeface="Calibri Light" panose="020F0302020204030204" pitchFamily="34" charset="0"/>
                        </a:rPr>
                        <a:t>13.342 *</a:t>
                      </a:r>
                      <a:endParaRPr lang="es-CL" sz="1100" b="0" i="0" u="none" strike="noStrike" dirty="0">
                        <a:solidFill>
                          <a:srgbClr val="000000"/>
                        </a:solidFill>
                        <a:effectLst/>
                        <a:latin typeface="Calibri Light" panose="020F0302020204030204" pitchFamily="34" charset="0"/>
                      </a:endParaRPr>
                    </a:p>
                  </a:txBody>
                  <a:tcPr marL="9525" marR="9525" marT="9525" marB="0" anchor="ctr">
                    <a:noFill/>
                  </a:tcPr>
                </a:tc>
                <a:tc>
                  <a:txBody>
                    <a:bodyPr/>
                    <a:lstStyle/>
                    <a:p>
                      <a:pPr algn="ctr" fontAlgn="ctr"/>
                      <a:r>
                        <a:rPr lang="es-CL" sz="1100" b="0" i="0" u="none" strike="noStrike" dirty="0" smtClean="0">
                          <a:solidFill>
                            <a:srgbClr val="000000"/>
                          </a:solidFill>
                          <a:effectLst/>
                          <a:latin typeface="Calibri Light" panose="020F0302020204030204" pitchFamily="34" charset="0"/>
                        </a:rPr>
                        <a:t>13.850 *</a:t>
                      </a:r>
                      <a:endParaRPr lang="es-CL" sz="1100" b="0" i="0" u="none" strike="noStrike" dirty="0">
                        <a:solidFill>
                          <a:srgbClr val="000000"/>
                        </a:solidFill>
                        <a:effectLst/>
                        <a:latin typeface="Calibri Light" panose="020F0302020204030204" pitchFamily="34" charset="0"/>
                      </a:endParaRP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18.651</a:t>
                      </a:r>
                    </a:p>
                  </a:txBody>
                  <a:tcPr marL="9525" marR="9525" marT="9525" marB="0" anchor="ctr">
                    <a:noFill/>
                  </a:tcPr>
                </a:tc>
                <a:tc>
                  <a:txBody>
                    <a:bodyPr/>
                    <a:lstStyle/>
                    <a:p>
                      <a:pPr algn="ctr" fontAlgn="ctr"/>
                      <a:r>
                        <a:rPr lang="es-CL" sz="1100" b="0" i="0" u="none" strike="noStrike" dirty="0" smtClean="0">
                          <a:solidFill>
                            <a:srgbClr val="000000"/>
                          </a:solidFill>
                          <a:effectLst/>
                          <a:latin typeface="Calibri Light" panose="020F0302020204030204" pitchFamily="34" charset="0"/>
                        </a:rPr>
                        <a:t>15.630 *</a:t>
                      </a:r>
                      <a:endParaRPr lang="es-CL" sz="1100" b="0" i="0" u="none" strike="noStrike" dirty="0">
                        <a:solidFill>
                          <a:srgbClr val="000000"/>
                        </a:solidFill>
                        <a:effectLst/>
                        <a:latin typeface="Calibri Light" panose="020F0302020204030204" pitchFamily="34" charset="0"/>
                      </a:endParaRP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2.288</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1.780</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-3.021</a:t>
                      </a:r>
                    </a:p>
                  </a:txBody>
                  <a:tcPr marL="9525" marR="9525" marT="9525" marB="0" anchor="ctr">
                    <a:noFill/>
                  </a:tcPr>
                </a:tc>
                <a:extLst>
                  <a:ext uri="{0D108BD9-81ED-4DB2-BD59-A6C34878D82A}">
                    <a16:rowId xmlns:a16="http://schemas.microsoft.com/office/drawing/2014/main" val="1882149854"/>
                  </a:ext>
                </a:extLst>
              </a:tr>
              <a:tr h="304800">
                <a:tc>
                  <a:txBody>
                    <a:bodyPr/>
                    <a:lstStyle/>
                    <a:p>
                      <a:pPr algn="l" fontAlgn="b"/>
                      <a:r>
                        <a:rPr lang="es-CL" sz="900" u="none" strike="noStrike" dirty="0">
                          <a:solidFill>
                            <a:srgbClr val="C28E21"/>
                          </a:solidFill>
                          <a:effectLst/>
                        </a:rPr>
                        <a:t>Servicios Sociales y Personales</a:t>
                      </a:r>
                      <a:endParaRPr lang="es-CL" sz="900" b="0" i="0" u="none" strike="noStrike" dirty="0">
                        <a:solidFill>
                          <a:srgbClr val="C28E21"/>
                        </a:solidFill>
                        <a:effectLst/>
                        <a:latin typeface="Calibri Light" panose="020F0302020204030204" pitchFamily="34" charset="0"/>
                      </a:endParaRPr>
                    </a:p>
                  </a:txBody>
                  <a:tcPr marL="3370" marR="3370" marT="3370" marB="0" anchor="b">
                    <a:noFill/>
                  </a:tcPr>
                </a:tc>
                <a:tc>
                  <a:txBody>
                    <a:bodyPr/>
                    <a:lstStyle/>
                    <a:p>
                      <a:pPr algn="ctr" fontAlgn="ctr"/>
                      <a:r>
                        <a:rPr lang="es-CL" sz="1100" b="0" i="0" u="none" strike="noStrike">
                          <a:solidFill>
                            <a:srgbClr val="000000"/>
                          </a:solidFill>
                          <a:effectLst/>
                          <a:latin typeface="Calibri Light" panose="020F0302020204030204" pitchFamily="34" charset="0"/>
                        </a:rPr>
                        <a:t>108.141</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84.846</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89.579</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109.049</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908</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24.203</a:t>
                      </a:r>
                    </a:p>
                  </a:txBody>
                  <a:tcPr marL="9525" marR="9525" marT="9525" marB="0" anchor="ctr">
                    <a:noFill/>
                  </a:tcPr>
                </a:tc>
                <a:tc>
                  <a:txBody>
                    <a:bodyPr/>
                    <a:lstStyle/>
                    <a:p>
                      <a:pPr algn="ctr" fontAlgn="ctr"/>
                      <a:r>
                        <a:rPr lang="es-CL" sz="1100" b="0" i="0" u="none" strike="noStrike">
                          <a:solidFill>
                            <a:srgbClr val="000000"/>
                          </a:solidFill>
                          <a:effectLst/>
                          <a:latin typeface="Calibri Light" panose="020F0302020204030204" pitchFamily="34" charset="0"/>
                        </a:rPr>
                        <a:t>19.470</a:t>
                      </a:r>
                    </a:p>
                  </a:txBody>
                  <a:tcPr marL="9525" marR="9525" marT="9525" marB="0" anchor="ctr">
                    <a:noFill/>
                  </a:tcPr>
                </a:tc>
                <a:extLst>
                  <a:ext uri="{0D108BD9-81ED-4DB2-BD59-A6C34878D82A}">
                    <a16:rowId xmlns:a16="http://schemas.microsoft.com/office/drawing/2014/main" val="4278176672"/>
                  </a:ext>
                </a:extLst>
              </a:tr>
              <a:tr h="180021">
                <a:tc>
                  <a:txBody>
                    <a:bodyPr/>
                    <a:lstStyle/>
                    <a:p>
                      <a:pPr algn="l" fontAlgn="b"/>
                      <a:r>
                        <a:rPr lang="es-CL" sz="900" u="none" strike="noStrike" dirty="0">
                          <a:solidFill>
                            <a:srgbClr val="C28E21"/>
                          </a:solidFill>
                          <a:effectLst/>
                        </a:rPr>
                        <a:t>Administración Pública</a:t>
                      </a:r>
                      <a:endParaRPr lang="es-CL" sz="900" b="0" i="0" u="none" strike="noStrike" dirty="0">
                        <a:solidFill>
                          <a:srgbClr val="C28E21"/>
                        </a:solidFill>
                        <a:effectLst/>
                        <a:latin typeface="Calibri Light" panose="020F0302020204030204" pitchFamily="34" charset="0"/>
                      </a:endParaRPr>
                    </a:p>
                  </a:txBody>
                  <a:tcPr marL="3370" marR="3370" marT="3370" marB="0" anchor="b">
                    <a:lnB w="12700" cap="flat" cmpd="sng" algn="ctr">
                      <a:solidFill>
                        <a:schemeClr val="tx1"/>
                      </a:solidFill>
                      <a:prstDash val="solid"/>
                      <a:round/>
                      <a:headEnd type="none" w="med" len="med"/>
                      <a:tailEnd type="none" w="med" len="med"/>
                    </a:lnB>
                    <a:noFill/>
                  </a:tcPr>
                </a:tc>
                <a:tc>
                  <a:txBody>
                    <a:bodyPr/>
                    <a:lstStyle/>
                    <a:p>
                      <a:pPr algn="ctr" fontAlgn="ctr"/>
                      <a:r>
                        <a:rPr lang="es-CL" sz="1100" b="0" i="0" u="none" strike="noStrike">
                          <a:solidFill>
                            <a:srgbClr val="000000"/>
                          </a:solidFill>
                          <a:effectLst/>
                          <a:latin typeface="Calibri Light" panose="020F0302020204030204" pitchFamily="34" charset="0"/>
                        </a:rPr>
                        <a:t>22.307</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1100" b="0" i="0" u="none" strike="noStrike">
                          <a:solidFill>
                            <a:srgbClr val="000000"/>
                          </a:solidFill>
                          <a:effectLst/>
                          <a:latin typeface="Calibri Light" panose="020F0302020204030204" pitchFamily="34" charset="0"/>
                        </a:rPr>
                        <a:t>15.950</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1100" b="0" i="0" u="none" strike="noStrike">
                          <a:solidFill>
                            <a:srgbClr val="000000"/>
                          </a:solidFill>
                          <a:effectLst/>
                          <a:latin typeface="Calibri Light" panose="020F0302020204030204" pitchFamily="34" charset="0"/>
                        </a:rPr>
                        <a:t>22.309</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1100" b="0" i="0" u="none" strike="noStrike">
                          <a:solidFill>
                            <a:srgbClr val="000000"/>
                          </a:solidFill>
                          <a:effectLst/>
                          <a:latin typeface="Calibri Light" panose="020F0302020204030204" pitchFamily="34" charset="0"/>
                        </a:rPr>
                        <a:t>26.332</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1100" b="0" i="0" u="none" strike="noStrike">
                          <a:solidFill>
                            <a:srgbClr val="000000"/>
                          </a:solidFill>
                          <a:effectLst/>
                          <a:latin typeface="Calibri Light" panose="020F0302020204030204" pitchFamily="34" charset="0"/>
                        </a:rPr>
                        <a:t>4.025</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1100" b="0" i="0" u="none" strike="noStrike">
                          <a:solidFill>
                            <a:srgbClr val="000000"/>
                          </a:solidFill>
                          <a:effectLst/>
                          <a:latin typeface="Calibri Light" panose="020F0302020204030204" pitchFamily="34" charset="0"/>
                        </a:rPr>
                        <a:t>10.382</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s-CL" sz="1100" b="0" i="0" u="none" strike="noStrike" dirty="0">
                          <a:solidFill>
                            <a:srgbClr val="000000"/>
                          </a:solidFill>
                          <a:effectLst/>
                          <a:latin typeface="Calibri Light" panose="020F0302020204030204" pitchFamily="34" charset="0"/>
                        </a:rPr>
                        <a:t>4.022</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194053"/>
                  </a:ext>
                </a:extLst>
              </a:tr>
            </a:tbl>
          </a:graphicData>
        </a:graphic>
      </p:graphicFrame>
      <p:sp>
        <p:nvSpPr>
          <p:cNvPr id="8" name="CuadroTexto 7">
            <a:extLst>
              <a:ext uri="{FF2B5EF4-FFF2-40B4-BE49-F238E27FC236}">
                <a16:creationId xmlns:a16="http://schemas.microsoft.com/office/drawing/2014/main" id="{CB3C299E-BF3B-4CB3-AE86-9897925ABA8A}"/>
              </a:ext>
            </a:extLst>
          </p:cNvPr>
          <p:cNvSpPr txBox="1"/>
          <p:nvPr/>
        </p:nvSpPr>
        <p:spPr>
          <a:xfrm>
            <a:off x="306547" y="6973852"/>
            <a:ext cx="5504010" cy="338554"/>
          </a:xfrm>
          <a:prstGeom prst="rect">
            <a:avLst/>
          </a:prstGeom>
          <a:noFill/>
        </p:spPr>
        <p:txBody>
          <a:bodyPr wrap="square" rtlCol="0">
            <a:spAutoFit/>
          </a:bodyPr>
          <a:lstStyle/>
          <a:p>
            <a:r>
              <a:rPr lang="es-CL" sz="800" dirty="0">
                <a:solidFill>
                  <a:schemeClr val="accent6">
                    <a:lumMod val="50000"/>
                  </a:schemeClr>
                </a:solidFill>
              </a:rPr>
              <a:t>Fuente: ENE, INE</a:t>
            </a:r>
          </a:p>
          <a:p>
            <a:r>
              <a:rPr lang="es-CL" sz="800" dirty="0">
                <a:solidFill>
                  <a:schemeClr val="accent6">
                    <a:lumMod val="50000"/>
                  </a:schemeClr>
                </a:solidFill>
              </a:rPr>
              <a:t>Nota: Se presentan los sectores que cumplen con los criterios de calidad estadística.*: Poco fiable, **: No fiable.</a:t>
            </a:r>
          </a:p>
        </p:txBody>
      </p:sp>
    </p:spTree>
    <p:extLst>
      <p:ext uri="{BB962C8B-B14F-4D97-AF65-F5344CB8AC3E}">
        <p14:creationId xmlns:p14="http://schemas.microsoft.com/office/powerpoint/2010/main" val="421999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BBB1B49-62B4-4C6A-B7FD-3BDF8F981973}"/>
              </a:ext>
            </a:extLst>
          </p:cNvPr>
          <p:cNvSpPr>
            <a:spLocks noGrp="1"/>
          </p:cNvSpPr>
          <p:nvPr>
            <p:ph type="sldNum" sz="quarter" idx="12"/>
          </p:nvPr>
        </p:nvSpPr>
        <p:spPr/>
        <p:txBody>
          <a:bodyPr/>
          <a:lstStyle/>
          <a:p>
            <a:r>
              <a:rPr lang="es-CL" dirty="0"/>
              <a:t>- </a:t>
            </a:r>
            <a:fld id="{374E110A-DEAA-4785-B4D5-BAA8BCA0A1D4}" type="slidenum">
              <a:rPr lang="es-CL" smtClean="0"/>
              <a:pPr/>
              <a:t>7</a:t>
            </a:fld>
            <a:r>
              <a:rPr lang="es-CL" dirty="0"/>
              <a:t> -</a:t>
            </a:r>
          </a:p>
        </p:txBody>
      </p:sp>
      <p:sp>
        <p:nvSpPr>
          <p:cNvPr id="3" name="Marcador de contenido 2">
            <a:extLst>
              <a:ext uri="{FF2B5EF4-FFF2-40B4-BE49-F238E27FC236}">
                <a16:creationId xmlns:a16="http://schemas.microsoft.com/office/drawing/2014/main" id="{B06B81A2-7FCD-49D8-B51B-1FD310941191}"/>
              </a:ext>
            </a:extLst>
          </p:cNvPr>
          <p:cNvSpPr>
            <a:spLocks noGrp="1"/>
          </p:cNvSpPr>
          <p:nvPr>
            <p:ph idx="1"/>
          </p:nvPr>
        </p:nvSpPr>
        <p:spPr/>
        <p:txBody>
          <a:bodyPr>
            <a:normAutofit lnSpcReduction="10000"/>
          </a:bodyPr>
          <a:lstStyle/>
          <a:p>
            <a:r>
              <a:rPr lang="es-CL" sz="1400" b="1" dirty="0"/>
              <a:t>En la Región del Maule, el </a:t>
            </a:r>
            <a:r>
              <a:rPr lang="es-CL" sz="1400" b="1" dirty="0" smtClean="0"/>
              <a:t>6,7% </a:t>
            </a:r>
            <a:r>
              <a:rPr lang="es-CL" sz="1400" b="1" dirty="0"/>
              <a:t>de las personas ocupadas se encuentra ausente de sus trabajos, durante </a:t>
            </a:r>
            <a:r>
              <a:rPr lang="es-CL" sz="1400" b="1" dirty="0" smtClean="0"/>
              <a:t>abril </a:t>
            </a:r>
            <a:r>
              <a:rPr lang="es-CL" sz="1400" b="1" dirty="0"/>
              <a:t>– </a:t>
            </a:r>
            <a:r>
              <a:rPr lang="es-CL" sz="1400" b="1" dirty="0" smtClean="0"/>
              <a:t>junio </a:t>
            </a:r>
            <a:r>
              <a:rPr lang="es-CL" sz="1400" b="1" dirty="0"/>
              <a:t>2022.</a:t>
            </a:r>
            <a:endParaRPr lang="es-CL" sz="1400" dirty="0"/>
          </a:p>
          <a:p>
            <a:endParaRPr lang="es-CL" sz="1400" dirty="0"/>
          </a:p>
          <a:p>
            <a:r>
              <a:rPr lang="es-ES" dirty="0"/>
              <a:t>En relación con las personas ocupadas ausentes, que se refiere a quienes sin encontrarse trabajando mantienen su vínculo laboral, alcanzan un </a:t>
            </a:r>
            <a:r>
              <a:rPr lang="es-ES" dirty="0" smtClean="0"/>
              <a:t>6,7% </a:t>
            </a:r>
            <a:r>
              <a:rPr lang="es-ES" dirty="0"/>
              <a:t>del total de personas ocupadas de la región, en el trimestre </a:t>
            </a:r>
            <a:r>
              <a:rPr lang="es-ES" dirty="0" smtClean="0"/>
              <a:t>abril </a:t>
            </a:r>
            <a:r>
              <a:rPr lang="es-ES" dirty="0"/>
              <a:t>– </a:t>
            </a:r>
            <a:r>
              <a:rPr lang="es-ES" dirty="0" smtClean="0"/>
              <a:t>junio </a:t>
            </a:r>
            <a:r>
              <a:rPr lang="es-ES" dirty="0"/>
              <a:t>del 2022. En comparación al mismo trimestre, del año 2021, dicho porcentaje alcanzaba el </a:t>
            </a:r>
            <a:r>
              <a:rPr lang="es-ES" dirty="0" smtClean="0"/>
              <a:t>9,9%.</a:t>
            </a:r>
            <a:endParaRPr lang="es-ES" dirty="0"/>
          </a:p>
          <a:p>
            <a:r>
              <a:rPr lang="es-ES" dirty="0"/>
              <a:t>Respecto al 2019, se evidencia, a nivel regional, que los ocupados ausentes tiene una tasa de </a:t>
            </a:r>
            <a:r>
              <a:rPr lang="es-ES" dirty="0" smtClean="0"/>
              <a:t>4,9%. </a:t>
            </a:r>
            <a:r>
              <a:rPr lang="es-ES" dirty="0"/>
              <a:t>Por otro lado, a nivel nacional, los ocupados ausentes disminuyeron </a:t>
            </a:r>
            <a:r>
              <a:rPr lang="es-ES" dirty="0" smtClean="0"/>
              <a:t>12,7 </a:t>
            </a:r>
            <a:r>
              <a:rPr lang="es-ES" dirty="0"/>
              <a:t>puntos porcentuales </a:t>
            </a:r>
            <a:r>
              <a:rPr lang="es-CL" dirty="0"/>
              <a:t>en comparación al </a:t>
            </a:r>
            <a:r>
              <a:rPr lang="es-CL" dirty="0" smtClean="0"/>
              <a:t>2020.</a:t>
            </a:r>
            <a:endParaRPr lang="es-CL" b="1" dirty="0"/>
          </a:p>
          <a:p>
            <a:r>
              <a:rPr lang="es-CL" sz="1400" b="1" dirty="0" smtClean="0"/>
              <a:t>En </a:t>
            </a:r>
            <a:r>
              <a:rPr lang="es-CL" sz="1400" b="1" dirty="0"/>
              <a:t>el </a:t>
            </a:r>
            <a:r>
              <a:rPr lang="es-CL" sz="1400" b="1" dirty="0" smtClean="0"/>
              <a:t>trimestre abril </a:t>
            </a:r>
            <a:r>
              <a:rPr lang="es-CL" sz="1400" b="1" dirty="0"/>
              <a:t>- </a:t>
            </a:r>
            <a:r>
              <a:rPr lang="es-CL" sz="1400" b="1" dirty="0" smtClean="0"/>
              <a:t>junio </a:t>
            </a:r>
            <a:r>
              <a:rPr lang="es-CL" sz="1400" b="1" dirty="0"/>
              <a:t>del 2022, en la región existen </a:t>
            </a:r>
            <a:r>
              <a:rPr lang="es-CL" sz="1400" b="1" dirty="0" smtClean="0"/>
              <a:t>31.650 </a:t>
            </a:r>
            <a:r>
              <a:rPr lang="es-CL" sz="1400" b="1" dirty="0"/>
              <a:t>ocupados nuevos.</a:t>
            </a:r>
          </a:p>
          <a:p>
            <a:endParaRPr lang="es-CL" sz="1400" dirty="0"/>
          </a:p>
          <a:p>
            <a:r>
              <a:rPr lang="es-ES" dirty="0"/>
              <a:t>En relación a ocupados nuevos existentes en la Región del Maule (Gráfico 6), se observa que en el año 2022, supera las cifras de ocupados nuevos que se tenían en el año 2020, </a:t>
            </a:r>
            <a:r>
              <a:rPr lang="es-ES" dirty="0" smtClean="0"/>
              <a:t>también </a:t>
            </a:r>
            <a:r>
              <a:rPr lang="es-ES" dirty="0"/>
              <a:t>es mayor que el mismo trimestre del año 2021.</a:t>
            </a:r>
            <a:endParaRPr lang="es-CL" dirty="0"/>
          </a:p>
        </p:txBody>
      </p:sp>
      <p:sp>
        <p:nvSpPr>
          <p:cNvPr id="4" name="Marcador de contenido 3">
            <a:extLst>
              <a:ext uri="{FF2B5EF4-FFF2-40B4-BE49-F238E27FC236}">
                <a16:creationId xmlns:a16="http://schemas.microsoft.com/office/drawing/2014/main" id="{0B78038D-4B52-440E-B92B-7649B37C99FB}"/>
              </a:ext>
            </a:extLst>
          </p:cNvPr>
          <p:cNvSpPr>
            <a:spLocks noGrp="1"/>
          </p:cNvSpPr>
          <p:nvPr>
            <p:ph idx="15"/>
          </p:nvPr>
        </p:nvSpPr>
        <p:spPr>
          <a:xfrm>
            <a:off x="2721026" y="4809206"/>
            <a:ext cx="3589847" cy="258532"/>
          </a:xfrm>
        </p:spPr>
        <p:txBody>
          <a:bodyPr/>
          <a:lstStyle/>
          <a:p>
            <a:r>
              <a:rPr lang="es-CL" b="1" dirty="0"/>
              <a:t>Gráfico 6: </a:t>
            </a:r>
            <a:r>
              <a:rPr lang="es-ES" dirty="0"/>
              <a:t>Ocupados nuevos a nivel regional, 2020 -2022.</a:t>
            </a:r>
            <a:endParaRPr lang="es-CL" dirty="0"/>
          </a:p>
        </p:txBody>
      </p:sp>
      <p:sp>
        <p:nvSpPr>
          <p:cNvPr id="5" name="Marcador de contenido 4">
            <a:extLst>
              <a:ext uri="{FF2B5EF4-FFF2-40B4-BE49-F238E27FC236}">
                <a16:creationId xmlns:a16="http://schemas.microsoft.com/office/drawing/2014/main" id="{8C0CB838-29A5-4571-88F2-39D166BA8DD8}"/>
              </a:ext>
            </a:extLst>
          </p:cNvPr>
          <p:cNvSpPr>
            <a:spLocks noGrp="1"/>
          </p:cNvSpPr>
          <p:nvPr>
            <p:ph idx="16"/>
          </p:nvPr>
        </p:nvSpPr>
        <p:spPr>
          <a:xfrm>
            <a:off x="2721026" y="1182198"/>
            <a:ext cx="3589847" cy="590931"/>
          </a:xfrm>
        </p:spPr>
        <p:txBody>
          <a:bodyPr/>
          <a:lstStyle/>
          <a:p>
            <a:r>
              <a:rPr lang="es-CL" b="1" spc="-50" dirty="0"/>
              <a:t>Gráfico 5: </a:t>
            </a:r>
            <a:r>
              <a:rPr lang="es-ES" dirty="0"/>
              <a:t>Ocupados ausentes como proporción del total de ocupados (%) a nivel regional y nacional, </a:t>
            </a:r>
            <a:r>
              <a:rPr lang="es-ES" dirty="0" smtClean="0"/>
              <a:t>abril </a:t>
            </a:r>
            <a:r>
              <a:rPr lang="es-ES" dirty="0"/>
              <a:t>– </a:t>
            </a:r>
            <a:r>
              <a:rPr lang="es-ES" dirty="0" smtClean="0"/>
              <a:t>junio </a:t>
            </a:r>
            <a:r>
              <a:rPr lang="es-ES" dirty="0"/>
              <a:t>2019 al 2022.</a:t>
            </a:r>
            <a:endParaRPr lang="es-CL" spc="-50" dirty="0"/>
          </a:p>
        </p:txBody>
      </p:sp>
      <p:sp>
        <p:nvSpPr>
          <p:cNvPr id="8" name="CuadroTexto 7">
            <a:extLst>
              <a:ext uri="{FF2B5EF4-FFF2-40B4-BE49-F238E27FC236}">
                <a16:creationId xmlns:a16="http://schemas.microsoft.com/office/drawing/2014/main" id="{646FE775-D643-4A96-B210-FBF9BD91C851}"/>
              </a:ext>
            </a:extLst>
          </p:cNvPr>
          <p:cNvSpPr txBox="1"/>
          <p:nvPr/>
        </p:nvSpPr>
        <p:spPr>
          <a:xfrm>
            <a:off x="2695074" y="4631246"/>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9" name="CuadroTexto 8">
            <a:extLst>
              <a:ext uri="{FF2B5EF4-FFF2-40B4-BE49-F238E27FC236}">
                <a16:creationId xmlns:a16="http://schemas.microsoft.com/office/drawing/2014/main" id="{36647EF1-890A-4844-A4FC-DD70F70F9A18}"/>
              </a:ext>
            </a:extLst>
          </p:cNvPr>
          <p:cNvSpPr txBox="1"/>
          <p:nvPr/>
        </p:nvSpPr>
        <p:spPr>
          <a:xfrm>
            <a:off x="2713007" y="8325383"/>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2" name="Chart 1">
            <a:extLst>
              <a:ext uri="{FF2B5EF4-FFF2-40B4-BE49-F238E27FC236}">
                <a16:creationId xmlns:a16="http://schemas.microsoft.com/office/drawing/2014/main" id="{6C83FA5A-B84A-48A2-9C06-0A527539C178}"/>
              </a:ext>
            </a:extLst>
          </p:cNvPr>
          <p:cNvGraphicFramePr>
            <a:graphicFrameLocks/>
          </p:cNvGraphicFramePr>
          <p:nvPr>
            <p:extLst>
              <p:ext uri="{D42A27DB-BD31-4B8C-83A1-F6EECF244321}">
                <p14:modId xmlns:p14="http://schemas.microsoft.com/office/powerpoint/2010/main" val="2255876323"/>
              </p:ext>
            </p:extLst>
          </p:nvPr>
        </p:nvGraphicFramePr>
        <p:xfrm>
          <a:off x="2695074" y="1716671"/>
          <a:ext cx="3939642" cy="28022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a:extLst>
              <a:ext uri="{FF2B5EF4-FFF2-40B4-BE49-F238E27FC236}">
                <a16:creationId xmlns:a16="http://schemas.microsoft.com/office/drawing/2014/main" id="{DBF68A26-11C2-426C-AFF4-D8FBA2CD51D3}"/>
              </a:ext>
            </a:extLst>
          </p:cNvPr>
          <p:cNvGraphicFramePr>
            <a:graphicFrameLocks noGrp="1"/>
          </p:cNvGraphicFramePr>
          <p:nvPr>
            <p:extLst>
              <p:ext uri="{D42A27DB-BD31-4B8C-83A1-F6EECF244321}">
                <p14:modId xmlns:p14="http://schemas.microsoft.com/office/powerpoint/2010/main" val="3196121583"/>
              </p:ext>
            </p:extLst>
          </p:nvPr>
        </p:nvGraphicFramePr>
        <p:xfrm>
          <a:off x="2622884" y="5014899"/>
          <a:ext cx="4086259" cy="3310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361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BBB1B49-62B4-4C6A-B7FD-3BDF8F981973}"/>
              </a:ext>
            </a:extLst>
          </p:cNvPr>
          <p:cNvSpPr>
            <a:spLocks noGrp="1"/>
          </p:cNvSpPr>
          <p:nvPr>
            <p:ph type="sldNum" sz="quarter" idx="12"/>
          </p:nvPr>
        </p:nvSpPr>
        <p:spPr/>
        <p:txBody>
          <a:bodyPr/>
          <a:lstStyle/>
          <a:p>
            <a:r>
              <a:rPr lang="es-CL" dirty="0"/>
              <a:t>- </a:t>
            </a:r>
            <a:fld id="{374E110A-DEAA-4785-B4D5-BAA8BCA0A1D4}" type="slidenum">
              <a:rPr lang="es-CL" smtClean="0"/>
              <a:pPr/>
              <a:t>8</a:t>
            </a:fld>
            <a:r>
              <a:rPr lang="es-CL" dirty="0"/>
              <a:t> -</a:t>
            </a:r>
          </a:p>
        </p:txBody>
      </p:sp>
      <p:sp>
        <p:nvSpPr>
          <p:cNvPr id="3" name="Marcador de contenido 2">
            <a:extLst>
              <a:ext uri="{FF2B5EF4-FFF2-40B4-BE49-F238E27FC236}">
                <a16:creationId xmlns:a16="http://schemas.microsoft.com/office/drawing/2014/main" id="{B06B81A2-7FCD-49D8-B51B-1FD310941191}"/>
              </a:ext>
            </a:extLst>
          </p:cNvPr>
          <p:cNvSpPr>
            <a:spLocks noGrp="1"/>
          </p:cNvSpPr>
          <p:nvPr>
            <p:ph idx="1"/>
          </p:nvPr>
        </p:nvSpPr>
        <p:spPr/>
        <p:txBody>
          <a:bodyPr>
            <a:normAutofit lnSpcReduction="10000"/>
          </a:bodyPr>
          <a:lstStyle/>
          <a:p>
            <a:r>
              <a:rPr lang="es-CL" sz="1400" b="1" dirty="0" smtClean="0"/>
              <a:t>En abril – junio, </a:t>
            </a:r>
            <a:r>
              <a:rPr lang="es-CL" sz="1400" b="1" dirty="0"/>
              <a:t>la tasa de desocupación en el Maule llega a un </a:t>
            </a:r>
            <a:r>
              <a:rPr lang="es-CL" sz="1400" b="1" dirty="0" smtClean="0"/>
              <a:t>6,5%. </a:t>
            </a:r>
            <a:endParaRPr lang="es-CL" sz="1400" dirty="0"/>
          </a:p>
          <a:p>
            <a:r>
              <a:rPr lang="es-ES" dirty="0"/>
              <a:t>El Gráfico 7 da cuenta de la evolución de la tasa de desocupación a nivel nacional y regional. En el trimestre </a:t>
            </a:r>
            <a:r>
              <a:rPr lang="es-ES" dirty="0" smtClean="0"/>
              <a:t>abril – junio 2022 </a:t>
            </a:r>
            <a:r>
              <a:rPr lang="es-ES" dirty="0"/>
              <a:t>la </a:t>
            </a:r>
            <a:r>
              <a:rPr lang="es-ES" b="1" dirty="0"/>
              <a:t>tasa de desocupación</a:t>
            </a:r>
            <a:r>
              <a:rPr lang="es-ES" dirty="0"/>
              <a:t> </a:t>
            </a:r>
            <a:r>
              <a:rPr lang="es-ES" b="1" dirty="0"/>
              <a:t>a nivel regional llegó a un</a:t>
            </a:r>
            <a:r>
              <a:rPr lang="es-ES" dirty="0"/>
              <a:t> </a:t>
            </a:r>
            <a:r>
              <a:rPr lang="es-ES" b="1" dirty="0" smtClean="0"/>
              <a:t>6,5%, </a:t>
            </a:r>
            <a:r>
              <a:rPr lang="es-ES" dirty="0"/>
              <a:t>aún estando por debajo del porcentaje nacional que alcanzó un </a:t>
            </a:r>
            <a:r>
              <a:rPr lang="es-ES" dirty="0" smtClean="0"/>
              <a:t>7,8%. </a:t>
            </a:r>
            <a:r>
              <a:rPr lang="es-ES" dirty="0"/>
              <a:t>En la región, según el último trimestre expuesto, hay un total de </a:t>
            </a:r>
            <a:r>
              <a:rPr lang="es-ES" dirty="0" smtClean="0"/>
              <a:t>33.391 </a:t>
            </a:r>
            <a:r>
              <a:rPr lang="es-ES" dirty="0"/>
              <a:t>personas desocupadas, lo que significa una variación en relación al trimestre anterior, que corresponde a </a:t>
            </a:r>
            <a:r>
              <a:rPr lang="es-ES" dirty="0" smtClean="0"/>
              <a:t>0,6 </a:t>
            </a:r>
            <a:r>
              <a:rPr lang="es-ES" dirty="0"/>
              <a:t>puntos </a:t>
            </a:r>
            <a:r>
              <a:rPr lang="es-ES" dirty="0" smtClean="0"/>
              <a:t>porcentuales más</a:t>
            </a:r>
            <a:r>
              <a:rPr lang="es-ES" dirty="0"/>
              <a:t>. En comparación al mismo trimestre del </a:t>
            </a:r>
            <a:r>
              <a:rPr lang="es-ES" dirty="0" smtClean="0"/>
              <a:t>2019, </a:t>
            </a:r>
            <a:r>
              <a:rPr lang="es-ES" dirty="0"/>
              <a:t>se observa que la tasa de desocupación del Maule alcanzaba un </a:t>
            </a:r>
            <a:r>
              <a:rPr lang="es-ES" dirty="0" smtClean="0"/>
              <a:t>6,5%, </a:t>
            </a:r>
            <a:r>
              <a:rPr lang="es-ES" dirty="0"/>
              <a:t>es decir, </a:t>
            </a:r>
            <a:r>
              <a:rPr lang="es-ES" dirty="0" smtClean="0"/>
              <a:t>misma tasa que </a:t>
            </a:r>
            <a:r>
              <a:rPr lang="es-ES" dirty="0"/>
              <a:t>el último trimestre expuesto. </a:t>
            </a:r>
            <a:endParaRPr lang="es-ES" dirty="0" smtClean="0"/>
          </a:p>
          <a:p>
            <a:r>
              <a:rPr lang="es-ES" dirty="0" smtClean="0"/>
              <a:t>Respecto </a:t>
            </a:r>
            <a:r>
              <a:rPr lang="es-ES" dirty="0"/>
              <a:t>al Gráfico 8, se evidencia una tasa de desocupación de </a:t>
            </a:r>
            <a:r>
              <a:rPr lang="es-ES" dirty="0" smtClean="0"/>
              <a:t>7,3% </a:t>
            </a:r>
            <a:r>
              <a:rPr lang="es-ES" dirty="0"/>
              <a:t>para las mujeres y </a:t>
            </a:r>
            <a:r>
              <a:rPr lang="es-ES" dirty="0" smtClean="0"/>
              <a:t>5,9% </a:t>
            </a:r>
            <a:r>
              <a:rPr lang="es-ES" dirty="0"/>
              <a:t>para los hombres. Aquello se cuantifica en un total de </a:t>
            </a:r>
            <a:r>
              <a:rPr lang="es-ES" dirty="0" smtClean="0"/>
              <a:t>15.414 </a:t>
            </a:r>
            <a:r>
              <a:rPr lang="es-ES" dirty="0"/>
              <a:t>mujeres desocupadas, y un total de </a:t>
            </a:r>
            <a:r>
              <a:rPr lang="es-ES" dirty="0" smtClean="0"/>
              <a:t>17.917 </a:t>
            </a:r>
            <a:r>
              <a:rPr lang="es-ES" dirty="0"/>
              <a:t>hombres desocupados, durante el trimestre </a:t>
            </a:r>
            <a:r>
              <a:rPr lang="es-ES" dirty="0" smtClean="0"/>
              <a:t>abril </a:t>
            </a:r>
            <a:r>
              <a:rPr lang="es-ES" dirty="0"/>
              <a:t>– </a:t>
            </a:r>
            <a:r>
              <a:rPr lang="es-ES" dirty="0" smtClean="0"/>
              <a:t>junio </a:t>
            </a:r>
            <a:r>
              <a:rPr lang="es-ES" dirty="0"/>
              <a:t>2022. </a:t>
            </a:r>
          </a:p>
          <a:p>
            <a:r>
              <a:rPr lang="es-ES" dirty="0"/>
              <a:t>Considerando el mismo trimestre del </a:t>
            </a:r>
            <a:r>
              <a:rPr lang="es-ES" dirty="0" smtClean="0"/>
              <a:t>2019, </a:t>
            </a:r>
            <a:r>
              <a:rPr lang="es-ES" dirty="0"/>
              <a:t>las mujeres han reducido su tasa de desocupación, específicamente, </a:t>
            </a:r>
            <a:r>
              <a:rPr lang="es-ES" dirty="0" smtClean="0"/>
              <a:t>1,8 </a:t>
            </a:r>
            <a:r>
              <a:rPr lang="es-ES" dirty="0"/>
              <a:t>puntos porcentuales menos que hace </a:t>
            </a:r>
            <a:r>
              <a:rPr lang="es-ES" dirty="0" smtClean="0"/>
              <a:t>3 </a:t>
            </a:r>
            <a:r>
              <a:rPr lang="es-ES" dirty="0"/>
              <a:t>años. </a:t>
            </a:r>
            <a:r>
              <a:rPr lang="es-CL" dirty="0"/>
              <a:t> </a:t>
            </a:r>
          </a:p>
        </p:txBody>
      </p:sp>
      <p:sp>
        <p:nvSpPr>
          <p:cNvPr id="4" name="Marcador de contenido 3">
            <a:extLst>
              <a:ext uri="{FF2B5EF4-FFF2-40B4-BE49-F238E27FC236}">
                <a16:creationId xmlns:a16="http://schemas.microsoft.com/office/drawing/2014/main" id="{0B78038D-4B52-440E-B92B-7649B37C99FB}"/>
              </a:ext>
            </a:extLst>
          </p:cNvPr>
          <p:cNvSpPr>
            <a:spLocks noGrp="1"/>
          </p:cNvSpPr>
          <p:nvPr>
            <p:ph idx="15"/>
          </p:nvPr>
        </p:nvSpPr>
        <p:spPr>
          <a:xfrm>
            <a:off x="2818283" y="1287383"/>
            <a:ext cx="3589847" cy="424732"/>
          </a:xfrm>
        </p:spPr>
        <p:txBody>
          <a:bodyPr/>
          <a:lstStyle/>
          <a:p>
            <a:r>
              <a:rPr lang="es-CL" b="1" dirty="0"/>
              <a:t>Gráfico 7: </a:t>
            </a:r>
            <a:r>
              <a:rPr lang="es-ES" dirty="0"/>
              <a:t>Tasa de desocupación (%) a nivel regional y nacional, 2019 – 2022</a:t>
            </a:r>
            <a:endParaRPr lang="es-CL" dirty="0"/>
          </a:p>
        </p:txBody>
      </p:sp>
      <p:sp>
        <p:nvSpPr>
          <p:cNvPr id="11" name="CuadroTexto 10">
            <a:extLst>
              <a:ext uri="{FF2B5EF4-FFF2-40B4-BE49-F238E27FC236}">
                <a16:creationId xmlns:a16="http://schemas.microsoft.com/office/drawing/2014/main" id="{73A8D974-9FD3-43DA-A818-C9515FB609A3}"/>
              </a:ext>
            </a:extLst>
          </p:cNvPr>
          <p:cNvSpPr txBox="1"/>
          <p:nvPr/>
        </p:nvSpPr>
        <p:spPr>
          <a:xfrm>
            <a:off x="2706250" y="979606"/>
            <a:ext cx="3693428" cy="307777"/>
          </a:xfrm>
          <a:prstGeom prst="rect">
            <a:avLst/>
          </a:prstGeom>
          <a:noFill/>
        </p:spPr>
        <p:txBody>
          <a:bodyPr wrap="square" rtlCol="0">
            <a:spAutoFit/>
          </a:bodyPr>
          <a:lstStyle/>
          <a:p>
            <a:pPr algn="ctr"/>
            <a:r>
              <a:rPr lang="es-CL" sz="1400" b="1" dirty="0">
                <a:solidFill>
                  <a:schemeClr val="accent1"/>
                </a:solidFill>
              </a:rPr>
              <a:t>Desocupados</a:t>
            </a:r>
          </a:p>
        </p:txBody>
      </p:sp>
      <p:sp>
        <p:nvSpPr>
          <p:cNvPr id="14" name="Marcador de contenido 3">
            <a:extLst>
              <a:ext uri="{FF2B5EF4-FFF2-40B4-BE49-F238E27FC236}">
                <a16:creationId xmlns:a16="http://schemas.microsoft.com/office/drawing/2014/main" id="{9C03A1A8-1C5C-4722-B218-F9A4CA494EE6}"/>
              </a:ext>
            </a:extLst>
          </p:cNvPr>
          <p:cNvSpPr txBox="1">
            <a:spLocks/>
          </p:cNvSpPr>
          <p:nvPr/>
        </p:nvSpPr>
        <p:spPr>
          <a:xfrm>
            <a:off x="2758040" y="4903378"/>
            <a:ext cx="3589847"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b="1" spc="-50" dirty="0"/>
              <a:t>Gráfico 8: </a:t>
            </a:r>
            <a:r>
              <a:rPr lang="es-ES" spc="-50" dirty="0"/>
              <a:t>Tasa de desocupación (%) por sexo en la Región del Maule, </a:t>
            </a:r>
            <a:r>
              <a:rPr lang="es-ES" spc="-50" dirty="0" smtClean="0"/>
              <a:t>abril </a:t>
            </a:r>
            <a:r>
              <a:rPr lang="es-ES" spc="-50" dirty="0"/>
              <a:t>- </a:t>
            </a:r>
            <a:r>
              <a:rPr lang="es-ES" spc="-50" dirty="0" smtClean="0"/>
              <a:t>junio </a:t>
            </a:r>
            <a:r>
              <a:rPr lang="es-ES" spc="-50" dirty="0"/>
              <a:t>2020 - 2022.</a:t>
            </a:r>
            <a:endParaRPr lang="es-CL" spc="-50" dirty="0"/>
          </a:p>
        </p:txBody>
      </p:sp>
      <p:sp>
        <p:nvSpPr>
          <p:cNvPr id="16" name="CuadroTexto 15">
            <a:extLst>
              <a:ext uri="{FF2B5EF4-FFF2-40B4-BE49-F238E27FC236}">
                <a16:creationId xmlns:a16="http://schemas.microsoft.com/office/drawing/2014/main" id="{F6FA3D2C-78EC-444D-82C7-A7D6B6CEF31A}"/>
              </a:ext>
            </a:extLst>
          </p:cNvPr>
          <p:cNvSpPr txBox="1"/>
          <p:nvPr/>
        </p:nvSpPr>
        <p:spPr>
          <a:xfrm>
            <a:off x="2713007" y="8325383"/>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8" name="CuadroTexto 17">
            <a:extLst>
              <a:ext uri="{FF2B5EF4-FFF2-40B4-BE49-F238E27FC236}">
                <a16:creationId xmlns:a16="http://schemas.microsoft.com/office/drawing/2014/main" id="{F6FA3D2C-78EC-444D-82C7-A7D6B6CEF31A}"/>
              </a:ext>
            </a:extLst>
          </p:cNvPr>
          <p:cNvSpPr txBox="1"/>
          <p:nvPr/>
        </p:nvSpPr>
        <p:spPr>
          <a:xfrm>
            <a:off x="2713007" y="4575590"/>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2" name="Chart 1">
            <a:extLst>
              <a:ext uri="{FF2B5EF4-FFF2-40B4-BE49-F238E27FC236}">
                <a16:creationId xmlns:a16="http://schemas.microsoft.com/office/drawing/2014/main" id="{896435AC-B6E5-49A1-A04C-F9E3CF1C0536}"/>
              </a:ext>
            </a:extLst>
          </p:cNvPr>
          <p:cNvGraphicFramePr>
            <a:graphicFrameLocks/>
          </p:cNvGraphicFramePr>
          <p:nvPr>
            <p:extLst>
              <p:ext uri="{D42A27DB-BD31-4B8C-83A1-F6EECF244321}">
                <p14:modId xmlns:p14="http://schemas.microsoft.com/office/powerpoint/2010/main" val="2960979955"/>
              </p:ext>
            </p:extLst>
          </p:nvPr>
        </p:nvGraphicFramePr>
        <p:xfrm>
          <a:off x="2706250" y="1655899"/>
          <a:ext cx="3949731" cy="2919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5">
            <a:extLst>
              <a:ext uri="{FF2B5EF4-FFF2-40B4-BE49-F238E27FC236}">
                <a16:creationId xmlns:a16="http://schemas.microsoft.com/office/drawing/2014/main" id="{36C762A3-FD1E-492D-89D3-22DA7ECDD5BD}"/>
              </a:ext>
            </a:extLst>
          </p:cNvPr>
          <p:cNvGraphicFramePr>
            <a:graphicFrameLocks/>
          </p:cNvGraphicFramePr>
          <p:nvPr>
            <p:extLst>
              <p:ext uri="{D42A27DB-BD31-4B8C-83A1-F6EECF244321}">
                <p14:modId xmlns:p14="http://schemas.microsoft.com/office/powerpoint/2010/main" val="2961097980"/>
              </p:ext>
            </p:extLst>
          </p:nvPr>
        </p:nvGraphicFramePr>
        <p:xfrm>
          <a:off x="2713008" y="5246464"/>
          <a:ext cx="3942974" cy="3078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427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BBB1B49-62B4-4C6A-B7FD-3BDF8F981973}"/>
              </a:ext>
            </a:extLst>
          </p:cNvPr>
          <p:cNvSpPr>
            <a:spLocks noGrp="1"/>
          </p:cNvSpPr>
          <p:nvPr>
            <p:ph type="sldNum" sz="quarter" idx="12"/>
          </p:nvPr>
        </p:nvSpPr>
        <p:spPr/>
        <p:txBody>
          <a:bodyPr/>
          <a:lstStyle/>
          <a:p>
            <a:r>
              <a:rPr lang="es-CL" dirty="0"/>
              <a:t>- </a:t>
            </a:r>
            <a:fld id="{374E110A-DEAA-4785-B4D5-BAA8BCA0A1D4}" type="slidenum">
              <a:rPr lang="es-CL" smtClean="0"/>
              <a:pPr/>
              <a:t>9</a:t>
            </a:fld>
            <a:r>
              <a:rPr lang="es-CL" dirty="0"/>
              <a:t> -</a:t>
            </a:r>
          </a:p>
        </p:txBody>
      </p:sp>
      <p:sp>
        <p:nvSpPr>
          <p:cNvPr id="3" name="Marcador de contenido 2">
            <a:extLst>
              <a:ext uri="{FF2B5EF4-FFF2-40B4-BE49-F238E27FC236}">
                <a16:creationId xmlns:a16="http://schemas.microsoft.com/office/drawing/2014/main" id="{B06B81A2-7FCD-49D8-B51B-1FD310941191}"/>
              </a:ext>
            </a:extLst>
          </p:cNvPr>
          <p:cNvSpPr>
            <a:spLocks noGrp="1"/>
          </p:cNvSpPr>
          <p:nvPr>
            <p:ph idx="1"/>
          </p:nvPr>
        </p:nvSpPr>
        <p:spPr/>
        <p:txBody>
          <a:bodyPr>
            <a:normAutofit/>
          </a:bodyPr>
          <a:lstStyle/>
          <a:p>
            <a:r>
              <a:rPr lang="es-CL" sz="1400" b="1" dirty="0"/>
              <a:t>Según el último trimestre expuesto, el </a:t>
            </a:r>
            <a:r>
              <a:rPr lang="es-CL" sz="1400" b="1" dirty="0" smtClean="0"/>
              <a:t>55,4% </a:t>
            </a:r>
            <a:r>
              <a:rPr lang="es-CL" sz="1400" b="1" dirty="0"/>
              <a:t>de las mujeres en edad de trabajar es inactiva.</a:t>
            </a:r>
            <a:endParaRPr lang="es-CL" sz="1400" dirty="0"/>
          </a:p>
          <a:p>
            <a:r>
              <a:rPr lang="es-ES" dirty="0"/>
              <a:t>El Gráfico 9 da cuenta del número de personas inactivas y su tasa respectiva, respecto al total de personas en edad de trabajar, según sexo. </a:t>
            </a:r>
            <a:r>
              <a:rPr lang="es-CL" dirty="0"/>
              <a:t> </a:t>
            </a:r>
          </a:p>
          <a:p>
            <a:r>
              <a:rPr lang="es-CL" dirty="0"/>
              <a:t>Según el trimestre </a:t>
            </a:r>
            <a:r>
              <a:rPr lang="es-CL" dirty="0" smtClean="0"/>
              <a:t>abril </a:t>
            </a:r>
            <a:r>
              <a:rPr lang="es-CL" dirty="0"/>
              <a:t>– </a:t>
            </a:r>
            <a:r>
              <a:rPr lang="es-CL" dirty="0" smtClean="0"/>
              <a:t>junio </a:t>
            </a:r>
            <a:r>
              <a:rPr lang="es-CL" dirty="0"/>
              <a:t>del 2022, un </a:t>
            </a:r>
            <a:r>
              <a:rPr lang="es-CL" b="1" dirty="0" smtClean="0"/>
              <a:t>55,4% </a:t>
            </a:r>
            <a:r>
              <a:rPr lang="es-CL" b="1" dirty="0"/>
              <a:t>de las mujeres en edad de trabajar son inactivas, lo que se cuantifica en </a:t>
            </a:r>
            <a:r>
              <a:rPr lang="es-CL" b="1" dirty="0" smtClean="0"/>
              <a:t>265.067 </a:t>
            </a:r>
            <a:r>
              <a:rPr lang="es-CL" b="1" dirty="0"/>
              <a:t>mujeres.</a:t>
            </a:r>
            <a:r>
              <a:rPr lang="es-CL" dirty="0"/>
              <a:t> Respecto a los hombres, su tasa respectiva llega al </a:t>
            </a:r>
            <a:r>
              <a:rPr lang="es-CL" dirty="0" smtClean="0"/>
              <a:t>33,3%. </a:t>
            </a:r>
            <a:r>
              <a:rPr lang="es-CL" dirty="0"/>
              <a:t>Aquello demuestra que</a:t>
            </a:r>
            <a:r>
              <a:rPr lang="es-CL" b="1" dirty="0"/>
              <a:t> aún existe una importante brecha en relación al número de inactivos entre ambos sexos. </a:t>
            </a:r>
            <a:r>
              <a:rPr lang="es-CL" dirty="0"/>
              <a:t>Dicho aspecto resulta desfavorable para las mujeres, evidenciando poca inserción laboral al mercado del trabajo en la Región del Maule. </a:t>
            </a:r>
          </a:p>
          <a:p>
            <a:r>
              <a:rPr lang="es-ES" dirty="0"/>
              <a:t>Las </a:t>
            </a:r>
            <a:r>
              <a:rPr lang="es-ES" b="1" dirty="0"/>
              <a:t>personas inactivas potencialmente activas</a:t>
            </a:r>
            <a:r>
              <a:rPr lang="es-ES" dirty="0"/>
              <a:t> (Gráfico 10), es decir, personas que podrían integrar a la fuerza de trabajo a futuro, en la región equivalen a </a:t>
            </a:r>
            <a:r>
              <a:rPr lang="es-ES" dirty="0" smtClean="0"/>
              <a:t>73.013 </a:t>
            </a:r>
            <a:r>
              <a:rPr lang="es-ES" dirty="0"/>
              <a:t>personas, según el último trimestre expuesto. Para el mismo trimestre en el año 2020, el total de inactivos potencialmente activos era cerca de </a:t>
            </a:r>
            <a:r>
              <a:rPr lang="es-ES" dirty="0" smtClean="0"/>
              <a:t>78.506 </a:t>
            </a:r>
            <a:r>
              <a:rPr lang="es-ES" dirty="0"/>
              <a:t>personas más respecto al último trimestre expuesto. </a:t>
            </a:r>
            <a:endParaRPr lang="es-CL" dirty="0"/>
          </a:p>
          <a:p>
            <a:r>
              <a:rPr lang="es-ES" dirty="0"/>
              <a:t> </a:t>
            </a:r>
            <a:endParaRPr lang="es-CL" dirty="0"/>
          </a:p>
          <a:p>
            <a:endParaRPr lang="es-CL" dirty="0"/>
          </a:p>
        </p:txBody>
      </p:sp>
      <p:sp>
        <p:nvSpPr>
          <p:cNvPr id="4" name="Marcador de contenido 3">
            <a:extLst>
              <a:ext uri="{FF2B5EF4-FFF2-40B4-BE49-F238E27FC236}">
                <a16:creationId xmlns:a16="http://schemas.microsoft.com/office/drawing/2014/main" id="{0B78038D-4B52-440E-B92B-7649B37C99FB}"/>
              </a:ext>
            </a:extLst>
          </p:cNvPr>
          <p:cNvSpPr>
            <a:spLocks noGrp="1"/>
          </p:cNvSpPr>
          <p:nvPr>
            <p:ph idx="15"/>
          </p:nvPr>
        </p:nvSpPr>
        <p:spPr>
          <a:xfrm>
            <a:off x="2822745" y="5599526"/>
            <a:ext cx="3589847" cy="424732"/>
          </a:xfrm>
        </p:spPr>
        <p:txBody>
          <a:bodyPr/>
          <a:lstStyle/>
          <a:p>
            <a:r>
              <a:rPr lang="es-CL" b="1" dirty="0"/>
              <a:t>Gráfico 10: </a:t>
            </a:r>
            <a:r>
              <a:rPr lang="es-ES" dirty="0"/>
              <a:t>Total de inactivos potencialmente activos a nivel regional y nacional, 2019-2021</a:t>
            </a:r>
            <a:endParaRPr lang="es-CL" dirty="0"/>
          </a:p>
        </p:txBody>
      </p:sp>
      <p:sp>
        <p:nvSpPr>
          <p:cNvPr id="5" name="Marcador de contenido 4">
            <a:extLst>
              <a:ext uri="{FF2B5EF4-FFF2-40B4-BE49-F238E27FC236}">
                <a16:creationId xmlns:a16="http://schemas.microsoft.com/office/drawing/2014/main" id="{8C0CB838-29A5-4571-88F2-39D166BA8DD8}"/>
              </a:ext>
            </a:extLst>
          </p:cNvPr>
          <p:cNvSpPr>
            <a:spLocks noGrp="1"/>
          </p:cNvSpPr>
          <p:nvPr>
            <p:ph idx="16"/>
          </p:nvPr>
        </p:nvSpPr>
        <p:spPr>
          <a:xfrm>
            <a:off x="2721026" y="1418404"/>
            <a:ext cx="3589847" cy="424732"/>
          </a:xfrm>
        </p:spPr>
        <p:txBody>
          <a:bodyPr/>
          <a:lstStyle/>
          <a:p>
            <a:r>
              <a:rPr lang="es-CL" b="1" dirty="0"/>
              <a:t>Gráfico 9: </a:t>
            </a:r>
            <a:r>
              <a:rPr lang="es-ES" dirty="0"/>
              <a:t>Número de inactivos y tasa de inactividad (%) por sexo en la Región del Maule, 2019 – 2022</a:t>
            </a:r>
            <a:endParaRPr lang="es-CL" dirty="0"/>
          </a:p>
        </p:txBody>
      </p:sp>
      <p:sp>
        <p:nvSpPr>
          <p:cNvPr id="9" name="CuadroTexto 8">
            <a:extLst>
              <a:ext uri="{FF2B5EF4-FFF2-40B4-BE49-F238E27FC236}">
                <a16:creationId xmlns:a16="http://schemas.microsoft.com/office/drawing/2014/main" id="{36647EF1-890A-4844-A4FC-DD70F70F9A18}"/>
              </a:ext>
            </a:extLst>
          </p:cNvPr>
          <p:cNvSpPr txBox="1"/>
          <p:nvPr/>
        </p:nvSpPr>
        <p:spPr>
          <a:xfrm>
            <a:off x="2758773" y="847723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0" name="CuadroTexto 9">
            <a:extLst>
              <a:ext uri="{FF2B5EF4-FFF2-40B4-BE49-F238E27FC236}">
                <a16:creationId xmlns:a16="http://schemas.microsoft.com/office/drawing/2014/main" id="{E8EAAFAB-CA7B-4B86-958E-94021763DB21}"/>
              </a:ext>
            </a:extLst>
          </p:cNvPr>
          <p:cNvSpPr txBox="1"/>
          <p:nvPr/>
        </p:nvSpPr>
        <p:spPr>
          <a:xfrm>
            <a:off x="2758773" y="987792"/>
            <a:ext cx="3693428" cy="307777"/>
          </a:xfrm>
          <a:prstGeom prst="rect">
            <a:avLst/>
          </a:prstGeom>
          <a:noFill/>
        </p:spPr>
        <p:txBody>
          <a:bodyPr wrap="square" rtlCol="0">
            <a:spAutoFit/>
          </a:bodyPr>
          <a:lstStyle/>
          <a:p>
            <a:pPr algn="ctr"/>
            <a:r>
              <a:rPr lang="es-CL" sz="1400" b="1" dirty="0">
                <a:solidFill>
                  <a:schemeClr val="accent1"/>
                </a:solidFill>
              </a:rPr>
              <a:t>Inactividad</a:t>
            </a:r>
          </a:p>
        </p:txBody>
      </p:sp>
      <p:sp>
        <p:nvSpPr>
          <p:cNvPr id="16" name="CuadroTexto 15">
            <a:extLst>
              <a:ext uri="{FF2B5EF4-FFF2-40B4-BE49-F238E27FC236}">
                <a16:creationId xmlns:a16="http://schemas.microsoft.com/office/drawing/2014/main" id="{36647EF1-890A-4844-A4FC-DD70F70F9A18}"/>
              </a:ext>
            </a:extLst>
          </p:cNvPr>
          <p:cNvSpPr txBox="1"/>
          <p:nvPr/>
        </p:nvSpPr>
        <p:spPr>
          <a:xfrm>
            <a:off x="2822745" y="5352172"/>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3" name="Gráfico 12">
            <a:extLst>
              <a:ext uri="{FF2B5EF4-FFF2-40B4-BE49-F238E27FC236}">
                <a16:creationId xmlns:a16="http://schemas.microsoft.com/office/drawing/2014/main" id="{8411C3CA-F028-42CF-8632-352CFCE0D264}"/>
              </a:ext>
            </a:extLst>
          </p:cNvPr>
          <p:cNvGraphicFramePr>
            <a:graphicFrameLocks/>
          </p:cNvGraphicFramePr>
          <p:nvPr>
            <p:extLst>
              <p:ext uri="{D42A27DB-BD31-4B8C-83A1-F6EECF244321}">
                <p14:modId xmlns:p14="http://schemas.microsoft.com/office/powerpoint/2010/main" val="4061526037"/>
              </p:ext>
            </p:extLst>
          </p:nvPr>
        </p:nvGraphicFramePr>
        <p:xfrm>
          <a:off x="2662390" y="1805796"/>
          <a:ext cx="4195610" cy="3546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AE6E5893-3599-4494-B694-FC1B71BA561C}"/>
              </a:ext>
            </a:extLst>
          </p:cNvPr>
          <p:cNvGraphicFramePr>
            <a:graphicFrameLocks/>
          </p:cNvGraphicFramePr>
          <p:nvPr>
            <p:extLst>
              <p:ext uri="{D42A27DB-BD31-4B8C-83A1-F6EECF244321}">
                <p14:modId xmlns:p14="http://schemas.microsoft.com/office/powerpoint/2010/main" val="866461316"/>
              </p:ext>
            </p:extLst>
          </p:nvPr>
        </p:nvGraphicFramePr>
        <p:xfrm>
          <a:off x="2718001" y="5998941"/>
          <a:ext cx="3927348" cy="24782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4963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rmometro laboral">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Termometro">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ermometro">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ermometro">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rmo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18723</TotalTime>
  <Words>6018</Words>
  <Application>Microsoft Office PowerPoint</Application>
  <PresentationFormat>Carta (216 x 279 mm)</PresentationFormat>
  <Paragraphs>572</Paragraphs>
  <Slides>21</Slides>
  <Notes>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21</vt:i4>
      </vt:variant>
    </vt:vector>
  </HeadingPairs>
  <TitlesOfParts>
    <vt:vector size="29" baseType="lpstr">
      <vt:lpstr>Arial</vt:lpstr>
      <vt:lpstr>Calibri</vt:lpstr>
      <vt:lpstr>Calibri  </vt:lpstr>
      <vt:lpstr>Calibri Light</vt:lpstr>
      <vt:lpstr>Times New Roman</vt:lpstr>
      <vt:lpstr>Tema de Office</vt:lpstr>
      <vt:lpstr>Office Theme</vt:lpstr>
      <vt:lpstr>1_Tema de Office</vt:lpstr>
      <vt:lpstr>Presentación de PowerPoint</vt:lpstr>
      <vt:lpstr>INTRODUCCIÓN</vt:lpstr>
      <vt:lpstr>Presentación de PowerPoint</vt:lpstr>
      <vt:lpstr>I. Indicadores Generales</vt:lpstr>
      <vt:lpstr>Presentación de PowerPoint</vt:lpstr>
      <vt:lpstr>Presentación de PowerPoint</vt:lpstr>
      <vt:lpstr>Presentación de PowerPoint</vt:lpstr>
      <vt:lpstr>Presentación de PowerPoint</vt:lpstr>
      <vt:lpstr>Presentación de PowerPoint</vt:lpstr>
      <vt:lpstr>Presentación de PowerPoint</vt:lpstr>
      <vt:lpstr>II. Composición de la Fuerza de Trabajo</vt:lpstr>
      <vt:lpstr>III. Ocupación Informal</vt:lpstr>
      <vt:lpstr>Presentación de PowerPoint</vt:lpstr>
      <vt:lpstr>IV. Horas efectivas y habituales</vt:lpstr>
      <vt:lpstr>Presentación de PowerPoint</vt:lpstr>
      <vt:lpstr>Presentación de PowerPoint</vt:lpstr>
      <vt:lpstr>Presentación de PowerPoint</vt:lpstr>
      <vt:lpstr>Presentación de PowerPoint</vt:lpstr>
      <vt:lpstr>GLOSARIO</vt:lpstr>
      <vt:lpstr>Estándares de calidad estadística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Vera Toledo</dc:creator>
  <cp:lastModifiedBy>Marianne I. Gutiérrez Gyllen</cp:lastModifiedBy>
  <cp:revision>1459</cp:revision>
  <dcterms:created xsi:type="dcterms:W3CDTF">2021-04-07T21:33:29Z</dcterms:created>
  <dcterms:modified xsi:type="dcterms:W3CDTF">2022-08-05T14:54:42Z</dcterms:modified>
</cp:coreProperties>
</file>