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59" r:id="rId7"/>
    <p:sldId id="260" r:id="rId8"/>
    <p:sldId id="261" r:id="rId9"/>
    <p:sldId id="262" r:id="rId10"/>
    <p:sldId id="263" r:id="rId11"/>
    <p:sldId id="277" r:id="rId12"/>
    <p:sldId id="278" r:id="rId13"/>
    <p:sldId id="284" r:id="rId14"/>
    <p:sldId id="280" r:id="rId15"/>
    <p:sldId id="279" r:id="rId16"/>
    <p:sldId id="28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6"/>
    <p:restoredTop sz="92937"/>
  </p:normalViewPr>
  <p:slideViewPr>
    <p:cSldViewPr>
      <p:cViewPr varScale="1">
        <p:scale>
          <a:sx n="78" d="100"/>
          <a:sy n="78" d="100"/>
        </p:scale>
        <p:origin x="176" y="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6340" y="2991993"/>
            <a:ext cx="9999319" cy="183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 u="sng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199"/>
                </a:moveTo>
                <a:lnTo>
                  <a:pt x="12192000" y="457199"/>
                </a:ln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66247" y="0"/>
            <a:ext cx="1498092" cy="1357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390270"/>
            <a:ext cx="9839350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749" y="1800199"/>
            <a:ext cx="10096500" cy="2723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2790" y="6547586"/>
            <a:ext cx="25590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‹Nº›</a:t>
            </a:fld>
            <a:endParaRPr spc="-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1973021"/>
            <a:ext cx="72009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285" dirty="0">
                <a:solidFill>
                  <a:srgbClr val="252525"/>
                </a:solidFill>
              </a:rPr>
              <a:t>Migraciones</a:t>
            </a:r>
            <a:r>
              <a:rPr sz="8000" spc="-785" dirty="0">
                <a:solidFill>
                  <a:srgbClr val="252525"/>
                </a:solidFill>
              </a:rPr>
              <a:t> </a:t>
            </a:r>
            <a:r>
              <a:rPr sz="8000" spc="-175" dirty="0">
                <a:solidFill>
                  <a:srgbClr val="252525"/>
                </a:solidFill>
              </a:rPr>
              <a:t>2018</a:t>
            </a:r>
            <a:endParaRPr sz="8000"/>
          </a:p>
        </p:txBody>
      </p:sp>
      <p:sp>
        <p:nvSpPr>
          <p:cNvPr id="6" name="object 6"/>
          <p:cNvSpPr/>
          <p:nvPr/>
        </p:nvSpPr>
        <p:spPr>
          <a:xfrm>
            <a:off x="10693907" y="15240"/>
            <a:ext cx="1498091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5180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Derechos </a:t>
            </a:r>
            <a:r>
              <a:rPr spc="-229" dirty="0"/>
              <a:t>y</a:t>
            </a:r>
            <a:r>
              <a:rPr spc="-819" dirty="0"/>
              <a:t> </a:t>
            </a:r>
            <a:r>
              <a:rPr spc="-280" dirty="0"/>
              <a:t>obligaciones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436" y="2133600"/>
            <a:ext cx="10099040" cy="35977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04139">
              <a:spcBef>
                <a:spcPts val="1035"/>
              </a:spcBef>
            </a:pPr>
            <a:r>
              <a:rPr lang="es-CL" sz="1700" spc="-80" dirty="0">
                <a:solidFill>
                  <a:srgbClr val="404040"/>
                </a:solidFill>
                <a:latin typeface="Arial"/>
                <a:cs typeface="Arial"/>
              </a:rPr>
              <a:t>Igualdad de </a:t>
            </a:r>
            <a:r>
              <a:rPr lang="es-CL" sz="1700" spc="-100" dirty="0">
                <a:solidFill>
                  <a:srgbClr val="404040"/>
                </a:solidFill>
                <a:latin typeface="Arial"/>
                <a:cs typeface="Arial"/>
              </a:rPr>
              <a:t>Derechos </a:t>
            </a:r>
            <a:r>
              <a:rPr lang="es-CL"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z="1700" spc="-90" dirty="0">
                <a:solidFill>
                  <a:srgbClr val="404040"/>
                </a:solidFill>
                <a:latin typeface="Arial"/>
                <a:cs typeface="Arial"/>
              </a:rPr>
              <a:t>Obligaciones. </a:t>
            </a:r>
            <a:r>
              <a:rPr lang="es-CL" sz="1700" spc="-15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lang="es-CL" sz="1700" spc="-120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lang="es-CL" sz="1700" spc="-90" dirty="0">
                <a:solidFill>
                  <a:srgbClr val="404040"/>
                </a:solidFill>
                <a:latin typeface="Arial"/>
                <a:cs typeface="Arial"/>
              </a:rPr>
              <a:t>garantiza </a:t>
            </a:r>
            <a:r>
              <a:rPr lang="es-CL" sz="17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lang="es-CL" sz="1700" spc="-55" dirty="0">
                <a:solidFill>
                  <a:srgbClr val="404040"/>
                </a:solidFill>
                <a:latin typeface="Arial"/>
                <a:cs typeface="Arial"/>
              </a:rPr>
              <a:t>ejercicio </a:t>
            </a:r>
            <a:r>
              <a:rPr lang="es-CL" sz="17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lang="es-CL" sz="1700" spc="-90" dirty="0">
                <a:solidFill>
                  <a:srgbClr val="404040"/>
                </a:solidFill>
                <a:latin typeface="Arial"/>
                <a:cs typeface="Arial"/>
              </a:rPr>
              <a:t>derechos </a:t>
            </a:r>
            <a:r>
              <a:rPr lang="es-CL" sz="1700" spc="-80" dirty="0">
                <a:solidFill>
                  <a:srgbClr val="404040"/>
                </a:solidFill>
                <a:latin typeface="Arial"/>
                <a:cs typeface="Arial"/>
              </a:rPr>
              <a:t>y vela </a:t>
            </a:r>
            <a:r>
              <a:rPr lang="es-CL"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lang="es-CL" sz="1700" spc="-50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lang="es-CL" sz="1700" spc="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s-CL" sz="1700" spc="-40" dirty="0">
                <a:solidFill>
                  <a:srgbClr val="404040"/>
                </a:solidFill>
                <a:latin typeface="Arial"/>
                <a:cs typeface="Arial"/>
              </a:rPr>
              <a:t>cumplimiento</a:t>
            </a:r>
            <a:endParaRPr lang="es-CL" sz="1700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1035"/>
              </a:spcBef>
            </a:pP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obligaciones.</a:t>
            </a:r>
            <a:endParaRPr sz="1700" dirty="0">
              <a:latin typeface="Arial"/>
              <a:cs typeface="Arial"/>
            </a:endParaRPr>
          </a:p>
          <a:p>
            <a:pPr marL="104139" marR="6350" indent="-91440">
              <a:lnSpc>
                <a:spcPts val="1780"/>
              </a:lnSpc>
              <a:spcBef>
                <a:spcPts val="121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Derechos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laborales. </a:t>
            </a:r>
            <a:r>
              <a:rPr sz="1700" spc="-160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gozarán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igualdad de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trato. </a:t>
            </a: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situación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migratoria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limita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obligaciones 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empleador.</a:t>
            </a:r>
            <a:endParaRPr sz="17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919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Salud. </a:t>
            </a: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garantiza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salud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igualdad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condiciones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nacionales.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(Fonasa.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Tramo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A)</a:t>
            </a:r>
            <a:endParaRPr sz="1700" dirty="0">
              <a:latin typeface="Arial"/>
              <a:cs typeface="Arial"/>
            </a:endParaRPr>
          </a:p>
          <a:p>
            <a:pPr marL="104139" marR="5080" indent="-91440" algn="just">
              <a:lnSpc>
                <a:spcPct val="86800"/>
              </a:lnSpc>
              <a:spcBef>
                <a:spcPts val="12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234315" algn="l"/>
              </a:tabLst>
            </a:pP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Seguridad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Social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beneficios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cargo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fiscal.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Igualdad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los nacionales.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Respecto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  aquellas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prestaciones de seguridad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social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financiadas en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totalidad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recursos fiscales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tendrá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2 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años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residencia de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forma</a:t>
            </a:r>
            <a:r>
              <a:rPr sz="1700" spc="-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regular.</a:t>
            </a:r>
            <a:endParaRPr lang="es-ES" sz="1700" spc="-7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04139" indent="-91440">
              <a:lnSpc>
                <a:spcPts val="1910"/>
              </a:lnSpc>
              <a:spcBef>
                <a:spcPts val="93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lang="es-CL" sz="1600" spc="-125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lang="es-CL" sz="16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lang="es-CL" sz="16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lang="es-CL" sz="1600" spc="-105" dirty="0">
                <a:solidFill>
                  <a:srgbClr val="404040"/>
                </a:solidFill>
                <a:latin typeface="Arial"/>
                <a:cs typeface="Arial"/>
              </a:rPr>
              <a:t>Educación. </a:t>
            </a:r>
            <a:r>
              <a:rPr lang="es-CL" sz="1600" spc="-125" dirty="0">
                <a:solidFill>
                  <a:srgbClr val="404040"/>
                </a:solidFill>
                <a:latin typeface="Arial"/>
                <a:cs typeface="Arial"/>
              </a:rPr>
              <a:t>Acceso </a:t>
            </a:r>
            <a:r>
              <a:rPr lang="es-CL" sz="16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lang="es-CL" sz="1600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lang="es-CL" sz="1600" spc="-114" dirty="0">
                <a:solidFill>
                  <a:srgbClr val="404040"/>
                </a:solidFill>
                <a:latin typeface="Arial"/>
                <a:cs typeface="Arial"/>
              </a:rPr>
              <a:t>enseñanza </a:t>
            </a:r>
            <a:r>
              <a:rPr lang="es-CL" sz="1600" spc="-85" dirty="0">
                <a:solidFill>
                  <a:srgbClr val="404040"/>
                </a:solidFill>
                <a:latin typeface="Arial"/>
                <a:cs typeface="Arial"/>
              </a:rPr>
              <a:t>preescolar, </a:t>
            </a:r>
            <a:r>
              <a:rPr lang="es-CL" sz="1600" spc="-110" dirty="0">
                <a:solidFill>
                  <a:srgbClr val="404040"/>
                </a:solidFill>
                <a:latin typeface="Arial"/>
                <a:cs typeface="Arial"/>
              </a:rPr>
              <a:t>básica </a:t>
            </a:r>
            <a:r>
              <a:rPr lang="es-CL" sz="16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z="1600" spc="-65" dirty="0">
                <a:solidFill>
                  <a:srgbClr val="404040"/>
                </a:solidFill>
                <a:latin typeface="Arial"/>
                <a:cs typeface="Arial"/>
              </a:rPr>
              <a:t>media </a:t>
            </a:r>
            <a:r>
              <a:rPr lang="es-CL" sz="16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lang="es-CL" sz="16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lang="es-CL" sz="1600" spc="-65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lang="es-CL" sz="1600" spc="-85" dirty="0">
                <a:solidFill>
                  <a:srgbClr val="404040"/>
                </a:solidFill>
                <a:latin typeface="Arial"/>
                <a:cs typeface="Arial"/>
              </a:rPr>
              <a:t>menores</a:t>
            </a:r>
            <a:r>
              <a:rPr lang="es-CL" sz="1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s-CL" sz="16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lang="es-CL" sz="1600" spc="-85" dirty="0">
                <a:solidFill>
                  <a:srgbClr val="404040"/>
                </a:solidFill>
                <a:latin typeface="Arial"/>
                <a:cs typeface="Arial"/>
              </a:rPr>
              <a:t>edad en</a:t>
            </a:r>
            <a:endParaRPr lang="es-CL" sz="1600" dirty="0">
              <a:latin typeface="Arial"/>
              <a:cs typeface="Arial"/>
            </a:endParaRPr>
          </a:p>
          <a:p>
            <a:pPr marL="104139">
              <a:lnSpc>
                <a:spcPts val="1910"/>
              </a:lnSpc>
            </a:pPr>
            <a:r>
              <a:rPr lang="es-CL" sz="1600" spc="-70" dirty="0">
                <a:solidFill>
                  <a:srgbClr val="404040"/>
                </a:solidFill>
                <a:latin typeface="Arial"/>
                <a:cs typeface="Arial"/>
              </a:rPr>
              <a:t>igualdad </a:t>
            </a:r>
            <a:r>
              <a:rPr lang="es-CL" sz="1600" spc="-75" dirty="0">
                <a:solidFill>
                  <a:srgbClr val="404040"/>
                </a:solidFill>
                <a:latin typeface="Arial"/>
                <a:cs typeface="Arial"/>
              </a:rPr>
              <a:t>de condiciones </a:t>
            </a:r>
            <a:r>
              <a:rPr lang="es-CL" sz="1600" spc="-6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lang="es-CL" sz="1600" spc="-75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lang="es-CL" sz="1600" spc="-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s-CL" sz="1600" spc="-80" dirty="0">
                <a:solidFill>
                  <a:srgbClr val="404040"/>
                </a:solidFill>
                <a:latin typeface="Arial"/>
                <a:cs typeface="Arial"/>
              </a:rPr>
              <a:t>nacionales.</a:t>
            </a:r>
            <a:endParaRPr lang="es-CL" sz="1600" dirty="0">
              <a:latin typeface="Arial"/>
              <a:cs typeface="Arial"/>
            </a:endParaRPr>
          </a:p>
          <a:p>
            <a:pPr marL="104139" marR="5080" indent="-91440" algn="just">
              <a:lnSpc>
                <a:spcPct val="86800"/>
              </a:lnSpc>
              <a:spcBef>
                <a:spcPts val="12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234315" algn="l"/>
              </a:tabLst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DFDE8-8ACA-454D-B009-45D3B248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AC052F-3BF3-BA4D-AD3E-22D602596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/>
          <a:stretch/>
        </p:blipFill>
        <p:spPr>
          <a:xfrm>
            <a:off x="533400" y="390270"/>
            <a:ext cx="9605976" cy="612657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ADA27-0C50-3D4B-8F99-CC5938F24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81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34FB3-520E-FA44-95D2-02019311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CDC4B-EC66-5545-8887-2AD8A3241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C3335F-CF68-B64B-BD3D-C7BE2785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115093"/>
            <a:ext cx="8686800" cy="60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F51B1-2901-5D4C-8806-C195BADF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81D29-BEE9-034A-83C8-8337DA36B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35915C-6F4A-6544-9C49-27FAF9F9E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192266"/>
            <a:ext cx="9014190" cy="59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9BA20-DC48-CE4E-8A95-CC45855A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39F74-6326-4F46-B290-CA3568319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10A098-B381-A64D-A379-59382F34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20" y="22860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956E0-C1FA-0D4D-A9E2-71D3E055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24" y="390270"/>
            <a:ext cx="9839350" cy="677108"/>
          </a:xfrm>
        </p:spPr>
        <p:txBody>
          <a:bodyPr/>
          <a:lstStyle/>
          <a:p>
            <a:r>
              <a:rPr lang="es-CL" spc="-240" dirty="0"/>
              <a:t>Derechos </a:t>
            </a:r>
            <a:r>
              <a:rPr lang="es-CL" spc="-229" dirty="0"/>
              <a:t>y</a:t>
            </a:r>
            <a:r>
              <a:rPr lang="es-CL" spc="-819" dirty="0"/>
              <a:t> </a:t>
            </a:r>
            <a:r>
              <a:rPr lang="es-CL" spc="-280" dirty="0"/>
              <a:t>obligaciones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2F2B7-A9E0-604E-97A3-43180AD6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49" y="2286000"/>
            <a:ext cx="10096500" cy="1715854"/>
          </a:xfrm>
        </p:spPr>
        <p:txBody>
          <a:bodyPr/>
          <a:lstStyle/>
          <a:p>
            <a:pPr marL="104139" marR="5080" indent="-91440">
              <a:lnSpc>
                <a:spcPts val="1780"/>
              </a:lnSpc>
              <a:spcBef>
                <a:spcPts val="12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Reunificación </a:t>
            </a:r>
            <a:r>
              <a:rPr lang="es-CL" spc="-95" dirty="0">
                <a:solidFill>
                  <a:srgbClr val="404040"/>
                </a:solidFill>
                <a:latin typeface="Arial"/>
                <a:cs typeface="Arial"/>
              </a:rPr>
              <a:t>Familiar. </a:t>
            </a:r>
            <a:r>
              <a:rPr lang="es-CL" spc="-15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residentes </a:t>
            </a:r>
            <a:r>
              <a:rPr lang="es-CL" spc="-65" dirty="0">
                <a:solidFill>
                  <a:srgbClr val="404040"/>
                </a:solidFill>
                <a:latin typeface="Arial"/>
                <a:cs typeface="Arial"/>
              </a:rPr>
              <a:t>podrán </a:t>
            </a:r>
            <a:r>
              <a:rPr lang="es-CL" spc="-45" dirty="0">
                <a:solidFill>
                  <a:srgbClr val="404040"/>
                </a:solidFill>
                <a:latin typeface="Arial"/>
                <a:cs typeface="Arial"/>
              </a:rPr>
              <a:t>solicitar </a:t>
            </a:r>
            <a:r>
              <a:rPr lang="es-CL" spc="-50" dirty="0">
                <a:solidFill>
                  <a:srgbClr val="404040"/>
                </a:solidFill>
                <a:latin typeface="Arial"/>
                <a:cs typeface="Arial"/>
              </a:rPr>
              <a:t>reunificación </a:t>
            </a:r>
            <a:r>
              <a:rPr lang="es-CL" spc="-35" dirty="0">
                <a:solidFill>
                  <a:srgbClr val="404040"/>
                </a:solidFill>
                <a:latin typeface="Arial"/>
                <a:cs typeface="Arial"/>
              </a:rPr>
              <a:t>familiar </a:t>
            </a:r>
            <a:r>
              <a:rPr lang="es-CL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lang="es-CL" spc="-105" dirty="0">
                <a:solidFill>
                  <a:srgbClr val="404040"/>
                </a:solidFill>
                <a:latin typeface="Arial"/>
                <a:cs typeface="Arial"/>
              </a:rPr>
              <a:t>cónyuges, </a:t>
            </a:r>
            <a:r>
              <a:rPr lang="es-CL" spc="-70" dirty="0">
                <a:solidFill>
                  <a:srgbClr val="404040"/>
                </a:solidFill>
                <a:latin typeface="Arial"/>
                <a:cs typeface="Arial"/>
              </a:rPr>
              <a:t>convivientes civiles </a:t>
            </a:r>
            <a:r>
              <a:rPr lang="es-CL" spc="-100" dirty="0">
                <a:solidFill>
                  <a:srgbClr val="404040"/>
                </a:solidFill>
                <a:latin typeface="Arial"/>
                <a:cs typeface="Arial"/>
              </a:rPr>
              <a:t>e  </a:t>
            </a:r>
            <a:r>
              <a:rPr lang="es-CL" spc="-45" dirty="0">
                <a:solidFill>
                  <a:srgbClr val="404040"/>
                </a:solidFill>
                <a:latin typeface="Arial"/>
                <a:cs typeface="Arial"/>
              </a:rPr>
              <a:t>hijos.</a:t>
            </a:r>
            <a:endParaRPr lang="es-CL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9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lang="es-CL" spc="-120" dirty="0">
                <a:solidFill>
                  <a:srgbClr val="404040"/>
                </a:solidFill>
                <a:latin typeface="Arial"/>
                <a:cs typeface="Arial"/>
              </a:rPr>
              <a:t>Envío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65" dirty="0">
                <a:solidFill>
                  <a:srgbClr val="404040"/>
                </a:solidFill>
                <a:latin typeface="Arial"/>
                <a:cs typeface="Arial"/>
              </a:rPr>
              <a:t>recepción </a:t>
            </a: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lang="es-CL" spc="-100" dirty="0">
                <a:solidFill>
                  <a:srgbClr val="404040"/>
                </a:solidFill>
                <a:latin typeface="Arial"/>
                <a:cs typeface="Arial"/>
              </a:rPr>
              <a:t>remesas. </a:t>
            </a:r>
            <a:r>
              <a:rPr lang="es-CL" spc="-15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lang="es-CL" spc="-60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lang="es-CL" spc="-70" dirty="0">
                <a:solidFill>
                  <a:srgbClr val="404040"/>
                </a:solidFill>
                <a:latin typeface="Arial"/>
                <a:cs typeface="Arial"/>
              </a:rPr>
              <a:t>pueden </a:t>
            </a:r>
            <a:r>
              <a:rPr lang="es-CL" spc="-60" dirty="0">
                <a:solidFill>
                  <a:srgbClr val="404040"/>
                </a:solidFill>
                <a:latin typeface="Arial"/>
                <a:cs typeface="Arial"/>
              </a:rPr>
              <a:t>enviar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30" dirty="0">
                <a:solidFill>
                  <a:srgbClr val="404040"/>
                </a:solidFill>
                <a:latin typeface="Arial"/>
                <a:cs typeface="Arial"/>
              </a:rPr>
              <a:t>recibir</a:t>
            </a:r>
            <a:r>
              <a:rPr lang="es-CL" spc="-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s-CL" spc="-105" dirty="0">
                <a:solidFill>
                  <a:srgbClr val="404040"/>
                </a:solidFill>
                <a:latin typeface="Arial"/>
                <a:cs typeface="Arial"/>
              </a:rPr>
              <a:t>remesas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bienes.</a:t>
            </a:r>
            <a:endParaRPr lang="es-CL" dirty="0">
              <a:latin typeface="Arial"/>
              <a:cs typeface="Arial"/>
            </a:endParaRPr>
          </a:p>
          <a:p>
            <a:pPr marL="104139" marR="5715" indent="-91440">
              <a:lnSpc>
                <a:spcPts val="1780"/>
              </a:lnSpc>
              <a:spcBef>
                <a:spcPts val="12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Debido </a:t>
            </a:r>
            <a:r>
              <a:rPr lang="es-CL" spc="-105" dirty="0">
                <a:solidFill>
                  <a:srgbClr val="404040"/>
                </a:solidFill>
                <a:latin typeface="Arial"/>
                <a:cs typeface="Arial"/>
              </a:rPr>
              <a:t>Proceso. </a:t>
            </a:r>
            <a:r>
              <a:rPr lang="es-CL" spc="-1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lang="es-CL" spc="-114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lang="es-CL" spc="-110" dirty="0">
                <a:solidFill>
                  <a:srgbClr val="404040"/>
                </a:solidFill>
                <a:latin typeface="Arial"/>
                <a:cs typeface="Arial"/>
              </a:rPr>
              <a:t>asegura </a:t>
            </a:r>
            <a:r>
              <a:rPr lang="es-CL" spc="-6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lang="es-CL" spc="-85" dirty="0">
                <a:solidFill>
                  <a:srgbClr val="404040"/>
                </a:solidFill>
                <a:latin typeface="Arial"/>
                <a:cs typeface="Arial"/>
              </a:rPr>
              <a:t>proceso </a:t>
            </a:r>
            <a:r>
              <a:rPr lang="es-CL" spc="-60" dirty="0">
                <a:solidFill>
                  <a:srgbClr val="404040"/>
                </a:solidFill>
                <a:latin typeface="Arial"/>
                <a:cs typeface="Arial"/>
              </a:rPr>
              <a:t>racional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45" dirty="0">
                <a:solidFill>
                  <a:srgbClr val="404040"/>
                </a:solidFill>
                <a:latin typeface="Arial"/>
                <a:cs typeface="Arial"/>
              </a:rPr>
              <a:t>justo, </a:t>
            </a: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lang="es-CL" spc="-55" dirty="0">
                <a:solidFill>
                  <a:srgbClr val="404040"/>
                </a:solidFill>
                <a:latin typeface="Arial"/>
                <a:cs typeface="Arial"/>
              </a:rPr>
              <a:t>conformidad </a:t>
            </a:r>
            <a:r>
              <a:rPr lang="es-CL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lang="es-CL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lang="es-CL" spc="-300" dirty="0">
                <a:solidFill>
                  <a:srgbClr val="404040"/>
                </a:solidFill>
                <a:latin typeface="Arial"/>
                <a:cs typeface="Arial"/>
              </a:rPr>
              <a:t>CPR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55" dirty="0">
                <a:solidFill>
                  <a:srgbClr val="404040"/>
                </a:solidFill>
                <a:latin typeface="Arial"/>
                <a:cs typeface="Arial"/>
              </a:rPr>
              <a:t>tratados  </a:t>
            </a:r>
            <a:r>
              <a:rPr lang="es-CL" spc="-60" dirty="0">
                <a:solidFill>
                  <a:srgbClr val="404040"/>
                </a:solidFill>
                <a:latin typeface="Arial"/>
                <a:cs typeface="Arial"/>
              </a:rPr>
              <a:t>internacionales </a:t>
            </a:r>
            <a:r>
              <a:rPr lang="es-CL" spc="-55" dirty="0">
                <a:solidFill>
                  <a:srgbClr val="404040"/>
                </a:solidFill>
                <a:latin typeface="Arial"/>
                <a:cs typeface="Arial"/>
              </a:rPr>
              <a:t>ratificados </a:t>
            </a:r>
            <a:r>
              <a:rPr lang="es-CL" spc="-25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lang="es-CL" spc="-90" dirty="0">
                <a:solidFill>
                  <a:srgbClr val="404040"/>
                </a:solidFill>
                <a:latin typeface="Arial"/>
                <a:cs typeface="Arial"/>
              </a:rPr>
              <a:t>Chile </a:t>
            </a:r>
            <a:r>
              <a:rPr lang="es-CL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lang="es-CL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lang="es-CL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lang="es-CL" spc="-55" dirty="0">
                <a:solidFill>
                  <a:srgbClr val="404040"/>
                </a:solidFill>
                <a:latin typeface="Arial"/>
                <a:cs typeface="Arial"/>
              </a:rPr>
              <a:t>encuentren</a:t>
            </a:r>
            <a:r>
              <a:rPr lang="es-CL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s-CL" spc="-75" dirty="0">
                <a:solidFill>
                  <a:srgbClr val="404040"/>
                </a:solidFill>
                <a:latin typeface="Arial"/>
                <a:cs typeface="Arial"/>
              </a:rPr>
              <a:t>vigentes.</a:t>
            </a:r>
            <a:endParaRPr lang="es-CL" dirty="0">
              <a:latin typeface="Arial"/>
              <a:cs typeface="Arial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119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D4FD0-13DB-F642-A22C-D400545C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D6E22-03F6-8E40-87D3-1F3865AB0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4EB969-43C4-CA4C-9B50-1537A0B4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865"/>
            <a:ext cx="854051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592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Institucionalidad</a:t>
            </a:r>
            <a:r>
              <a:rPr spc="-590" dirty="0"/>
              <a:t> </a:t>
            </a:r>
            <a:r>
              <a:rPr spc="-229" dirty="0"/>
              <a:t>Migratoria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17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9328"/>
            <a:ext cx="10086975" cy="324485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28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institucionalidad migratoria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está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formada</a:t>
            </a:r>
            <a:r>
              <a:rPr sz="1700" spc="-20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por:</a:t>
            </a:r>
            <a:endParaRPr sz="1700">
              <a:latin typeface="Arial"/>
              <a:cs typeface="Arial"/>
            </a:endParaRPr>
          </a:p>
          <a:p>
            <a:pPr marL="104139" marR="5080" indent="-91440" algn="just">
              <a:lnSpc>
                <a:spcPct val="90000"/>
              </a:lnSpc>
              <a:spcBef>
                <a:spcPts val="1395"/>
              </a:spcBef>
              <a:buClr>
                <a:srgbClr val="E38312"/>
              </a:buClr>
              <a:buFont typeface="Courier New"/>
              <a:buChar char="o"/>
              <a:tabLst>
                <a:tab pos="191770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Política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Nacional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Migración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Extranjería,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comprende,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menos,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respeto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promoción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los  </a:t>
            </a: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DDHH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migrante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consagrados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300" dirty="0">
                <a:solidFill>
                  <a:srgbClr val="404040"/>
                </a:solidFill>
                <a:latin typeface="Arial"/>
                <a:cs typeface="Arial"/>
              </a:rPr>
              <a:t>CPR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tratados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internacionales, la realidad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socioeconómica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cultural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del 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país,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seguridad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Chile,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sus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relaciones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internacionales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intereses de los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connacionales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el 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exterior.</a:t>
            </a:r>
            <a:endParaRPr sz="1700">
              <a:latin typeface="Arial"/>
              <a:cs typeface="Arial"/>
            </a:endParaRPr>
          </a:p>
          <a:p>
            <a:pPr marL="104139" marR="7620" indent="-91440">
              <a:lnSpc>
                <a:spcPts val="1839"/>
              </a:lnSpc>
              <a:spcBef>
                <a:spcPts val="1425"/>
              </a:spcBef>
              <a:buClr>
                <a:srgbClr val="E38312"/>
              </a:buClr>
              <a:buFont typeface="Courier New"/>
              <a:buChar char="o"/>
              <a:tabLst>
                <a:tab pos="191770" algn="l"/>
              </a:tabLst>
            </a:pP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Consejo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Política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Migratoria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órgano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multisectorial,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integrado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ministros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Interior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Seguridad 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Pública,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Relaciones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Exteriores,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Hacienda,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Desarrollo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Social,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Justicia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DDHH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Salud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ts val="1939"/>
              </a:lnSpc>
              <a:spcBef>
                <a:spcPts val="1170"/>
              </a:spcBef>
              <a:buClr>
                <a:srgbClr val="E38312"/>
              </a:buClr>
              <a:buFont typeface="Courier New"/>
              <a:buChar char="o"/>
              <a:tabLst>
                <a:tab pos="191770" algn="l"/>
              </a:tabLst>
            </a:pP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otro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lado,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Servicio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nacional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Migraciones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es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órgano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Ejecutor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Política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Nacional</a:t>
            </a:r>
            <a:r>
              <a:rPr sz="1700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Migratoria,</a:t>
            </a:r>
            <a:endParaRPr sz="1700">
              <a:latin typeface="Arial"/>
              <a:cs typeface="Arial"/>
            </a:endParaRPr>
          </a:p>
          <a:p>
            <a:pPr marL="104139">
              <a:lnSpc>
                <a:spcPts val="1939"/>
              </a:lnSpc>
            </a:pP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encargado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tramitación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visados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todo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procedimiento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administrativo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relacionado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migración.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700" spc="-120" dirty="0">
                <a:solidFill>
                  <a:srgbClr val="E38312"/>
                </a:solidFill>
                <a:latin typeface="Courier New"/>
                <a:cs typeface="Courier New"/>
              </a:rPr>
              <a:t>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Registro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Extranjeros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recopilará la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información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relevante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materia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migratoria.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7535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Normas</a:t>
            </a:r>
            <a:r>
              <a:rPr spc="-525" dirty="0"/>
              <a:t> </a:t>
            </a:r>
            <a:r>
              <a:rPr spc="-235" dirty="0"/>
              <a:t>de</a:t>
            </a:r>
            <a:r>
              <a:rPr spc="-509" dirty="0"/>
              <a:t> </a:t>
            </a:r>
            <a:r>
              <a:rPr spc="-240" dirty="0"/>
              <a:t>ingreso</a:t>
            </a:r>
            <a:r>
              <a:rPr spc="-535" dirty="0"/>
              <a:t> </a:t>
            </a:r>
            <a:r>
              <a:rPr spc="-229" dirty="0"/>
              <a:t>y</a:t>
            </a:r>
            <a:r>
              <a:rPr spc="-505" dirty="0"/>
              <a:t> </a:t>
            </a:r>
            <a:r>
              <a:rPr spc="-235" dirty="0"/>
              <a:t>egreso</a:t>
            </a:r>
            <a:r>
              <a:rPr spc="-535" dirty="0"/>
              <a:t> </a:t>
            </a:r>
            <a:r>
              <a:rPr spc="-240" dirty="0"/>
              <a:t>a</a:t>
            </a:r>
            <a:r>
              <a:rPr spc="-490" dirty="0"/>
              <a:t> </a:t>
            </a:r>
            <a:r>
              <a:rPr spc="-310" dirty="0"/>
              <a:t>Chile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18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754251"/>
            <a:ext cx="9979660" cy="33280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4139" marR="370840" indent="-91440">
              <a:lnSpc>
                <a:spcPts val="1839"/>
              </a:lnSpc>
              <a:spcBef>
                <a:spcPts val="3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Reglas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claras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para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ingreso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egreso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país.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entrada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salida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debe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ser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forma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ordenada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regular,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pasos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habilitados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cumpliendo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controles</a:t>
            </a:r>
            <a:r>
              <a:rPr sz="1700" spc="-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establecidos.</a:t>
            </a:r>
            <a:endParaRPr sz="1700">
              <a:latin typeface="Arial"/>
              <a:cs typeface="Arial"/>
            </a:endParaRPr>
          </a:p>
          <a:p>
            <a:pPr marL="185420" indent="-172720">
              <a:lnSpc>
                <a:spcPts val="1939"/>
              </a:lnSpc>
              <a:spcBef>
                <a:spcPts val="115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establecen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nuevas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categorías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Ingreso.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Estas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son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Permanencia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Transitoria,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Residente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oficial,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Residente</a:t>
            </a:r>
            <a:endParaRPr sz="1700">
              <a:latin typeface="Arial"/>
              <a:cs typeface="Arial"/>
            </a:endParaRPr>
          </a:p>
          <a:p>
            <a:pPr marL="104139">
              <a:lnSpc>
                <a:spcPts val="1939"/>
              </a:lnSpc>
            </a:pP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Temporario.</a:t>
            </a:r>
            <a:endParaRPr sz="1700">
              <a:latin typeface="Arial"/>
              <a:cs typeface="Arial"/>
            </a:endParaRPr>
          </a:p>
          <a:p>
            <a:pPr marL="104139" marR="837565" indent="-91440">
              <a:lnSpc>
                <a:spcPts val="1839"/>
              </a:lnSpc>
              <a:spcBef>
                <a:spcPts val="14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establecen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requisitos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ingreso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para menores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18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años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edad, 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deberán ingresar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700" spc="-3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acompañados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su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padre,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madre,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guardador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otro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documentos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autoricen.</a:t>
            </a:r>
            <a:endParaRPr sz="1700">
              <a:latin typeface="Arial"/>
              <a:cs typeface="Arial"/>
            </a:endParaRPr>
          </a:p>
          <a:p>
            <a:pPr marL="104139" marR="5080" indent="-91440">
              <a:lnSpc>
                <a:spcPct val="90100"/>
              </a:lnSpc>
              <a:spcBef>
                <a:spcPts val="137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Ingreso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condicionado.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Excepcionalmente,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causas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índole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humanitaria,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Policía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podrá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autorizar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entrada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cumplan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requisitos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establecidos en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presente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ley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reglamento, previa  autorización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Subsecretaría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Interior.</a:t>
            </a:r>
            <a:endParaRPr sz="1700">
              <a:latin typeface="Arial"/>
              <a:cs typeface="Arial"/>
            </a:endParaRPr>
          </a:p>
          <a:p>
            <a:pPr marL="104139" marR="426084" indent="-91440">
              <a:lnSpc>
                <a:spcPts val="1839"/>
              </a:lnSpc>
              <a:spcBef>
                <a:spcPts val="14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Impedimento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egreso.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Policía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podrá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permitir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salida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encuentren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afectados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arraigo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judicial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alguna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medida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cautelar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prohibición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salir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5271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Prohibiciones </a:t>
            </a:r>
            <a:r>
              <a:rPr spc="-235" dirty="0"/>
              <a:t>de</a:t>
            </a:r>
            <a:r>
              <a:rPr spc="-830" dirty="0"/>
              <a:t> </a:t>
            </a:r>
            <a:r>
              <a:rPr spc="-220" dirty="0"/>
              <a:t>Ingreso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19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9595"/>
            <a:ext cx="10087610" cy="32061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4139" marR="5080" indent="-91440" algn="just">
              <a:lnSpc>
                <a:spcPct val="90000"/>
              </a:lnSpc>
              <a:spcBef>
                <a:spcPts val="3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55" dirty="0">
                <a:solidFill>
                  <a:srgbClr val="404040"/>
                </a:solidFill>
                <a:latin typeface="Arial"/>
                <a:cs typeface="Arial"/>
              </a:rPr>
              <a:t>Tal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contemplan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normas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ingreso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egreso claras, 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así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objetivo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una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migración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segura,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establecen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prohibiciones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imperativas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ingreso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quienes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falsificado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documentos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intenten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ingresar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ingresado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eludiendo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controles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migratorios.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esto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suma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aquellos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mantengan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prohibiciones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ingreso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transito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resoluciones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Consejo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Seguridad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60" dirty="0">
                <a:solidFill>
                  <a:srgbClr val="404040"/>
                </a:solidFill>
                <a:latin typeface="Arial"/>
                <a:cs typeface="Arial"/>
              </a:rPr>
              <a:t>ONU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cuenten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antecedentes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acreditados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financiamiento o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pertenencia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grupos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terroristas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condenados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trafico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armas,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personas 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drogas,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17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otros.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38312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38312"/>
              </a:buClr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90000"/>
              </a:lnSpc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9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policía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deberá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informar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inmediato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Subsecretaría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Interior,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decida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autorizar el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ingreso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no,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aquellas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personas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cometido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actos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puedan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alterar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relaciones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bilaterales,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sido 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condenados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últimos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10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años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actos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ley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chilena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califique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crimen; 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últimos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5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años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actos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ley chilena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califique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delito,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registren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antecedentes negativos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en 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sus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propios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registros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Interpol.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516" y="2048255"/>
            <a:ext cx="7676388" cy="366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68332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Evolución</a:t>
            </a:r>
            <a:r>
              <a:rPr spc="-540" dirty="0"/>
              <a:t> </a:t>
            </a:r>
            <a:r>
              <a:rPr spc="-235" dirty="0"/>
              <a:t>de</a:t>
            </a:r>
            <a:r>
              <a:rPr spc="-515" dirty="0"/>
              <a:t> </a:t>
            </a:r>
            <a:r>
              <a:rPr spc="-295" dirty="0"/>
              <a:t>migrantes</a:t>
            </a:r>
            <a:r>
              <a:rPr spc="-520" dirty="0"/>
              <a:t> </a:t>
            </a:r>
            <a:r>
              <a:rPr spc="-210" dirty="0"/>
              <a:t>en</a:t>
            </a:r>
            <a:r>
              <a:rPr spc="-509" dirty="0"/>
              <a:t> </a:t>
            </a:r>
            <a:r>
              <a:rPr spc="-310" dirty="0"/>
              <a:t>Chile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6554825"/>
            <a:ext cx="519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6148" y="6004966"/>
            <a:ext cx="52965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latin typeface="Arial"/>
                <a:cs typeface="Arial"/>
              </a:rPr>
              <a:t>Fuente: </a:t>
            </a:r>
            <a:r>
              <a:rPr sz="1050" spc="-60" dirty="0">
                <a:latin typeface="Arial"/>
                <a:cs typeface="Arial"/>
              </a:rPr>
              <a:t>Estimaciones </a:t>
            </a:r>
            <a:r>
              <a:rPr sz="1050" spc="-95" dirty="0">
                <a:latin typeface="Arial"/>
                <a:cs typeface="Arial"/>
              </a:rPr>
              <a:t>DEM </a:t>
            </a:r>
            <a:r>
              <a:rPr sz="1050" spc="-45" dirty="0">
                <a:latin typeface="Arial"/>
                <a:cs typeface="Arial"/>
              </a:rPr>
              <a:t>en </a:t>
            </a:r>
            <a:r>
              <a:rPr sz="1050" spc="-75" dirty="0">
                <a:latin typeface="Arial"/>
                <a:cs typeface="Arial"/>
              </a:rPr>
              <a:t>base </a:t>
            </a:r>
            <a:r>
              <a:rPr sz="1050" spc="-80" dirty="0">
                <a:latin typeface="Arial"/>
                <a:cs typeface="Arial"/>
              </a:rPr>
              <a:t>a </a:t>
            </a:r>
            <a:r>
              <a:rPr sz="1050" spc="-90" dirty="0">
                <a:latin typeface="Arial"/>
                <a:cs typeface="Arial"/>
              </a:rPr>
              <a:t>Censo </a:t>
            </a:r>
            <a:r>
              <a:rPr sz="1050" spc="-50" dirty="0">
                <a:latin typeface="Arial"/>
                <a:cs typeface="Arial"/>
              </a:rPr>
              <a:t>2002 y actualizada con </a:t>
            </a:r>
            <a:r>
              <a:rPr sz="1050" spc="-55" dirty="0">
                <a:latin typeface="Arial"/>
                <a:cs typeface="Arial"/>
              </a:rPr>
              <a:t>actos </a:t>
            </a:r>
            <a:r>
              <a:rPr sz="1050" spc="-30" dirty="0">
                <a:latin typeface="Arial"/>
                <a:cs typeface="Arial"/>
              </a:rPr>
              <a:t>administrativos </a:t>
            </a:r>
            <a:r>
              <a:rPr sz="1050" spc="-20" dirty="0">
                <a:latin typeface="Arial"/>
                <a:cs typeface="Arial"/>
              </a:rPr>
              <a:t>por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año.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202" y="5866587"/>
            <a:ext cx="57708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latin typeface="Arial"/>
                <a:cs typeface="Arial"/>
              </a:rPr>
              <a:t>Según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estimaciones,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utilizando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información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saldos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turísticos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PDI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 </a:t>
            </a:r>
            <a:r>
              <a:rPr sz="1100" spc="-50" dirty="0">
                <a:latin typeface="Arial"/>
                <a:cs typeface="Arial"/>
              </a:rPr>
              <a:t>los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actos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administrativos  </a:t>
            </a:r>
            <a:r>
              <a:rPr sz="1100" spc="-80" dirty="0">
                <a:latin typeface="Arial"/>
                <a:cs typeface="Arial"/>
              </a:rPr>
              <a:t>DEM, </a:t>
            </a:r>
            <a:r>
              <a:rPr sz="1100" spc="-95" dirty="0">
                <a:latin typeface="Arial"/>
                <a:cs typeface="Arial"/>
              </a:rPr>
              <a:t>se </a:t>
            </a:r>
            <a:r>
              <a:rPr sz="1100" spc="-40" dirty="0">
                <a:latin typeface="Arial"/>
                <a:cs typeface="Arial"/>
              </a:rPr>
              <a:t>estima </a:t>
            </a:r>
            <a:r>
              <a:rPr sz="1100" spc="-50" dirty="0">
                <a:latin typeface="Arial"/>
                <a:cs typeface="Arial"/>
              </a:rPr>
              <a:t>que en </a:t>
            </a:r>
            <a:r>
              <a:rPr sz="1100" spc="-60" dirty="0">
                <a:latin typeface="Arial"/>
                <a:cs typeface="Arial"/>
              </a:rPr>
              <a:t>Chile </a:t>
            </a:r>
            <a:r>
              <a:rPr sz="1100" spc="-40" dirty="0">
                <a:latin typeface="Arial"/>
                <a:cs typeface="Arial"/>
              </a:rPr>
              <a:t>existen </a:t>
            </a:r>
            <a:r>
              <a:rPr sz="1100" spc="-15" dirty="0">
                <a:latin typeface="Arial"/>
                <a:cs typeface="Arial"/>
              </a:rPr>
              <a:t>entre </a:t>
            </a:r>
            <a:r>
              <a:rPr sz="1100" spc="-50" dirty="0">
                <a:latin typeface="Arial"/>
                <a:cs typeface="Arial"/>
              </a:rPr>
              <a:t>200.000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350.000 </a:t>
            </a:r>
            <a:r>
              <a:rPr sz="1100" spc="-35" dirty="0">
                <a:latin typeface="Arial"/>
                <a:cs typeface="Arial"/>
              </a:rPr>
              <a:t>extranjeros</a:t>
            </a:r>
            <a:r>
              <a:rPr sz="1100" spc="-24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irregulares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433" y="1821002"/>
            <a:ext cx="2656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*% </a:t>
            </a:r>
            <a:r>
              <a:rPr sz="1200" spc="-55" dirty="0">
                <a:latin typeface="Arial"/>
                <a:cs typeface="Arial"/>
              </a:rPr>
              <a:t>en </a:t>
            </a:r>
            <a:r>
              <a:rPr sz="1200" spc="-40" dirty="0">
                <a:latin typeface="Arial"/>
                <a:cs typeface="Arial"/>
              </a:rPr>
              <a:t>relación </a:t>
            </a:r>
            <a:r>
              <a:rPr sz="1200" spc="-95" dirty="0">
                <a:latin typeface="Arial"/>
                <a:cs typeface="Arial"/>
              </a:rPr>
              <a:t>a </a:t>
            </a:r>
            <a:r>
              <a:rPr sz="1200" spc="-45" dirty="0">
                <a:latin typeface="Arial"/>
                <a:cs typeface="Arial"/>
              </a:rPr>
              <a:t>la </a:t>
            </a:r>
            <a:r>
              <a:rPr sz="1200" spc="-40" dirty="0">
                <a:latin typeface="Arial"/>
                <a:cs typeface="Arial"/>
              </a:rPr>
              <a:t>población </a:t>
            </a:r>
            <a:r>
              <a:rPr sz="1200" spc="-5" dirty="0">
                <a:latin typeface="Arial"/>
                <a:cs typeface="Arial"/>
              </a:rPr>
              <a:t>total </a:t>
            </a:r>
            <a:r>
              <a:rPr sz="1200" spc="-35" dirty="0">
                <a:latin typeface="Arial"/>
                <a:cs typeface="Arial"/>
              </a:rPr>
              <a:t>del</a:t>
            </a:r>
            <a:r>
              <a:rPr sz="1200" spc="-23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país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9676" y="5471159"/>
            <a:ext cx="1935480" cy="2336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  <a:tabLst>
                <a:tab pos="1083310" algn="l"/>
              </a:tabLst>
            </a:pPr>
            <a:r>
              <a:rPr sz="900" spc="-45" dirty="0">
                <a:latin typeface="Arial"/>
                <a:cs typeface="Arial"/>
              </a:rPr>
              <a:t>Estimación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2005	Estimación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2010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3068" y="5471159"/>
            <a:ext cx="1979930" cy="2336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  <a:tabLst>
                <a:tab pos="1012825" algn="l"/>
              </a:tabLst>
            </a:pPr>
            <a:r>
              <a:rPr sz="900" spc="-45" dirty="0">
                <a:latin typeface="Arial"/>
                <a:cs typeface="Arial"/>
              </a:rPr>
              <a:t>Estimación</a:t>
            </a:r>
            <a:r>
              <a:rPr sz="900" spc="-50" dirty="0">
                <a:latin typeface="Arial"/>
                <a:cs typeface="Arial"/>
              </a:rPr>
              <a:t> 2014	</a:t>
            </a:r>
            <a:r>
              <a:rPr sz="900" spc="-45" dirty="0">
                <a:latin typeface="Arial"/>
                <a:cs typeface="Arial"/>
              </a:rPr>
              <a:t>Estimación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2017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4685" y="2558034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Arial"/>
                <a:cs typeface="Arial"/>
              </a:rPr>
              <a:t>966.363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09559" y="4102608"/>
            <a:ext cx="276225" cy="120650"/>
          </a:xfrm>
          <a:custGeom>
            <a:avLst/>
            <a:gdLst/>
            <a:ahLst/>
            <a:cxnLst/>
            <a:rect l="l" t="t" r="r" b="b"/>
            <a:pathLst>
              <a:path w="276225" h="120650">
                <a:moveTo>
                  <a:pt x="0" y="120395"/>
                </a:moveTo>
                <a:lnTo>
                  <a:pt x="275844" y="120395"/>
                </a:lnTo>
                <a:lnTo>
                  <a:pt x="275844" y="0"/>
                </a:lnTo>
                <a:lnTo>
                  <a:pt x="0" y="0"/>
                </a:lnTo>
                <a:lnTo>
                  <a:pt x="0" y="1203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00238" y="4088383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Arial"/>
                <a:cs typeface="Arial"/>
              </a:rPr>
              <a:t>416.028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95934"/>
            <a:ext cx="5268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15" dirty="0"/>
              <a:t>Categorías</a:t>
            </a:r>
            <a:r>
              <a:rPr sz="4800" spc="-615" dirty="0"/>
              <a:t> </a:t>
            </a:r>
            <a:r>
              <a:rPr sz="4800" spc="-315" dirty="0"/>
              <a:t>migratorias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802635" y="1871472"/>
            <a:ext cx="5893308" cy="443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20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5614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Normas</a:t>
            </a:r>
            <a:r>
              <a:rPr spc="-530" dirty="0"/>
              <a:t> </a:t>
            </a:r>
            <a:r>
              <a:rPr spc="-235" dirty="0"/>
              <a:t>de</a:t>
            </a:r>
            <a:r>
              <a:rPr spc="-515" dirty="0"/>
              <a:t> </a:t>
            </a:r>
            <a:r>
              <a:rPr spc="-235" dirty="0"/>
              <a:t>Asilo</a:t>
            </a:r>
            <a:r>
              <a:rPr spc="-540" dirty="0"/>
              <a:t> </a:t>
            </a:r>
            <a:r>
              <a:rPr spc="-229" dirty="0"/>
              <a:t>y</a:t>
            </a:r>
            <a:r>
              <a:rPr spc="-509" dirty="0"/>
              <a:t> </a:t>
            </a:r>
            <a:r>
              <a:rPr spc="-285" dirty="0"/>
              <a:t>Refugio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21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9595"/>
            <a:ext cx="10087610" cy="33845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4139" marR="6350" indent="-91440" algn="just">
              <a:lnSpc>
                <a:spcPct val="90000"/>
              </a:lnSpc>
              <a:spcBef>
                <a:spcPts val="3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reconocimiento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Convención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Americana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Derechos Humanos,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Declaración Americana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Derechos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Deberes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Hombre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otras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normas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internacionales,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podrá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conceder residencia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asilo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político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extranjeros que,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resguardo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seguridad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personal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razón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circunstancias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políticas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predominantes 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residencia,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vean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forzados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recurrir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ante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alguna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misión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diplomática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chilena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ingresen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al 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territorio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nacional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solicitando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asilo,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aún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condición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migratoria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irregular.</a:t>
            </a:r>
            <a:endParaRPr sz="1700">
              <a:latin typeface="Arial"/>
              <a:cs typeface="Arial"/>
            </a:endParaRPr>
          </a:p>
          <a:p>
            <a:pPr marL="104139" marR="6350" indent="-91440" algn="just">
              <a:lnSpc>
                <a:spcPts val="1839"/>
              </a:lnSpc>
              <a:spcBef>
                <a:spcPts val="14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Podrá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también solicitar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permiso precedente,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todo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encuentre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territorio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nacional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que, 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motivos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políticos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debidamente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calificados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surgido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origen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residencia 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habitual,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vea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impedido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regresar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él.</a:t>
            </a:r>
            <a:endParaRPr sz="1700">
              <a:latin typeface="Arial"/>
              <a:cs typeface="Arial"/>
            </a:endParaRPr>
          </a:p>
          <a:p>
            <a:pPr marL="233679" indent="-220979">
              <a:lnSpc>
                <a:spcPts val="1939"/>
              </a:lnSpc>
              <a:spcBef>
                <a:spcPts val="116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234315" algn="l"/>
              </a:tabLst>
            </a:pP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Estas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normas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complementan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establecidas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Ley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20.430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290" dirty="0">
                <a:solidFill>
                  <a:srgbClr val="404040"/>
                </a:solidFill>
                <a:latin typeface="Arial"/>
                <a:cs typeface="Arial"/>
              </a:rPr>
              <a:t>ESTABLECE </a:t>
            </a:r>
            <a:r>
              <a:rPr sz="1700" spc="-220" dirty="0">
                <a:solidFill>
                  <a:srgbClr val="404040"/>
                </a:solidFill>
                <a:latin typeface="Arial"/>
                <a:cs typeface="Arial"/>
              </a:rPr>
              <a:t>DISPOSICIONES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80" dirty="0">
                <a:solidFill>
                  <a:srgbClr val="404040"/>
                </a:solidFill>
                <a:latin typeface="Arial"/>
                <a:cs typeface="Arial"/>
              </a:rPr>
              <a:t>SOBRE</a:t>
            </a:r>
            <a:endParaRPr sz="1700">
              <a:latin typeface="Arial"/>
              <a:cs typeface="Arial"/>
            </a:endParaRPr>
          </a:p>
          <a:p>
            <a:pPr marL="104139">
              <a:lnSpc>
                <a:spcPts val="1939"/>
              </a:lnSpc>
            </a:pPr>
            <a:r>
              <a:rPr sz="1700" spc="-240" dirty="0">
                <a:solidFill>
                  <a:srgbClr val="404040"/>
                </a:solidFill>
                <a:latin typeface="Arial"/>
                <a:cs typeface="Arial"/>
              </a:rPr>
              <a:t>PROTECCIÓN </a:t>
            </a:r>
            <a:r>
              <a:rPr sz="1700" spc="-24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204" dirty="0">
                <a:solidFill>
                  <a:srgbClr val="404040"/>
                </a:solidFill>
                <a:latin typeface="Arial"/>
                <a:cs typeface="Arial"/>
              </a:rPr>
              <a:t>REFUGIADOS,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vigencia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Chile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desde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1700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15-04-2010.</a:t>
            </a:r>
            <a:endParaRPr sz="1700">
              <a:latin typeface="Arial"/>
              <a:cs typeface="Arial"/>
            </a:endParaRPr>
          </a:p>
          <a:p>
            <a:pPr marL="104139" marR="8255" indent="-91440" algn="just">
              <a:lnSpc>
                <a:spcPts val="1839"/>
              </a:lnSpc>
              <a:spcBef>
                <a:spcPts val="14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cumplimiento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normativa internacional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prohíbe la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expulsión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hacia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donde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su 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libertad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peligre.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91946"/>
            <a:ext cx="773907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75" dirty="0"/>
              <a:t>Infracciones </a:t>
            </a:r>
            <a:r>
              <a:rPr sz="4200" spc="-220" dirty="0"/>
              <a:t>y </a:t>
            </a:r>
            <a:r>
              <a:rPr sz="4200" spc="-235" dirty="0" err="1"/>
              <a:t>sanciones</a:t>
            </a:r>
            <a:r>
              <a:rPr sz="4200" spc="-1040" dirty="0"/>
              <a:t> </a:t>
            </a:r>
            <a:r>
              <a:rPr lang="es-ES" sz="4200" spc="-1040" dirty="0"/>
              <a:t>  </a:t>
            </a:r>
            <a:r>
              <a:rPr sz="4200" spc="-280" dirty="0" err="1"/>
              <a:t>migratorias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22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709955"/>
            <a:ext cx="10020935" cy="283591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29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cumplimiento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principio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Criminalización,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habrá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delitos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migratorios,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sino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infracciones.</a:t>
            </a:r>
            <a:endParaRPr sz="1700">
              <a:latin typeface="Arial"/>
              <a:cs typeface="Arial"/>
            </a:endParaRPr>
          </a:p>
          <a:p>
            <a:pPr marL="104139" marR="593725" indent="-91440">
              <a:lnSpc>
                <a:spcPts val="1839"/>
              </a:lnSpc>
              <a:spcBef>
                <a:spcPts val="142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sanciones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serán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establecidas,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atención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si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persona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comete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es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700" spc="-3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tercero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(empleador,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empresa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transportista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institución</a:t>
            </a:r>
            <a:r>
              <a:rPr sz="1700" spc="-3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educación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superior).</a:t>
            </a:r>
            <a:endParaRPr sz="1700">
              <a:latin typeface="Arial"/>
              <a:cs typeface="Arial"/>
            </a:endParaRPr>
          </a:p>
          <a:p>
            <a:pPr marL="104139" marR="5080" indent="-91440">
              <a:lnSpc>
                <a:spcPts val="1839"/>
              </a:lnSpc>
              <a:spcBef>
                <a:spcPts val="139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sanciona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ingreso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egreso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clandestinos,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abandonar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eludiendo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controles 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migratorios,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expiración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sus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permisos,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realizar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actividades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remuneradas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sin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autorización,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otros.</a:t>
            </a:r>
            <a:endParaRPr sz="1700">
              <a:latin typeface="Arial"/>
              <a:cs typeface="Arial"/>
            </a:endParaRPr>
          </a:p>
          <a:p>
            <a:pPr marL="104139" marR="193040" indent="-91440">
              <a:lnSpc>
                <a:spcPct val="90000"/>
              </a:lnSpc>
              <a:spcBef>
                <a:spcPts val="137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consideran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infracciones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terceros, 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omisión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controles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documentación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empresas 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transportistas,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contratación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sin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autorizaciones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trabajar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país,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hecho 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instituciones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Educación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Superior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informen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aquellos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residentes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tienen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matricula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misma,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terminaron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estudios,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abandonaron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fueron</a:t>
            </a:r>
            <a:r>
              <a:rPr sz="1700" spc="-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expulsado.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5446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Expulsión </a:t>
            </a:r>
            <a:r>
              <a:rPr spc="-229" dirty="0"/>
              <a:t>y</a:t>
            </a:r>
            <a:r>
              <a:rPr spc="-830" dirty="0"/>
              <a:t> </a:t>
            </a:r>
            <a:r>
              <a:rPr spc="-280" dirty="0"/>
              <a:t>reconducción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23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712798"/>
            <a:ext cx="10142220" cy="338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indent="-91440">
              <a:lnSpc>
                <a:spcPts val="1939"/>
              </a:lnSpc>
              <a:spcBef>
                <a:spcPts val="1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Podrá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expulsarse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permanencia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transitoria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hayan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infringido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gravemente</a:t>
            </a:r>
            <a:r>
              <a:rPr sz="1700" spc="-3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normas</a:t>
            </a:r>
            <a:endParaRPr sz="1700">
              <a:latin typeface="Arial"/>
              <a:cs typeface="Arial"/>
            </a:endParaRPr>
          </a:p>
          <a:p>
            <a:pPr marL="104139">
              <a:lnSpc>
                <a:spcPts val="1939"/>
              </a:lnSpc>
            </a:pP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migratorias,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tales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hacer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abandono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teniendo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una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orden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falsificar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documentos.</a:t>
            </a:r>
            <a:endParaRPr sz="1700">
              <a:latin typeface="Arial"/>
              <a:cs typeface="Arial"/>
            </a:endParaRPr>
          </a:p>
          <a:p>
            <a:pPr marL="104139" marR="6350" indent="-91440" algn="just">
              <a:lnSpc>
                <a:spcPts val="1839"/>
              </a:lnSpc>
              <a:spcBef>
                <a:spcPts val="14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Podrá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expulsarse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residentes,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infracción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grave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normas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migratorias,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hacer abandono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tener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permiso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vencido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más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180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días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sin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solicitar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renovación,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pero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siempre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teniendo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cuenta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sus 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niveles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arraigo,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evaluando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objetivamente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gravedad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hechos,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reiteración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infracciones,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sus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relaciones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familiares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otros.</a:t>
            </a:r>
            <a:endParaRPr sz="17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cumplimiento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convenciones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internacionales,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prohíben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expulsiones</a:t>
            </a: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colectivas.</a:t>
            </a:r>
            <a:endParaRPr sz="1700">
              <a:latin typeface="Arial"/>
              <a:cs typeface="Arial"/>
            </a:endParaRPr>
          </a:p>
          <a:p>
            <a:pPr marL="104139" marR="5080" indent="-91440" algn="just">
              <a:lnSpc>
                <a:spcPts val="1839"/>
              </a:lnSpc>
              <a:spcBef>
                <a:spcPts val="142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Reconducción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inmediata.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extranjero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sorprendido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autoridad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contralora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intentando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ingresar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territorio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nacional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eludiendo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control migratorio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valiéndose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documentos falsificados,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previa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acreditación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su 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identidad,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será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inmediatamente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reembarcado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reconducido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frontera.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Este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procedimiento también </a:t>
            </a:r>
            <a:r>
              <a:rPr sz="1700" spc="-155" dirty="0">
                <a:solidFill>
                  <a:srgbClr val="404040"/>
                </a:solidFill>
                <a:latin typeface="Arial"/>
                <a:cs typeface="Arial"/>
              </a:rPr>
              <a:t>es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aplicable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el extranjero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ingrese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país,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encontrándose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vigente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resolución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ordenó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expulsión, 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abandono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prohibición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2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ingreso.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8498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0" dirty="0"/>
              <a:t>Agilización</a:t>
            </a:r>
            <a:r>
              <a:rPr spc="-555" dirty="0"/>
              <a:t> </a:t>
            </a:r>
            <a:r>
              <a:rPr spc="-235" dirty="0"/>
              <a:t>de</a:t>
            </a:r>
            <a:r>
              <a:rPr spc="-520" dirty="0"/>
              <a:t> </a:t>
            </a:r>
            <a:r>
              <a:rPr spc="-204" dirty="0"/>
              <a:t>los</a:t>
            </a:r>
            <a:r>
              <a:rPr spc="-535" dirty="0"/>
              <a:t> </a:t>
            </a:r>
            <a:r>
              <a:rPr spc="-245" dirty="0"/>
              <a:t>Procesos</a:t>
            </a:r>
            <a:r>
              <a:rPr spc="-535" dirty="0"/>
              <a:t> </a:t>
            </a:r>
            <a:r>
              <a:rPr spc="-235" dirty="0"/>
              <a:t>de</a:t>
            </a:r>
            <a:r>
              <a:rPr spc="-530" dirty="0"/>
              <a:t> </a:t>
            </a:r>
            <a:r>
              <a:rPr spc="-265" dirty="0"/>
              <a:t>Expulsión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24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9328"/>
            <a:ext cx="9883140" cy="19018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28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disminuyen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tiempos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procedimientos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respuesta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administración,</a:t>
            </a:r>
            <a:r>
              <a:rPr sz="1700" spc="-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estableciéndose:</a:t>
            </a:r>
            <a:endParaRPr sz="1700">
              <a:latin typeface="Arial"/>
              <a:cs typeface="Arial"/>
            </a:endParaRPr>
          </a:p>
          <a:p>
            <a:pPr marL="104139" marR="5080" indent="-92075">
              <a:lnSpc>
                <a:spcPts val="1839"/>
              </a:lnSpc>
              <a:spcBef>
                <a:spcPts val="1415"/>
              </a:spcBef>
            </a:pPr>
            <a:r>
              <a:rPr sz="1700" spc="-125" dirty="0">
                <a:solidFill>
                  <a:srgbClr val="E38312"/>
                </a:solidFill>
                <a:latin typeface="Courier New"/>
                <a:cs typeface="Courier New"/>
              </a:rPr>
              <a:t>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dictación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resoluciones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expulsión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para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residentes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permanencia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transitoria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será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 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Director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Nacional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Servicio,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él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podrá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delegar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sus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Directores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Regionales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respectivos.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700" spc="-90" dirty="0">
                <a:solidFill>
                  <a:srgbClr val="E38312"/>
                </a:solidFill>
                <a:latin typeface="Courier New"/>
                <a:cs typeface="Courier New"/>
              </a:rPr>
              <a:t>o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Dichos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actos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estarán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exento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trámite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toma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razón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spc="-140" dirty="0">
                <a:solidFill>
                  <a:srgbClr val="E38312"/>
                </a:solidFill>
                <a:latin typeface="Courier New"/>
                <a:cs typeface="Courier New"/>
              </a:rPr>
              <a:t>o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Policías,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Registro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Civil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tribunales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deberán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entregar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información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Servicio.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194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Recursos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25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9595"/>
            <a:ext cx="10087610" cy="22726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4139" marR="5080" indent="-91440" algn="just">
              <a:lnSpc>
                <a:spcPts val="1839"/>
              </a:lnSpc>
              <a:spcBef>
                <a:spcPts val="3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podrán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interponer,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contra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resoluciones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sancionatorias,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todos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aquellos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recursos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administrativos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que 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franquea la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Ley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N°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19.880,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Establece </a:t>
            </a:r>
            <a:r>
              <a:rPr sz="1700" spc="-170" dirty="0">
                <a:solidFill>
                  <a:srgbClr val="404040"/>
                </a:solidFill>
                <a:latin typeface="Arial"/>
                <a:cs typeface="Arial"/>
              </a:rPr>
              <a:t>Bases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Procedimientos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Administrativos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rigen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Actos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Órganos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Administración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efectos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suspensivos.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(Aclaración,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revisión,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reposición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jerárquico)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lo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provoca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suspensión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efectos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resolución.</a:t>
            </a:r>
            <a:endParaRPr sz="1700">
              <a:latin typeface="Arial"/>
              <a:cs typeface="Arial"/>
            </a:endParaRPr>
          </a:p>
          <a:p>
            <a:pPr marL="104139" marR="6350" indent="-91440" algn="just">
              <a:lnSpc>
                <a:spcPts val="1839"/>
              </a:lnSpc>
              <a:spcBef>
                <a:spcPts val="138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Ante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una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medida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expulsión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establece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recurso 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reclamación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ante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Corte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Apelaciones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lugar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domicilio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reclamante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(actualmente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es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ante la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Corte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Suprema)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esto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contará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plazo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48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horas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(actual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24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hrs),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provocará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suspensión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efectos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 de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resolución.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Este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Proyecto de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Ley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afecta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derecho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recurrir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amparo.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6774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Situación </a:t>
            </a:r>
            <a:r>
              <a:rPr spc="-235" dirty="0"/>
              <a:t>de </a:t>
            </a:r>
            <a:r>
              <a:rPr spc="-245" dirty="0"/>
              <a:t>menores</a:t>
            </a:r>
            <a:r>
              <a:rPr spc="-1080" dirty="0"/>
              <a:t> </a:t>
            </a:r>
            <a:r>
              <a:rPr spc="-290" dirty="0"/>
              <a:t>apátridas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26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2249551"/>
            <a:ext cx="10041890" cy="13963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4139" marR="5080" indent="-91440">
              <a:lnSpc>
                <a:spcPts val="1839"/>
              </a:lnSpc>
              <a:spcBef>
                <a:spcPts val="3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resuelve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situación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menores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apátridas,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hijos</a:t>
            </a:r>
            <a:r>
              <a:rPr sz="1700" spc="-3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transeúntes,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dando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posibilidad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optar 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representantes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menor,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durante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año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siguiente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nacimiento,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nacionalidad chilena,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si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tuviere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derecho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otra.</a:t>
            </a:r>
            <a:endParaRPr sz="1700">
              <a:latin typeface="Arial"/>
              <a:cs typeface="Arial"/>
            </a:endParaRPr>
          </a:p>
          <a:p>
            <a:pPr marL="104139" marR="401955" indent="-91440">
              <a:lnSpc>
                <a:spcPts val="1839"/>
              </a:lnSpc>
              <a:spcBef>
                <a:spcPts val="139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Para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esto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considera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transeúnte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encuentra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Chile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permiso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permanencia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transitoria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  Condición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Migratoria</a:t>
            </a:r>
            <a:r>
              <a:rPr sz="17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Irregular.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7800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Revalidación </a:t>
            </a:r>
            <a:r>
              <a:rPr spc="-235" dirty="0"/>
              <a:t>de </a:t>
            </a:r>
            <a:r>
              <a:rPr spc="-280" dirty="0"/>
              <a:t>títulos</a:t>
            </a:r>
            <a:r>
              <a:rPr spc="-1050" dirty="0"/>
              <a:t> </a:t>
            </a:r>
            <a:r>
              <a:rPr spc="-280" dirty="0"/>
              <a:t>profesionales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27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285"/>
              </a:spcBef>
            </a:pPr>
            <a:r>
              <a:rPr spc="-85" dirty="0"/>
              <a:t>Hoy</a:t>
            </a:r>
          </a:p>
          <a:p>
            <a:pPr marL="140970" indent="-91440">
              <a:lnSpc>
                <a:spcPts val="1939"/>
              </a:lnSpc>
              <a:spcBef>
                <a:spcPts val="1190"/>
              </a:spcBef>
              <a:buClr>
                <a:srgbClr val="E38312"/>
              </a:buClr>
              <a:buChar char="•"/>
              <a:tabLst>
                <a:tab pos="141605" algn="l"/>
              </a:tabLst>
            </a:pPr>
            <a:r>
              <a:rPr b="0" spc="-175" dirty="0">
                <a:latin typeface="Arial"/>
                <a:cs typeface="Arial"/>
              </a:rPr>
              <a:t>Si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no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aplica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55" dirty="0">
                <a:latin typeface="Arial"/>
                <a:cs typeface="Arial"/>
              </a:rPr>
              <a:t>un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30" dirty="0">
                <a:latin typeface="Arial"/>
                <a:cs typeface="Arial"/>
              </a:rPr>
              <a:t>tratado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de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revalidación,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55" dirty="0">
                <a:latin typeface="Arial"/>
                <a:cs typeface="Arial"/>
              </a:rPr>
              <a:t>dependiente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45" dirty="0">
                <a:latin typeface="Arial"/>
                <a:cs typeface="Arial"/>
              </a:rPr>
              <a:t>del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114" dirty="0">
                <a:latin typeface="Arial"/>
                <a:cs typeface="Arial"/>
              </a:rPr>
              <a:t>país </a:t>
            </a:r>
            <a:r>
              <a:rPr b="0" spc="-75" dirty="0">
                <a:latin typeface="Arial"/>
                <a:cs typeface="Arial"/>
              </a:rPr>
              <a:t>de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la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universidad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que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35" dirty="0">
                <a:latin typeface="Arial"/>
                <a:cs typeface="Arial"/>
              </a:rPr>
              <a:t>otorgó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45" dirty="0">
                <a:latin typeface="Arial"/>
                <a:cs typeface="Arial"/>
              </a:rPr>
              <a:t>el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título,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spc="-120" dirty="0"/>
              <a:t>U.</a:t>
            </a:r>
            <a:r>
              <a:rPr spc="-125" dirty="0"/>
              <a:t> </a:t>
            </a:r>
            <a:r>
              <a:rPr spc="-100" dirty="0"/>
              <a:t>de</a:t>
            </a:r>
            <a:r>
              <a:rPr spc="-130" dirty="0"/>
              <a:t> </a:t>
            </a:r>
            <a:r>
              <a:rPr spc="-110" dirty="0"/>
              <a:t>Chile</a:t>
            </a:r>
          </a:p>
          <a:p>
            <a:pPr marL="140970">
              <a:lnSpc>
                <a:spcPts val="1939"/>
              </a:lnSpc>
            </a:pPr>
            <a:r>
              <a:rPr b="0" spc="-85" dirty="0">
                <a:latin typeface="Arial"/>
                <a:cs typeface="Arial"/>
              </a:rPr>
              <a:t>evalúa </a:t>
            </a:r>
            <a:r>
              <a:rPr b="0" spc="-130" dirty="0">
                <a:latin typeface="Arial"/>
                <a:cs typeface="Arial"/>
              </a:rPr>
              <a:t>caso a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114" dirty="0">
                <a:latin typeface="Arial"/>
                <a:cs typeface="Arial"/>
              </a:rPr>
              <a:t>caso.</a:t>
            </a:r>
          </a:p>
          <a:p>
            <a:pPr marL="49530">
              <a:lnSpc>
                <a:spcPct val="100000"/>
              </a:lnSpc>
              <a:spcBef>
                <a:spcPts val="1200"/>
              </a:spcBef>
            </a:pPr>
            <a:r>
              <a:rPr spc="-95" dirty="0"/>
              <a:t>Con </a:t>
            </a:r>
            <a:r>
              <a:rPr spc="-75" dirty="0"/>
              <a:t>la</a:t>
            </a:r>
            <a:r>
              <a:rPr spc="-170" dirty="0"/>
              <a:t> </a:t>
            </a:r>
            <a:r>
              <a:rPr spc="-105" dirty="0"/>
              <a:t>reforma</a:t>
            </a:r>
          </a:p>
          <a:p>
            <a:pPr marL="140970">
              <a:lnSpc>
                <a:spcPct val="100000"/>
              </a:lnSpc>
              <a:spcBef>
                <a:spcPts val="1200"/>
              </a:spcBef>
            </a:pPr>
            <a:r>
              <a:rPr b="0" spc="-90" dirty="0">
                <a:latin typeface="Arial"/>
                <a:cs typeface="Arial"/>
              </a:rPr>
              <a:t>No </a:t>
            </a:r>
            <a:r>
              <a:rPr b="0" spc="-100" dirty="0">
                <a:latin typeface="Arial"/>
                <a:cs typeface="Arial"/>
              </a:rPr>
              <a:t>hay </a:t>
            </a:r>
            <a:r>
              <a:rPr b="0" spc="-65" dirty="0">
                <a:latin typeface="Arial"/>
                <a:cs typeface="Arial"/>
              </a:rPr>
              <a:t>modificaciones </a:t>
            </a:r>
            <a:r>
              <a:rPr b="0" spc="-75" dirty="0">
                <a:latin typeface="Arial"/>
                <a:cs typeface="Arial"/>
              </a:rPr>
              <a:t>en </a:t>
            </a:r>
            <a:r>
              <a:rPr b="0" spc="-130" dirty="0">
                <a:latin typeface="Arial"/>
                <a:cs typeface="Arial"/>
              </a:rPr>
              <a:t>caso </a:t>
            </a:r>
            <a:r>
              <a:rPr b="0" spc="-70" dirty="0">
                <a:latin typeface="Arial"/>
                <a:cs typeface="Arial"/>
              </a:rPr>
              <a:t>que </a:t>
            </a:r>
            <a:r>
              <a:rPr b="0" spc="-114" dirty="0">
                <a:latin typeface="Arial"/>
                <a:cs typeface="Arial"/>
              </a:rPr>
              <a:t>haya </a:t>
            </a:r>
            <a:r>
              <a:rPr b="0" spc="-35" dirty="0">
                <a:latin typeface="Arial"/>
                <a:cs typeface="Arial"/>
              </a:rPr>
              <a:t>tratado. </a:t>
            </a:r>
            <a:r>
              <a:rPr b="0" spc="-155" dirty="0">
                <a:latin typeface="Arial"/>
                <a:cs typeface="Arial"/>
              </a:rPr>
              <a:t>MINEDUC </a:t>
            </a:r>
            <a:r>
              <a:rPr b="0" spc="-95" dirty="0">
                <a:latin typeface="Arial"/>
                <a:cs typeface="Arial"/>
              </a:rPr>
              <a:t>sigue </a:t>
            </a:r>
            <a:r>
              <a:rPr b="0" spc="-105" dirty="0">
                <a:latin typeface="Arial"/>
                <a:cs typeface="Arial"/>
              </a:rPr>
              <a:t>avanzando </a:t>
            </a:r>
            <a:r>
              <a:rPr b="0" spc="-75" dirty="0">
                <a:latin typeface="Arial"/>
                <a:cs typeface="Arial"/>
              </a:rPr>
              <a:t>en </a:t>
            </a:r>
            <a:r>
              <a:rPr b="0" spc="-70" dirty="0">
                <a:latin typeface="Arial"/>
                <a:cs typeface="Arial"/>
              </a:rPr>
              <a:t>concreción </a:t>
            </a:r>
            <a:r>
              <a:rPr b="0" spc="-75" dirty="0">
                <a:latin typeface="Arial"/>
                <a:cs typeface="Arial"/>
              </a:rPr>
              <a:t>de </a:t>
            </a:r>
            <a:r>
              <a:rPr b="0" spc="-90" dirty="0">
                <a:latin typeface="Arial"/>
                <a:cs typeface="Arial"/>
              </a:rPr>
              <a:t>nuevos</a:t>
            </a:r>
            <a:r>
              <a:rPr b="0" spc="-285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convenios.</a:t>
            </a:r>
          </a:p>
          <a:p>
            <a:pPr marL="140970" indent="-91440">
              <a:lnSpc>
                <a:spcPct val="100000"/>
              </a:lnSpc>
              <a:spcBef>
                <a:spcPts val="1190"/>
              </a:spcBef>
              <a:buClr>
                <a:srgbClr val="E38312"/>
              </a:buClr>
              <a:buChar char="•"/>
              <a:tabLst>
                <a:tab pos="141605" algn="l"/>
              </a:tabLst>
            </a:pPr>
            <a:r>
              <a:rPr b="0" spc="-155" dirty="0">
                <a:latin typeface="Arial"/>
                <a:cs typeface="Arial"/>
              </a:rPr>
              <a:t>MINEDUC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adquiere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spc="-35" dirty="0">
                <a:latin typeface="Arial"/>
                <a:cs typeface="Arial"/>
              </a:rPr>
              <a:t>atribución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de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listas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de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revalidación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spc="-55" dirty="0">
                <a:latin typeface="Arial"/>
                <a:cs typeface="Arial"/>
              </a:rPr>
              <a:t>automática,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por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Universidad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o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por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65" dirty="0">
                <a:latin typeface="Arial"/>
                <a:cs typeface="Arial"/>
              </a:rPr>
              <a:t>carrera.</a:t>
            </a:r>
          </a:p>
          <a:p>
            <a:pPr marL="140970" indent="-9144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Char char="•"/>
              <a:tabLst>
                <a:tab pos="141605" algn="l"/>
              </a:tabLst>
            </a:pPr>
            <a:r>
              <a:rPr b="0" spc="-229" dirty="0">
                <a:latin typeface="Arial"/>
                <a:cs typeface="Arial"/>
              </a:rPr>
              <a:t>Se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abre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35" dirty="0">
                <a:latin typeface="Arial"/>
                <a:cs typeface="Arial"/>
              </a:rPr>
              <a:t>atribución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de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revalidación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30" dirty="0">
                <a:latin typeface="Arial"/>
                <a:cs typeface="Arial"/>
              </a:rPr>
              <a:t>a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todas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spc="-100" dirty="0">
                <a:latin typeface="Arial"/>
                <a:cs typeface="Arial"/>
              </a:rPr>
              <a:t>las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spc="-95" dirty="0"/>
              <a:t>universidades</a:t>
            </a:r>
            <a:r>
              <a:rPr spc="-140" dirty="0"/>
              <a:t> </a:t>
            </a:r>
            <a:r>
              <a:rPr spc="-95" dirty="0"/>
              <a:t>acreditadas</a:t>
            </a:r>
            <a:r>
              <a:rPr spc="-170" dirty="0"/>
              <a:t> </a:t>
            </a:r>
            <a:r>
              <a:rPr spc="-85" dirty="0"/>
              <a:t>por</a:t>
            </a:r>
            <a:r>
              <a:rPr spc="-125" dirty="0"/>
              <a:t> </a:t>
            </a:r>
            <a:r>
              <a:rPr spc="-65" dirty="0"/>
              <a:t>más</a:t>
            </a:r>
            <a:r>
              <a:rPr spc="-140" dirty="0"/>
              <a:t> </a:t>
            </a:r>
            <a:r>
              <a:rPr spc="-100" dirty="0"/>
              <a:t>de</a:t>
            </a:r>
            <a:r>
              <a:rPr spc="-135" dirty="0"/>
              <a:t> 6</a:t>
            </a:r>
            <a:r>
              <a:rPr spc="-130" dirty="0"/>
              <a:t> </a:t>
            </a:r>
            <a:r>
              <a:rPr spc="-60" dirty="0"/>
              <a:t>años</a:t>
            </a:r>
            <a:r>
              <a:rPr b="0" spc="-6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740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0" dirty="0"/>
              <a:t>Límite </a:t>
            </a:r>
            <a:r>
              <a:rPr spc="-235" dirty="0"/>
              <a:t>de </a:t>
            </a:r>
            <a:r>
              <a:rPr spc="-355" dirty="0"/>
              <a:t>Trabajadores</a:t>
            </a:r>
            <a:r>
              <a:rPr spc="-965" dirty="0"/>
              <a:t> </a:t>
            </a:r>
            <a:r>
              <a:rPr spc="-335" dirty="0"/>
              <a:t>extranjeros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85" dirty="0"/>
              <a:t>28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1176324" y="6583400"/>
            <a:ext cx="519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8680"/>
            <a:ext cx="1008761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715" indent="-91440" algn="just">
              <a:lnSpc>
                <a:spcPct val="130000"/>
              </a:lnSpc>
              <a:spcBef>
                <a:spcPts val="10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35" dirty="0">
                <a:latin typeface="Arial"/>
                <a:cs typeface="Arial"/>
              </a:rPr>
              <a:t>Este </a:t>
            </a:r>
            <a:r>
              <a:rPr sz="1700" spc="-75" dirty="0">
                <a:latin typeface="Arial"/>
                <a:cs typeface="Arial"/>
              </a:rPr>
              <a:t>Proyecto de </a:t>
            </a:r>
            <a:r>
              <a:rPr sz="1700" spc="-55" dirty="0">
                <a:latin typeface="Arial"/>
                <a:cs typeface="Arial"/>
              </a:rPr>
              <a:t>ley plantea </a:t>
            </a:r>
            <a:r>
              <a:rPr sz="1700" spc="-80" dirty="0">
                <a:latin typeface="Arial"/>
                <a:cs typeface="Arial"/>
              </a:rPr>
              <a:t>una </a:t>
            </a:r>
            <a:r>
              <a:rPr sz="1700" spc="-50" dirty="0">
                <a:latin typeface="Arial"/>
                <a:cs typeface="Arial"/>
              </a:rPr>
              <a:t>modificación </a:t>
            </a:r>
            <a:r>
              <a:rPr sz="1700" spc="-65" dirty="0">
                <a:latin typeface="Arial"/>
                <a:cs typeface="Arial"/>
              </a:rPr>
              <a:t>al </a:t>
            </a:r>
            <a:r>
              <a:rPr sz="1700" spc="-80" dirty="0">
                <a:latin typeface="Arial"/>
                <a:cs typeface="Arial"/>
              </a:rPr>
              <a:t>Capítulo </a:t>
            </a:r>
            <a:r>
              <a:rPr sz="1700" spc="-50" dirty="0">
                <a:latin typeface="Arial"/>
                <a:cs typeface="Arial"/>
              </a:rPr>
              <a:t>III ”De </a:t>
            </a:r>
            <a:r>
              <a:rPr sz="1700" spc="-55" dirty="0">
                <a:latin typeface="Arial"/>
                <a:cs typeface="Arial"/>
              </a:rPr>
              <a:t>la </a:t>
            </a:r>
            <a:r>
              <a:rPr sz="1700" spc="-65" dirty="0">
                <a:latin typeface="Arial"/>
                <a:cs typeface="Arial"/>
              </a:rPr>
              <a:t>nacionalidad </a:t>
            </a:r>
            <a:r>
              <a:rPr sz="1700" spc="-80" dirty="0">
                <a:latin typeface="Arial"/>
                <a:cs typeface="Arial"/>
              </a:rPr>
              <a:t>de </a:t>
            </a:r>
            <a:r>
              <a:rPr sz="1700" spc="-75" dirty="0">
                <a:latin typeface="Arial"/>
                <a:cs typeface="Arial"/>
              </a:rPr>
              <a:t>los </a:t>
            </a:r>
            <a:r>
              <a:rPr sz="1700" spc="-60" dirty="0">
                <a:latin typeface="Arial"/>
                <a:cs typeface="Arial"/>
              </a:rPr>
              <a:t>trabajadores”, </a:t>
            </a:r>
            <a:r>
              <a:rPr sz="1700" spc="-70" dirty="0">
                <a:latin typeface="Arial"/>
                <a:cs typeface="Arial"/>
              </a:rPr>
              <a:t>que  </a:t>
            </a:r>
            <a:r>
              <a:rPr sz="1700" spc="-85" dirty="0">
                <a:latin typeface="Arial"/>
                <a:cs typeface="Arial"/>
              </a:rPr>
              <a:t>establece </a:t>
            </a:r>
            <a:r>
              <a:rPr sz="1700" spc="-70" dirty="0">
                <a:latin typeface="Arial"/>
                <a:cs typeface="Arial"/>
              </a:rPr>
              <a:t>que </a:t>
            </a:r>
            <a:r>
              <a:rPr sz="1700" spc="-55" dirty="0">
                <a:latin typeface="Arial"/>
                <a:cs typeface="Arial"/>
              </a:rPr>
              <a:t>“El </a:t>
            </a:r>
            <a:r>
              <a:rPr sz="1700" spc="-65" dirty="0">
                <a:latin typeface="Arial"/>
                <a:cs typeface="Arial"/>
              </a:rPr>
              <a:t>ochenta </a:t>
            </a:r>
            <a:r>
              <a:rPr sz="1700" spc="-80" dirty="0">
                <a:latin typeface="Arial"/>
                <a:cs typeface="Arial"/>
              </a:rPr>
              <a:t>y </a:t>
            </a:r>
            <a:r>
              <a:rPr sz="1700" spc="-75" dirty="0">
                <a:latin typeface="Arial"/>
                <a:cs typeface="Arial"/>
              </a:rPr>
              <a:t>cinco </a:t>
            </a:r>
            <a:r>
              <a:rPr sz="1700" spc="-30" dirty="0">
                <a:latin typeface="Arial"/>
                <a:cs typeface="Arial"/>
              </a:rPr>
              <a:t>por </a:t>
            </a:r>
            <a:r>
              <a:rPr sz="1700" spc="-50" dirty="0">
                <a:latin typeface="Arial"/>
                <a:cs typeface="Arial"/>
              </a:rPr>
              <a:t>ciento, </a:t>
            </a:r>
            <a:r>
              <a:rPr sz="1700" spc="-130" dirty="0">
                <a:latin typeface="Arial"/>
                <a:cs typeface="Arial"/>
              </a:rPr>
              <a:t>a </a:t>
            </a:r>
            <a:r>
              <a:rPr sz="1700" spc="-20" dirty="0">
                <a:latin typeface="Arial"/>
                <a:cs typeface="Arial"/>
              </a:rPr>
              <a:t>lo </a:t>
            </a:r>
            <a:r>
              <a:rPr sz="1700" spc="-80" dirty="0">
                <a:latin typeface="Arial"/>
                <a:cs typeface="Arial"/>
              </a:rPr>
              <a:t>menos, </a:t>
            </a:r>
            <a:r>
              <a:rPr sz="1700" spc="-75" dirty="0">
                <a:latin typeface="Arial"/>
                <a:cs typeface="Arial"/>
              </a:rPr>
              <a:t>de los </a:t>
            </a:r>
            <a:r>
              <a:rPr sz="1700" spc="-65" dirty="0">
                <a:latin typeface="Arial"/>
                <a:cs typeface="Arial"/>
              </a:rPr>
              <a:t>trabajadores </a:t>
            </a:r>
            <a:r>
              <a:rPr sz="1700" spc="-70" dirty="0">
                <a:latin typeface="Arial"/>
                <a:cs typeface="Arial"/>
              </a:rPr>
              <a:t>que </a:t>
            </a:r>
            <a:r>
              <a:rPr sz="1700" spc="-80" dirty="0">
                <a:latin typeface="Arial"/>
                <a:cs typeface="Arial"/>
              </a:rPr>
              <a:t>sirvan </a:t>
            </a:r>
            <a:r>
              <a:rPr sz="1700" spc="-130" dirty="0">
                <a:latin typeface="Arial"/>
                <a:cs typeface="Arial"/>
              </a:rPr>
              <a:t>a </a:t>
            </a:r>
            <a:r>
              <a:rPr sz="1700" spc="-60" dirty="0">
                <a:latin typeface="Arial"/>
                <a:cs typeface="Arial"/>
              </a:rPr>
              <a:t>un </a:t>
            </a:r>
            <a:r>
              <a:rPr sz="1700" spc="-70" dirty="0">
                <a:latin typeface="Arial"/>
                <a:cs typeface="Arial"/>
              </a:rPr>
              <a:t>mismo </a:t>
            </a:r>
            <a:r>
              <a:rPr sz="1700" spc="-60" dirty="0">
                <a:latin typeface="Arial"/>
                <a:cs typeface="Arial"/>
              </a:rPr>
              <a:t>empleador  </a:t>
            </a:r>
            <a:r>
              <a:rPr sz="1700" spc="-110" dirty="0">
                <a:latin typeface="Arial"/>
                <a:cs typeface="Arial"/>
              </a:rPr>
              <a:t>será </a:t>
            </a:r>
            <a:r>
              <a:rPr sz="1700" spc="-75" dirty="0">
                <a:latin typeface="Arial"/>
                <a:cs typeface="Arial"/>
              </a:rPr>
              <a:t>de </a:t>
            </a:r>
            <a:r>
              <a:rPr sz="1700" spc="-65" dirty="0">
                <a:latin typeface="Arial"/>
                <a:cs typeface="Arial"/>
              </a:rPr>
              <a:t>nacionalidad </a:t>
            </a:r>
            <a:r>
              <a:rPr sz="1700" spc="-60" dirty="0">
                <a:latin typeface="Arial"/>
                <a:cs typeface="Arial"/>
              </a:rPr>
              <a:t>chilena”, </a:t>
            </a:r>
            <a:r>
              <a:rPr sz="1700" spc="-75" dirty="0">
                <a:latin typeface="Arial"/>
                <a:cs typeface="Arial"/>
              </a:rPr>
              <a:t>exceptuando de </a:t>
            </a:r>
            <a:r>
              <a:rPr sz="1700" spc="-95" dirty="0">
                <a:latin typeface="Arial"/>
                <a:cs typeface="Arial"/>
              </a:rPr>
              <a:t>esta </a:t>
            </a:r>
            <a:r>
              <a:rPr sz="1700" spc="-60" dirty="0">
                <a:latin typeface="Arial"/>
                <a:cs typeface="Arial"/>
              </a:rPr>
              <a:t>“disposición </a:t>
            </a:r>
            <a:r>
              <a:rPr sz="1700" spc="-45" dirty="0">
                <a:latin typeface="Arial"/>
                <a:cs typeface="Arial"/>
              </a:rPr>
              <a:t>el </a:t>
            </a:r>
            <a:r>
              <a:rPr sz="1700" spc="-60" dirty="0">
                <a:latin typeface="Arial"/>
                <a:cs typeface="Arial"/>
              </a:rPr>
              <a:t>empleador </a:t>
            </a:r>
            <a:r>
              <a:rPr sz="1700" spc="-70" dirty="0">
                <a:latin typeface="Arial"/>
                <a:cs typeface="Arial"/>
              </a:rPr>
              <a:t>que </a:t>
            </a:r>
            <a:r>
              <a:rPr sz="1700" spc="-55" dirty="0">
                <a:latin typeface="Arial"/>
                <a:cs typeface="Arial"/>
              </a:rPr>
              <a:t>no </a:t>
            </a:r>
            <a:r>
              <a:rPr sz="1700" spc="-85" dirty="0">
                <a:latin typeface="Arial"/>
                <a:cs typeface="Arial"/>
              </a:rPr>
              <a:t>ocupa </a:t>
            </a:r>
            <a:r>
              <a:rPr sz="1700" spc="-125" dirty="0">
                <a:latin typeface="Arial"/>
                <a:cs typeface="Arial"/>
              </a:rPr>
              <a:t>más </a:t>
            </a:r>
            <a:r>
              <a:rPr sz="1700" spc="-75" dirty="0">
                <a:latin typeface="Arial"/>
                <a:cs typeface="Arial"/>
              </a:rPr>
              <a:t>de </a:t>
            </a:r>
            <a:r>
              <a:rPr sz="1700" spc="-50" dirty="0">
                <a:latin typeface="Arial"/>
                <a:cs typeface="Arial"/>
              </a:rPr>
              <a:t>veinticinco  </a:t>
            </a:r>
            <a:r>
              <a:rPr sz="1700" spc="-55" dirty="0">
                <a:latin typeface="Arial"/>
                <a:cs typeface="Arial"/>
              </a:rPr>
              <a:t>trabajadores”. </a:t>
            </a:r>
            <a:r>
              <a:rPr sz="1700" spc="-150" dirty="0">
                <a:latin typeface="Arial"/>
                <a:cs typeface="Arial"/>
              </a:rPr>
              <a:t>El </a:t>
            </a:r>
            <a:r>
              <a:rPr sz="1700" spc="-70" dirty="0">
                <a:latin typeface="Arial"/>
                <a:cs typeface="Arial"/>
              </a:rPr>
              <a:t>cálculo </a:t>
            </a:r>
            <a:r>
              <a:rPr sz="1700" spc="-140" dirty="0">
                <a:latin typeface="Arial"/>
                <a:cs typeface="Arial"/>
              </a:rPr>
              <a:t>se </a:t>
            </a:r>
            <a:r>
              <a:rPr sz="1700" spc="-75" dirty="0">
                <a:latin typeface="Arial"/>
                <a:cs typeface="Arial"/>
              </a:rPr>
              <a:t>realiza </a:t>
            </a:r>
            <a:r>
              <a:rPr sz="1700" spc="-105" dirty="0">
                <a:latin typeface="Arial"/>
                <a:cs typeface="Arial"/>
              </a:rPr>
              <a:t>según </a:t>
            </a:r>
            <a:r>
              <a:rPr sz="1700" spc="-100" dirty="0">
                <a:latin typeface="Arial"/>
                <a:cs typeface="Arial"/>
              </a:rPr>
              <a:t>las </a:t>
            </a:r>
            <a:r>
              <a:rPr sz="1700" spc="-75" dirty="0">
                <a:latin typeface="Arial"/>
                <a:cs typeface="Arial"/>
              </a:rPr>
              <a:t>normas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siguientes:</a:t>
            </a:r>
            <a:endParaRPr sz="1700" dirty="0">
              <a:latin typeface="Arial"/>
              <a:cs typeface="Arial"/>
            </a:endParaRPr>
          </a:p>
          <a:p>
            <a:pPr marL="104139" marR="5080" indent="-91440" algn="just">
              <a:lnSpc>
                <a:spcPct val="130000"/>
              </a:lnSpc>
              <a:spcBef>
                <a:spcPts val="139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latin typeface="Arial"/>
                <a:cs typeface="Arial"/>
              </a:rPr>
              <a:t>Se </a:t>
            </a:r>
            <a:r>
              <a:rPr sz="1700" spc="-50" dirty="0">
                <a:latin typeface="Arial"/>
                <a:cs typeface="Arial"/>
              </a:rPr>
              <a:t>tomará </a:t>
            </a:r>
            <a:r>
              <a:rPr sz="1700" spc="-80" dirty="0">
                <a:latin typeface="Arial"/>
                <a:cs typeface="Arial"/>
              </a:rPr>
              <a:t>en </a:t>
            </a:r>
            <a:r>
              <a:rPr sz="1700" spc="-70" dirty="0">
                <a:latin typeface="Arial"/>
                <a:cs typeface="Arial"/>
              </a:rPr>
              <a:t>cuenta </a:t>
            </a:r>
            <a:r>
              <a:rPr sz="1700" spc="-40" dirty="0">
                <a:latin typeface="Arial"/>
                <a:cs typeface="Arial"/>
              </a:rPr>
              <a:t>el </a:t>
            </a:r>
            <a:r>
              <a:rPr sz="1700" spc="-55" dirty="0">
                <a:latin typeface="Arial"/>
                <a:cs typeface="Arial"/>
              </a:rPr>
              <a:t>número </a:t>
            </a:r>
            <a:r>
              <a:rPr sz="1700" spc="-5" dirty="0">
                <a:latin typeface="Arial"/>
                <a:cs typeface="Arial"/>
              </a:rPr>
              <a:t>total </a:t>
            </a:r>
            <a:r>
              <a:rPr sz="1700" spc="-75" dirty="0">
                <a:latin typeface="Arial"/>
                <a:cs typeface="Arial"/>
              </a:rPr>
              <a:t>de </a:t>
            </a:r>
            <a:r>
              <a:rPr sz="1700" spc="-65" dirty="0">
                <a:latin typeface="Arial"/>
                <a:cs typeface="Arial"/>
              </a:rPr>
              <a:t>trabajadores, </a:t>
            </a:r>
            <a:r>
              <a:rPr sz="1700" spc="-50" dirty="0">
                <a:latin typeface="Arial"/>
                <a:cs typeface="Arial"/>
              </a:rPr>
              <a:t>no </a:t>
            </a:r>
            <a:r>
              <a:rPr sz="1700" spc="-30" dirty="0">
                <a:latin typeface="Arial"/>
                <a:cs typeface="Arial"/>
              </a:rPr>
              <a:t>por </a:t>
            </a:r>
            <a:r>
              <a:rPr sz="1700" spc="-100" dirty="0">
                <a:latin typeface="Arial"/>
                <a:cs typeface="Arial"/>
              </a:rPr>
              <a:t>sucursales, </a:t>
            </a:r>
            <a:r>
              <a:rPr sz="1700" spc="-140" dirty="0">
                <a:latin typeface="Arial"/>
                <a:cs typeface="Arial"/>
              </a:rPr>
              <a:t>se </a:t>
            </a:r>
            <a:r>
              <a:rPr sz="1700" spc="-75" dirty="0">
                <a:latin typeface="Arial"/>
                <a:cs typeface="Arial"/>
              </a:rPr>
              <a:t>excluirá </a:t>
            </a:r>
            <a:r>
              <a:rPr sz="1700" spc="-70" dirty="0">
                <a:latin typeface="Arial"/>
                <a:cs typeface="Arial"/>
              </a:rPr>
              <a:t>al </a:t>
            </a:r>
            <a:r>
              <a:rPr sz="1700" spc="-75" dirty="0">
                <a:latin typeface="Arial"/>
                <a:cs typeface="Arial"/>
              </a:rPr>
              <a:t>personal </a:t>
            </a:r>
            <a:r>
              <a:rPr sz="1700" spc="-55" dirty="0">
                <a:latin typeface="Arial"/>
                <a:cs typeface="Arial"/>
              </a:rPr>
              <a:t>técnico  </a:t>
            </a:r>
            <a:r>
              <a:rPr sz="1700" spc="-75" dirty="0">
                <a:latin typeface="Arial"/>
                <a:cs typeface="Arial"/>
              </a:rPr>
              <a:t>especialista; </a:t>
            </a:r>
            <a:r>
              <a:rPr sz="1700" spc="-150" dirty="0">
                <a:latin typeface="Arial"/>
                <a:cs typeface="Arial"/>
              </a:rPr>
              <a:t>se </a:t>
            </a:r>
            <a:r>
              <a:rPr sz="1700" spc="-45" dirty="0">
                <a:latin typeface="Arial"/>
                <a:cs typeface="Arial"/>
              </a:rPr>
              <a:t>tendrá </a:t>
            </a:r>
            <a:r>
              <a:rPr sz="1700" spc="-75" dirty="0">
                <a:latin typeface="Arial"/>
                <a:cs typeface="Arial"/>
              </a:rPr>
              <a:t>como </a:t>
            </a:r>
            <a:r>
              <a:rPr sz="1700" spc="-55" dirty="0">
                <a:latin typeface="Arial"/>
                <a:cs typeface="Arial"/>
              </a:rPr>
              <a:t>chileno </a:t>
            </a:r>
            <a:r>
              <a:rPr sz="1700" spc="-70" dirty="0">
                <a:latin typeface="Arial"/>
                <a:cs typeface="Arial"/>
              </a:rPr>
              <a:t>al </a:t>
            </a:r>
            <a:r>
              <a:rPr sz="1700" spc="-50" dirty="0">
                <a:latin typeface="Arial"/>
                <a:cs typeface="Arial"/>
              </a:rPr>
              <a:t>extranjero </a:t>
            </a:r>
            <a:r>
              <a:rPr sz="1700" spc="-85" dirty="0">
                <a:latin typeface="Arial"/>
                <a:cs typeface="Arial"/>
              </a:rPr>
              <a:t>cuyo </a:t>
            </a:r>
            <a:r>
              <a:rPr sz="1700" spc="-95" dirty="0">
                <a:latin typeface="Arial"/>
                <a:cs typeface="Arial"/>
              </a:rPr>
              <a:t>cónyuge </a:t>
            </a:r>
            <a:r>
              <a:rPr sz="1700" spc="-50" dirty="0">
                <a:latin typeface="Arial"/>
                <a:cs typeface="Arial"/>
              </a:rPr>
              <a:t>o </a:t>
            </a:r>
            <a:r>
              <a:rPr sz="1700" spc="-60" dirty="0" err="1">
                <a:latin typeface="Arial"/>
                <a:cs typeface="Arial"/>
              </a:rPr>
              <a:t>conviviente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civil</a:t>
            </a:r>
            <a:r>
              <a:rPr lang="es-ES" sz="1700" spc="-40" dirty="0">
                <a:latin typeface="Arial"/>
                <a:cs typeface="Arial"/>
              </a:rPr>
              <a:t> sea chileno</a:t>
            </a:r>
            <a:r>
              <a:rPr sz="1700" spc="-40" dirty="0">
                <a:latin typeface="Arial"/>
                <a:cs typeface="Arial"/>
              </a:rPr>
              <a:t>, </a:t>
            </a:r>
            <a:r>
              <a:rPr sz="1700" spc="-80" dirty="0">
                <a:latin typeface="Arial"/>
                <a:cs typeface="Arial"/>
              </a:rPr>
              <a:t>y </a:t>
            </a:r>
            <a:r>
              <a:rPr sz="1700" spc="-140" dirty="0">
                <a:latin typeface="Arial"/>
                <a:cs typeface="Arial"/>
              </a:rPr>
              <a:t>se </a:t>
            </a:r>
            <a:r>
              <a:rPr sz="1700" spc="-85" dirty="0">
                <a:latin typeface="Arial"/>
                <a:cs typeface="Arial"/>
              </a:rPr>
              <a:t>considerará </a:t>
            </a:r>
            <a:r>
              <a:rPr sz="1700" spc="-45" dirty="0">
                <a:latin typeface="Arial"/>
                <a:cs typeface="Arial"/>
              </a:rPr>
              <a:t>también  </a:t>
            </a:r>
            <a:r>
              <a:rPr sz="1700" spc="-80" dirty="0">
                <a:latin typeface="Arial"/>
                <a:cs typeface="Arial"/>
              </a:rPr>
              <a:t>como </a:t>
            </a:r>
            <a:r>
              <a:rPr sz="1700" spc="-70" dirty="0">
                <a:latin typeface="Arial"/>
                <a:cs typeface="Arial"/>
              </a:rPr>
              <a:t>chilenos </a:t>
            </a:r>
            <a:r>
              <a:rPr sz="1700" spc="-130" dirty="0">
                <a:latin typeface="Arial"/>
                <a:cs typeface="Arial"/>
              </a:rPr>
              <a:t>a </a:t>
            </a:r>
            <a:r>
              <a:rPr sz="1700" spc="-75" dirty="0">
                <a:latin typeface="Arial"/>
                <a:cs typeface="Arial"/>
              </a:rPr>
              <a:t>los </a:t>
            </a:r>
            <a:r>
              <a:rPr sz="1700" spc="-60" dirty="0">
                <a:latin typeface="Arial"/>
                <a:cs typeface="Arial"/>
              </a:rPr>
              <a:t>extranjeros </a:t>
            </a:r>
            <a:r>
              <a:rPr sz="1700" spc="-70" dirty="0">
                <a:latin typeface="Arial"/>
                <a:cs typeface="Arial"/>
              </a:rPr>
              <a:t>residentes </a:t>
            </a:r>
            <a:r>
              <a:rPr sz="1700" spc="-30" dirty="0">
                <a:latin typeface="Arial"/>
                <a:cs typeface="Arial"/>
              </a:rPr>
              <a:t>por </a:t>
            </a:r>
            <a:r>
              <a:rPr sz="1700" spc="-125" dirty="0">
                <a:latin typeface="Arial"/>
                <a:cs typeface="Arial"/>
              </a:rPr>
              <a:t>más </a:t>
            </a:r>
            <a:r>
              <a:rPr sz="1700" spc="-75" dirty="0">
                <a:latin typeface="Arial"/>
                <a:cs typeface="Arial"/>
              </a:rPr>
              <a:t>de cinco </a:t>
            </a:r>
            <a:r>
              <a:rPr sz="1700" spc="-105" dirty="0">
                <a:latin typeface="Arial"/>
                <a:cs typeface="Arial"/>
              </a:rPr>
              <a:t>años </a:t>
            </a:r>
            <a:r>
              <a:rPr sz="1700" spc="-75" dirty="0">
                <a:latin typeface="Arial"/>
                <a:cs typeface="Arial"/>
              </a:rPr>
              <a:t>en </a:t>
            </a:r>
            <a:r>
              <a:rPr sz="1700" spc="-45" dirty="0">
                <a:latin typeface="Arial"/>
                <a:cs typeface="Arial"/>
              </a:rPr>
              <a:t>el</a:t>
            </a:r>
            <a:r>
              <a:rPr sz="1700" spc="-33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país.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"/>
            </a:pPr>
            <a:endParaRPr sz="1750" dirty="0">
              <a:latin typeface="Times New Roman"/>
              <a:cs typeface="Times New Roman"/>
            </a:endParaRPr>
          </a:p>
          <a:p>
            <a:pPr marL="104139" indent="-91440">
              <a:lnSpc>
                <a:spcPct val="100000"/>
              </a:lnSpc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229" dirty="0">
                <a:latin typeface="Arial"/>
                <a:cs typeface="Arial"/>
              </a:rPr>
              <a:t>Se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establece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la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adición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de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un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numeral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al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artículo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20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del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código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del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Trabajo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como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sigue:</a:t>
            </a:r>
            <a:endParaRPr sz="1700" dirty="0">
              <a:latin typeface="Arial"/>
              <a:cs typeface="Arial"/>
            </a:endParaRPr>
          </a:p>
          <a:p>
            <a:pPr marL="104139" marR="5715">
              <a:lnSpc>
                <a:spcPct val="130000"/>
              </a:lnSpc>
              <a:spcBef>
                <a:spcPts val="1405"/>
              </a:spcBef>
            </a:pPr>
            <a:r>
              <a:rPr sz="1700" spc="-70" dirty="0">
                <a:latin typeface="Arial"/>
                <a:cs typeface="Arial"/>
              </a:rPr>
              <a:t>“</a:t>
            </a:r>
            <a:r>
              <a:rPr sz="1700" b="1" spc="-70" dirty="0">
                <a:latin typeface="Trebuchet MS"/>
                <a:cs typeface="Trebuchet MS"/>
              </a:rPr>
              <a:t>5.- </a:t>
            </a:r>
            <a:r>
              <a:rPr sz="1700" b="1" spc="-90" dirty="0">
                <a:latin typeface="Trebuchet MS"/>
                <a:cs typeface="Trebuchet MS"/>
              </a:rPr>
              <a:t>se </a:t>
            </a:r>
            <a:r>
              <a:rPr sz="1700" b="1" spc="-130" dirty="0">
                <a:latin typeface="Trebuchet MS"/>
                <a:cs typeface="Trebuchet MS"/>
              </a:rPr>
              <a:t>excluirá </a:t>
            </a:r>
            <a:r>
              <a:rPr sz="1700" b="1" spc="-65" dirty="0">
                <a:latin typeface="Trebuchet MS"/>
                <a:cs typeface="Trebuchet MS"/>
              </a:rPr>
              <a:t>a </a:t>
            </a:r>
            <a:r>
              <a:rPr sz="1700" b="1" spc="-85" dirty="0">
                <a:latin typeface="Trebuchet MS"/>
                <a:cs typeface="Trebuchet MS"/>
              </a:rPr>
              <a:t>aquellos </a:t>
            </a:r>
            <a:r>
              <a:rPr sz="1700" b="1" spc="-125" dirty="0">
                <a:latin typeface="Trebuchet MS"/>
                <a:cs typeface="Trebuchet MS"/>
              </a:rPr>
              <a:t>extranjeros </a:t>
            </a:r>
            <a:r>
              <a:rPr sz="1700" b="1" spc="-110" dirty="0">
                <a:latin typeface="Trebuchet MS"/>
                <a:cs typeface="Trebuchet MS"/>
              </a:rPr>
              <a:t>cuyo </a:t>
            </a:r>
            <a:r>
              <a:rPr sz="1700" b="1" spc="-90" dirty="0">
                <a:latin typeface="Trebuchet MS"/>
                <a:cs typeface="Trebuchet MS"/>
              </a:rPr>
              <a:t>permiso </a:t>
            </a:r>
            <a:r>
              <a:rPr sz="1700" b="1" spc="-100" dirty="0">
                <a:latin typeface="Trebuchet MS"/>
                <a:cs typeface="Trebuchet MS"/>
              </a:rPr>
              <a:t>de </a:t>
            </a:r>
            <a:r>
              <a:rPr sz="1700" b="1" spc="-105" dirty="0">
                <a:latin typeface="Trebuchet MS"/>
                <a:cs typeface="Trebuchet MS"/>
              </a:rPr>
              <a:t>residencia </a:t>
            </a:r>
            <a:r>
              <a:rPr sz="1700" b="1" spc="-50" dirty="0">
                <a:latin typeface="Trebuchet MS"/>
                <a:cs typeface="Trebuchet MS"/>
              </a:rPr>
              <a:t>o </a:t>
            </a:r>
            <a:r>
              <a:rPr sz="1700" b="1" spc="-105" dirty="0">
                <a:latin typeface="Trebuchet MS"/>
                <a:cs typeface="Trebuchet MS"/>
              </a:rPr>
              <a:t>permanencia </a:t>
            </a:r>
            <a:r>
              <a:rPr sz="1700" b="1" spc="-95" dirty="0" err="1">
                <a:latin typeface="Trebuchet MS"/>
                <a:cs typeface="Trebuchet MS"/>
              </a:rPr>
              <a:t>tenga</a:t>
            </a:r>
            <a:r>
              <a:rPr sz="1700" b="1" spc="-95" dirty="0">
                <a:latin typeface="Trebuchet MS"/>
                <a:cs typeface="Trebuchet MS"/>
              </a:rPr>
              <a:t> un</a:t>
            </a:r>
            <a:r>
              <a:rPr lang="es-CL" sz="1700" b="1" spc="-105" dirty="0">
                <a:latin typeface="Trebuchet MS"/>
                <a:cs typeface="Trebuchet MS"/>
              </a:rPr>
              <a:t>pl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spc="-105" dirty="0">
                <a:latin typeface="Trebuchet MS"/>
                <a:cs typeface="Trebuchet MS"/>
              </a:rPr>
              <a:t>azo de </a:t>
            </a:r>
            <a:r>
              <a:rPr sz="1700" b="1" spc="-90" dirty="0">
                <a:latin typeface="Trebuchet MS"/>
                <a:cs typeface="Trebuchet MS"/>
              </a:rPr>
              <a:t>estadía  </a:t>
            </a:r>
            <a:r>
              <a:rPr sz="1700" b="1" spc="-95" dirty="0">
                <a:latin typeface="Trebuchet MS"/>
                <a:cs typeface="Trebuchet MS"/>
              </a:rPr>
              <a:t>menor</a:t>
            </a:r>
            <a:r>
              <a:rPr sz="1700" b="1" spc="-135" dirty="0">
                <a:latin typeface="Trebuchet MS"/>
                <a:cs typeface="Trebuchet MS"/>
              </a:rPr>
              <a:t> </a:t>
            </a:r>
            <a:r>
              <a:rPr sz="1700" b="1" spc="-65" dirty="0">
                <a:latin typeface="Trebuchet MS"/>
                <a:cs typeface="Trebuchet MS"/>
              </a:rPr>
              <a:t>a</a:t>
            </a:r>
            <a:r>
              <a:rPr sz="1700" b="1" spc="-130" dirty="0">
                <a:latin typeface="Trebuchet MS"/>
                <a:cs typeface="Trebuchet MS"/>
              </a:rPr>
              <a:t> </a:t>
            </a:r>
            <a:r>
              <a:rPr sz="1700" b="1" spc="-95" dirty="0">
                <a:latin typeface="Trebuchet MS"/>
                <a:cs typeface="Trebuchet MS"/>
              </a:rPr>
              <a:t>un</a:t>
            </a:r>
            <a:r>
              <a:rPr sz="1700" b="1" spc="-135" dirty="0">
                <a:latin typeface="Trebuchet MS"/>
                <a:cs typeface="Trebuchet MS"/>
              </a:rPr>
              <a:t> </a:t>
            </a:r>
            <a:r>
              <a:rPr sz="1700" b="1" spc="-70" dirty="0">
                <a:latin typeface="Trebuchet MS"/>
                <a:cs typeface="Trebuchet MS"/>
              </a:rPr>
              <a:t>año</a:t>
            </a:r>
            <a:r>
              <a:rPr sz="1700" b="1" spc="-140" dirty="0">
                <a:latin typeface="Trebuchet MS"/>
                <a:cs typeface="Trebuchet MS"/>
              </a:rPr>
              <a:t> </a:t>
            </a:r>
            <a:r>
              <a:rPr sz="1700" b="1" spc="-105" dirty="0">
                <a:latin typeface="Trebuchet MS"/>
                <a:cs typeface="Trebuchet MS"/>
              </a:rPr>
              <a:t>y</a:t>
            </a:r>
            <a:r>
              <a:rPr sz="1700" b="1" spc="-135" dirty="0">
                <a:latin typeface="Trebuchet MS"/>
                <a:cs typeface="Trebuchet MS"/>
              </a:rPr>
              <a:t> </a:t>
            </a:r>
            <a:r>
              <a:rPr sz="1700" b="1" spc="-75" dirty="0">
                <a:latin typeface="Trebuchet MS"/>
                <a:cs typeface="Trebuchet MS"/>
              </a:rPr>
              <a:t>no</a:t>
            </a:r>
            <a:r>
              <a:rPr sz="1700" b="1" spc="-125" dirty="0">
                <a:latin typeface="Trebuchet MS"/>
                <a:cs typeface="Trebuchet MS"/>
              </a:rPr>
              <a:t> </a:t>
            </a:r>
            <a:r>
              <a:rPr sz="1700" b="1" spc="-100" dirty="0">
                <a:latin typeface="Trebuchet MS"/>
                <a:cs typeface="Trebuchet MS"/>
              </a:rPr>
              <a:t>permita</a:t>
            </a:r>
            <a:r>
              <a:rPr sz="1700" b="1" spc="-150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postular</a:t>
            </a:r>
            <a:r>
              <a:rPr sz="1700" b="1" spc="-135" dirty="0">
                <a:latin typeface="Trebuchet MS"/>
                <a:cs typeface="Trebuchet MS"/>
              </a:rPr>
              <a:t> </a:t>
            </a:r>
            <a:r>
              <a:rPr sz="1700" b="1" spc="-65" dirty="0">
                <a:latin typeface="Trebuchet MS"/>
                <a:cs typeface="Trebuchet MS"/>
              </a:rPr>
              <a:t>a</a:t>
            </a:r>
            <a:r>
              <a:rPr sz="1700" b="1" spc="-130" dirty="0">
                <a:latin typeface="Trebuchet MS"/>
                <a:cs typeface="Trebuchet MS"/>
              </a:rPr>
              <a:t> </a:t>
            </a:r>
            <a:r>
              <a:rPr sz="1700" b="1" spc="-75" dirty="0">
                <a:latin typeface="Trebuchet MS"/>
                <a:cs typeface="Trebuchet MS"/>
              </a:rPr>
              <a:t>la</a:t>
            </a:r>
            <a:r>
              <a:rPr sz="1700" b="1" spc="-145" dirty="0">
                <a:latin typeface="Trebuchet MS"/>
                <a:cs typeface="Trebuchet MS"/>
              </a:rPr>
              <a:t> </a:t>
            </a:r>
            <a:r>
              <a:rPr sz="1700" b="1" spc="-105" dirty="0">
                <a:latin typeface="Trebuchet MS"/>
                <a:cs typeface="Trebuchet MS"/>
              </a:rPr>
              <a:t>residencia</a:t>
            </a:r>
            <a:r>
              <a:rPr sz="1700" b="1" spc="-140" dirty="0">
                <a:latin typeface="Trebuchet MS"/>
                <a:cs typeface="Trebuchet MS"/>
              </a:rPr>
              <a:t> </a:t>
            </a:r>
            <a:r>
              <a:rPr sz="1700" b="1" spc="-114" dirty="0">
                <a:latin typeface="Trebuchet MS"/>
                <a:cs typeface="Trebuchet MS"/>
              </a:rPr>
              <a:t>definitiva.</a:t>
            </a:r>
            <a:r>
              <a:rPr sz="1700" b="1" spc="-114" dirty="0">
                <a:latin typeface="Arial"/>
                <a:cs typeface="Arial"/>
              </a:rPr>
              <a:t>”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1973021"/>
            <a:ext cx="72009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285" dirty="0">
                <a:solidFill>
                  <a:srgbClr val="252525"/>
                </a:solidFill>
              </a:rPr>
              <a:t>Migraciones</a:t>
            </a:r>
            <a:r>
              <a:rPr sz="8000" spc="-785" dirty="0">
                <a:solidFill>
                  <a:srgbClr val="252525"/>
                </a:solidFill>
              </a:rPr>
              <a:t> </a:t>
            </a:r>
            <a:r>
              <a:rPr sz="8000" spc="-175" dirty="0">
                <a:solidFill>
                  <a:srgbClr val="252525"/>
                </a:solidFill>
              </a:rPr>
              <a:t>2018</a:t>
            </a:r>
            <a:endParaRPr sz="8000"/>
          </a:p>
        </p:txBody>
      </p:sp>
      <p:sp>
        <p:nvSpPr>
          <p:cNvPr id="6" name="object 6"/>
          <p:cNvSpPr/>
          <p:nvPr/>
        </p:nvSpPr>
        <p:spPr>
          <a:xfrm>
            <a:off x="10693907" y="15240"/>
            <a:ext cx="1498091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spc="-285" dirty="0"/>
              <a:t>Estimación</a:t>
            </a:r>
            <a:r>
              <a:rPr spc="-555" dirty="0"/>
              <a:t> </a:t>
            </a:r>
            <a:r>
              <a:rPr spc="-295" dirty="0"/>
              <a:t>del</a:t>
            </a:r>
            <a:r>
              <a:rPr spc="-525" dirty="0"/>
              <a:t> </a:t>
            </a:r>
            <a:r>
              <a:rPr spc="-240" dirty="0"/>
              <a:t>número</a:t>
            </a:r>
            <a:r>
              <a:rPr spc="-550" dirty="0"/>
              <a:t> </a:t>
            </a:r>
            <a:r>
              <a:rPr spc="-240" dirty="0"/>
              <a:t>de</a:t>
            </a:r>
            <a:r>
              <a:rPr spc="-525" dirty="0"/>
              <a:t> </a:t>
            </a:r>
            <a:r>
              <a:rPr spc="-290" dirty="0"/>
              <a:t>migrantes</a:t>
            </a:r>
            <a:r>
              <a:rPr spc="-525" dirty="0"/>
              <a:t> </a:t>
            </a:r>
            <a:r>
              <a:rPr spc="-200" dirty="0"/>
              <a:t>por  </a:t>
            </a:r>
            <a:r>
              <a:rPr spc="-295" dirty="0"/>
              <a:t>nacionalidad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6554825"/>
            <a:ext cx="519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7772" y="6153099"/>
            <a:ext cx="46888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latin typeface="Arial"/>
                <a:cs typeface="Arial"/>
              </a:rPr>
              <a:t>Fuente: </a:t>
            </a:r>
            <a:r>
              <a:rPr sz="1050" spc="-60" dirty="0">
                <a:latin typeface="Arial"/>
                <a:cs typeface="Arial"/>
              </a:rPr>
              <a:t>Estimaciones </a:t>
            </a:r>
            <a:r>
              <a:rPr sz="1050" spc="-95" dirty="0">
                <a:latin typeface="Arial"/>
                <a:cs typeface="Arial"/>
              </a:rPr>
              <a:t>DEM </a:t>
            </a:r>
            <a:r>
              <a:rPr sz="1050" spc="-45" dirty="0">
                <a:latin typeface="Arial"/>
                <a:cs typeface="Arial"/>
              </a:rPr>
              <a:t>en </a:t>
            </a:r>
            <a:r>
              <a:rPr sz="1050" spc="-75" dirty="0">
                <a:latin typeface="Arial"/>
                <a:cs typeface="Arial"/>
              </a:rPr>
              <a:t>base </a:t>
            </a:r>
            <a:r>
              <a:rPr sz="1050" spc="-80" dirty="0">
                <a:latin typeface="Arial"/>
                <a:cs typeface="Arial"/>
              </a:rPr>
              <a:t>a </a:t>
            </a:r>
            <a:r>
              <a:rPr sz="1050" spc="-160" dirty="0">
                <a:latin typeface="Arial"/>
                <a:cs typeface="Arial"/>
              </a:rPr>
              <a:t>CASEN </a:t>
            </a:r>
            <a:r>
              <a:rPr sz="1050" spc="-50" dirty="0">
                <a:latin typeface="Arial"/>
                <a:cs typeface="Arial"/>
              </a:rPr>
              <a:t>2015 y actualizada con </a:t>
            </a:r>
            <a:r>
              <a:rPr sz="1050" spc="-65" dirty="0">
                <a:latin typeface="Arial"/>
                <a:cs typeface="Arial"/>
              </a:rPr>
              <a:t>saldos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migratorios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57932" y="1953514"/>
          <a:ext cx="7807956" cy="404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País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origen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Estimación </a:t>
                      </a:r>
                      <a:r>
                        <a:rPr sz="1100" b="1" spc="10" dirty="0">
                          <a:latin typeface="Trebuchet MS"/>
                          <a:cs typeface="Trebuchet MS"/>
                        </a:rPr>
                        <a:t>DEM</a:t>
                      </a:r>
                      <a:r>
                        <a:rPr sz="11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(2014)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Estimación </a:t>
                      </a:r>
                      <a:r>
                        <a:rPr sz="1100" b="1" spc="10" dirty="0">
                          <a:latin typeface="Trebuchet MS"/>
                          <a:cs typeface="Trebuchet MS"/>
                        </a:rPr>
                        <a:t>DEM</a:t>
                      </a:r>
                      <a:r>
                        <a:rPr sz="11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(06/2017)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Incremento </a:t>
                      </a:r>
                      <a:r>
                        <a:rPr sz="1100" b="1" spc="50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1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2014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2017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Perú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130.329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249.389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191%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Colombia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25.038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126.981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507%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Bolivia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36.036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111.011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308%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Venezuela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84.586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85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1057%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Haití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1.649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73.098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85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4433%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Argentina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66.899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85.724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128%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Ecuador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19.133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35.678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186%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Estados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Unidos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12.799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19.161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150%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España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14.474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25.334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175%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Brasil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12.196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19.430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159%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China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7.724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15.408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199%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335">
                        <a:lnSpc>
                          <a:spcPts val="1315"/>
                        </a:lnSpc>
                        <a:spcBef>
                          <a:spcPts val="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República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Dominicana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5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2.510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15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8.364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315"/>
                        </a:lnSpc>
                        <a:spcBef>
                          <a:spcPts val="25"/>
                        </a:spcBef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333%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México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4.246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7.494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176%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Francia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5.631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8.252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147%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Paraguay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3.130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6.428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205%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Uruguay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5.528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7.622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138%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Cuba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6.001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9.404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157%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Alemania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7.753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9.212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119%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Italia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5.030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6.851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136%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Otros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países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41.921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56.936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136%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3335">
                        <a:lnSpc>
                          <a:spcPts val="1285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416.028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85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966.363*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85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232%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191761" y="6577076"/>
            <a:ext cx="8870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5" dirty="0">
                <a:solidFill>
                  <a:srgbClr val="FFFFFF"/>
                </a:solidFill>
                <a:latin typeface="Arial"/>
                <a:cs typeface="Arial"/>
              </a:rPr>
              <a:t>* </a:t>
            </a:r>
            <a:r>
              <a:rPr sz="900" spc="-12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ajusta</a:t>
            </a:r>
            <a:r>
              <a:rPr sz="9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monto.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06E0A-7397-8645-BFF3-48DFA9F0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1" y="748112"/>
            <a:ext cx="11592556" cy="677108"/>
          </a:xfrm>
        </p:spPr>
        <p:txBody>
          <a:bodyPr/>
          <a:lstStyle/>
          <a:p>
            <a:r>
              <a:rPr lang="es-CL" sz="4400" dirty="0">
                <a:latin typeface="+mj-lt"/>
              </a:rPr>
              <a:t>Inscritos por Nacionalidad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723DA8-8DE8-024B-BAC8-00FFDFAEE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31C902-A435-D44C-B759-C1DC3DFC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25219"/>
            <a:ext cx="6464300" cy="47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D2A4-5323-E04E-9623-4F2F517B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1" y="611614"/>
            <a:ext cx="11592556" cy="677108"/>
          </a:xfrm>
        </p:spPr>
        <p:txBody>
          <a:bodyPr/>
          <a:lstStyle/>
          <a:p>
            <a:r>
              <a:rPr lang="es-CL" sz="4400" dirty="0">
                <a:latin typeface="+mj-lt"/>
              </a:rPr>
              <a:t>Inscritos por Región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B9697-4D83-A343-AC16-F00C6B3F8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D2651C-E751-4A4D-8024-C3825D645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88722"/>
            <a:ext cx="7595312" cy="53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  <a:tabLst>
                <a:tab pos="9986010" algn="l"/>
              </a:tabLst>
            </a:pPr>
            <a:r>
              <a:rPr spc="-475" dirty="0"/>
              <a:t>Reforma</a:t>
            </a:r>
            <a:r>
              <a:rPr spc="-775" dirty="0"/>
              <a:t> </a:t>
            </a:r>
            <a:r>
              <a:rPr spc="-520" dirty="0"/>
              <a:t>Legislativa	</a:t>
            </a:r>
          </a:p>
          <a:p>
            <a:pPr marL="92075">
              <a:lnSpc>
                <a:spcPct val="100000"/>
              </a:lnSpc>
              <a:spcBef>
                <a:spcPts val="1720"/>
              </a:spcBef>
            </a:pPr>
            <a:r>
              <a:rPr sz="2400" u="none" spc="20" dirty="0">
                <a:solidFill>
                  <a:srgbClr val="626F52"/>
                </a:solidFill>
              </a:rPr>
              <a:t>PROYECTO </a:t>
            </a:r>
            <a:r>
              <a:rPr sz="2400" u="none" spc="30" dirty="0">
                <a:solidFill>
                  <a:srgbClr val="626F52"/>
                </a:solidFill>
              </a:rPr>
              <a:t>DE </a:t>
            </a:r>
            <a:r>
              <a:rPr sz="2400" u="none" spc="-55" dirty="0">
                <a:solidFill>
                  <a:srgbClr val="626F52"/>
                </a:solidFill>
              </a:rPr>
              <a:t>LEY </a:t>
            </a:r>
            <a:r>
              <a:rPr sz="2400" u="none" spc="30" dirty="0">
                <a:solidFill>
                  <a:srgbClr val="626F52"/>
                </a:solidFill>
              </a:rPr>
              <a:t>DE </a:t>
            </a:r>
            <a:r>
              <a:rPr sz="2400" u="none" spc="130" dirty="0">
                <a:solidFill>
                  <a:srgbClr val="626F52"/>
                </a:solidFill>
              </a:rPr>
              <a:t>MIGRACIONES </a:t>
            </a:r>
            <a:r>
              <a:rPr sz="2400" u="none" spc="80" dirty="0">
                <a:solidFill>
                  <a:srgbClr val="626F52"/>
                </a:solidFill>
              </a:rPr>
              <a:t>(2013) </a:t>
            </a:r>
            <a:r>
              <a:rPr sz="2400" u="none" spc="110" dirty="0">
                <a:solidFill>
                  <a:srgbClr val="626F52"/>
                </a:solidFill>
              </a:rPr>
              <a:t>INDICACIONES</a:t>
            </a:r>
            <a:r>
              <a:rPr sz="2400" u="none" spc="405" dirty="0">
                <a:solidFill>
                  <a:srgbClr val="626F52"/>
                </a:solidFill>
              </a:rPr>
              <a:t> </a:t>
            </a:r>
            <a:r>
              <a:rPr sz="2400" u="none" spc="80" dirty="0">
                <a:solidFill>
                  <a:srgbClr val="626F52"/>
                </a:solidFill>
              </a:rPr>
              <a:t>(2018)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76324" y="6554825"/>
            <a:ext cx="519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1506" y="6541719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640" y="959942"/>
            <a:ext cx="8367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Proyecto</a:t>
            </a:r>
            <a:r>
              <a:rPr spc="-545" dirty="0"/>
              <a:t> </a:t>
            </a:r>
            <a:r>
              <a:rPr spc="-235" dirty="0"/>
              <a:t>de</a:t>
            </a:r>
            <a:r>
              <a:rPr spc="-525" dirty="0"/>
              <a:t> </a:t>
            </a:r>
            <a:r>
              <a:rPr spc="-315" dirty="0"/>
              <a:t>ley</a:t>
            </a:r>
            <a:r>
              <a:rPr spc="-525" dirty="0"/>
              <a:t> </a:t>
            </a:r>
            <a:r>
              <a:rPr spc="-280" dirty="0"/>
              <a:t>Boletín</a:t>
            </a:r>
            <a:r>
              <a:rPr spc="-545" dirty="0"/>
              <a:t> </a:t>
            </a:r>
            <a:r>
              <a:rPr spc="-180" dirty="0"/>
              <a:t>8970-06</a:t>
            </a:r>
            <a:r>
              <a:rPr spc="-540" dirty="0"/>
              <a:t> </a:t>
            </a:r>
            <a:r>
              <a:rPr spc="-225" dirty="0"/>
              <a:t>(2013)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580" y="1771650"/>
            <a:ext cx="4364355" cy="298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marR="5715" indent="-9144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Objetivos, </a:t>
            </a:r>
            <a:r>
              <a:rPr sz="1700" spc="-80" dirty="0">
                <a:solidFill>
                  <a:srgbClr val="585858"/>
                </a:solidFill>
                <a:latin typeface="Arial"/>
                <a:cs typeface="Arial"/>
              </a:rPr>
              <a:t>derechos,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obligaciones, </a:t>
            </a:r>
            <a:r>
              <a:rPr sz="1700" spc="-40" dirty="0">
                <a:solidFill>
                  <a:srgbClr val="585858"/>
                </a:solidFill>
                <a:latin typeface="Arial"/>
                <a:cs typeface="Arial"/>
              </a:rPr>
              <a:t>fijación </a:t>
            </a:r>
            <a:r>
              <a:rPr sz="1700" spc="-85" dirty="0">
                <a:solidFill>
                  <a:srgbClr val="585858"/>
                </a:solidFill>
                <a:latin typeface="Arial"/>
                <a:cs typeface="Arial"/>
              </a:rPr>
              <a:t>de 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Política</a:t>
            </a:r>
            <a:r>
              <a:rPr sz="17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85858"/>
                </a:solidFill>
                <a:latin typeface="Arial"/>
                <a:cs typeface="Arial"/>
              </a:rPr>
              <a:t>Migratoria</a:t>
            </a:r>
            <a:endParaRPr sz="17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139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45" dirty="0">
                <a:solidFill>
                  <a:srgbClr val="585858"/>
                </a:solidFill>
                <a:latin typeface="Arial"/>
                <a:cs typeface="Arial"/>
              </a:rPr>
              <a:t>Institucionalidad</a:t>
            </a:r>
            <a:r>
              <a:rPr sz="17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85858"/>
                </a:solidFill>
                <a:latin typeface="Arial"/>
                <a:cs typeface="Arial"/>
              </a:rPr>
              <a:t>Migratoria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90" dirty="0">
                <a:solidFill>
                  <a:srgbClr val="585858"/>
                </a:solidFill>
                <a:latin typeface="Arial"/>
                <a:cs typeface="Arial"/>
              </a:rPr>
              <a:t>Normas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de ingreso </a:t>
            </a:r>
            <a:r>
              <a:rPr sz="17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700" spc="-95" dirty="0">
                <a:solidFill>
                  <a:srgbClr val="585858"/>
                </a:solidFill>
                <a:latin typeface="Arial"/>
                <a:cs typeface="Arial"/>
              </a:rPr>
              <a:t>egreso </a:t>
            </a:r>
            <a:r>
              <a:rPr sz="17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700" spc="-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85858"/>
                </a:solidFill>
                <a:latin typeface="Arial"/>
                <a:cs typeface="Arial"/>
              </a:rPr>
              <a:t>Chile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10" dirty="0">
                <a:solidFill>
                  <a:srgbClr val="585858"/>
                </a:solidFill>
                <a:latin typeface="Arial"/>
                <a:cs typeface="Arial"/>
              </a:rPr>
              <a:t>Categorías </a:t>
            </a: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migratorias </a:t>
            </a: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(menú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7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585858"/>
                </a:solidFill>
                <a:latin typeface="Arial"/>
                <a:cs typeface="Arial"/>
              </a:rPr>
              <a:t>visas)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39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  <a:tab pos="1480185" algn="l"/>
                <a:tab pos="2919095" algn="l"/>
                <a:tab pos="4243705" algn="l"/>
              </a:tabLst>
            </a:pPr>
            <a:r>
              <a:rPr sz="1700" spc="-15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spc="-114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700" spc="-4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700" spc="-12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sz="1700" spc="-70" dirty="0">
                <a:solidFill>
                  <a:srgbClr val="585858"/>
                </a:solidFill>
                <a:latin typeface="Arial"/>
                <a:cs typeface="Arial"/>
              </a:rPr>
              <a:t>aci</a:t>
            </a:r>
            <a:r>
              <a:rPr sz="1700" spc="-10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700" spc="-11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700" spc="-18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700" spc="8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700" spc="-14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700" spc="-19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700" spc="8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700" spc="-13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700" spc="7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700" spc="-14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700" spc="-18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700" spc="-50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7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em</a:t>
            </a:r>
            <a:r>
              <a:rPr sz="1700" spc="-70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1700" spc="-2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700" spc="-14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700" spc="-11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700" spc="-18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700" spc="-1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1700" spc="-45" dirty="0">
                <a:solidFill>
                  <a:srgbClr val="585858"/>
                </a:solidFill>
                <a:latin typeface="Arial"/>
                <a:cs typeface="Arial"/>
              </a:rPr>
              <a:t>instituciones</a:t>
            </a:r>
            <a:r>
              <a:rPr sz="17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585858"/>
                </a:solidFill>
                <a:latin typeface="Arial"/>
                <a:cs typeface="Arial"/>
              </a:rPr>
              <a:t>educacionales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70" dirty="0">
                <a:solidFill>
                  <a:srgbClr val="585858"/>
                </a:solidFill>
                <a:latin typeface="Arial"/>
                <a:cs typeface="Arial"/>
              </a:rPr>
              <a:t>Infracciones </a:t>
            </a:r>
            <a:r>
              <a:rPr sz="17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700" spc="-100" dirty="0">
                <a:solidFill>
                  <a:srgbClr val="585858"/>
                </a:solidFill>
                <a:latin typeface="Arial"/>
                <a:cs typeface="Arial"/>
              </a:rPr>
              <a:t>sanciones</a:t>
            </a:r>
            <a:r>
              <a:rPr sz="17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migratorias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6478" y="1805686"/>
            <a:ext cx="5328285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90" dirty="0">
                <a:solidFill>
                  <a:srgbClr val="585858"/>
                </a:solidFill>
                <a:latin typeface="Arial"/>
                <a:cs typeface="Arial"/>
              </a:rPr>
              <a:t>Expulsión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7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extranjeros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lr>
                <a:srgbClr val="E38312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Control </a:t>
            </a:r>
            <a:r>
              <a:rPr sz="1700" spc="-45" dirty="0">
                <a:solidFill>
                  <a:srgbClr val="585858"/>
                </a:solidFill>
                <a:latin typeface="Arial"/>
                <a:cs typeface="Arial"/>
              </a:rPr>
              <a:t>administrativo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(medidas</a:t>
            </a:r>
            <a:r>
              <a:rPr sz="1700" spc="-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cautelares)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130" dirty="0">
                <a:solidFill>
                  <a:srgbClr val="585858"/>
                </a:solidFill>
                <a:latin typeface="Arial"/>
                <a:cs typeface="Arial"/>
              </a:rPr>
              <a:t>Recursos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585858"/>
                </a:solidFill>
                <a:latin typeface="Arial"/>
                <a:cs typeface="Arial"/>
              </a:rPr>
              <a:t>reclamación </a:t>
            </a:r>
            <a:r>
              <a:rPr sz="1700" spc="-55" dirty="0">
                <a:solidFill>
                  <a:srgbClr val="585858"/>
                </a:solidFill>
                <a:latin typeface="Arial"/>
                <a:cs typeface="Arial"/>
              </a:rPr>
              <a:t>(administrativos </a:t>
            </a:r>
            <a:r>
              <a:rPr sz="17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7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judiciales)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90" dirty="0">
                <a:solidFill>
                  <a:srgbClr val="585858"/>
                </a:solidFill>
                <a:latin typeface="Arial"/>
                <a:cs typeface="Arial"/>
              </a:rPr>
              <a:t>Chilenos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sz="17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endParaRPr sz="1700">
              <a:latin typeface="Arial"/>
              <a:cs typeface="Arial"/>
            </a:endParaRPr>
          </a:p>
          <a:p>
            <a:pPr marL="403860" indent="-391160">
              <a:lnSpc>
                <a:spcPct val="100000"/>
              </a:lnSpc>
              <a:spcBef>
                <a:spcPts val="1395"/>
              </a:spcBef>
              <a:buClr>
                <a:srgbClr val="E38312"/>
              </a:buClr>
              <a:buFont typeface="Wingdings"/>
              <a:buChar char=""/>
              <a:tabLst>
                <a:tab pos="403860" algn="l"/>
                <a:tab pos="404495" algn="l"/>
              </a:tabLst>
            </a:pP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Reconocimiento de </a:t>
            </a:r>
            <a:r>
              <a:rPr sz="1700" spc="-25" dirty="0">
                <a:solidFill>
                  <a:srgbClr val="585858"/>
                </a:solidFill>
                <a:latin typeface="Arial"/>
                <a:cs typeface="Arial"/>
              </a:rPr>
              <a:t>títulos</a:t>
            </a:r>
            <a:r>
              <a:rPr sz="17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85858"/>
                </a:solidFill>
                <a:latin typeface="Arial"/>
                <a:cs typeface="Arial"/>
              </a:rPr>
              <a:t>profesionales</a:t>
            </a:r>
            <a:endParaRPr sz="1700">
              <a:latin typeface="Arial"/>
              <a:cs typeface="Arial"/>
            </a:endParaRPr>
          </a:p>
          <a:p>
            <a:pPr marL="403860" indent="-391160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Font typeface="Wingdings"/>
              <a:buChar char=""/>
              <a:tabLst>
                <a:tab pos="403860" algn="l"/>
                <a:tab pos="404495" algn="l"/>
              </a:tabLst>
            </a:pPr>
            <a:r>
              <a:rPr sz="1700" spc="-95" dirty="0">
                <a:solidFill>
                  <a:srgbClr val="585858"/>
                </a:solidFill>
                <a:latin typeface="Arial"/>
                <a:cs typeface="Arial"/>
              </a:rPr>
              <a:t>Comunicaciones </a:t>
            </a:r>
            <a:r>
              <a:rPr sz="17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7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585858"/>
                </a:solidFill>
                <a:latin typeface="Arial"/>
                <a:cs typeface="Arial"/>
              </a:rPr>
              <a:t>notificaciones</a:t>
            </a: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400"/>
              </a:spcBef>
              <a:buClr>
                <a:srgbClr val="E38312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Otros: </a:t>
            </a:r>
            <a:r>
              <a:rPr sz="1700" spc="-25" dirty="0">
                <a:solidFill>
                  <a:srgbClr val="585858"/>
                </a:solidFill>
                <a:latin typeface="Arial"/>
                <a:cs typeface="Arial"/>
              </a:rPr>
              <a:t>límite </a:t>
            </a:r>
            <a:r>
              <a:rPr sz="17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700" spc="-65" dirty="0">
                <a:solidFill>
                  <a:srgbClr val="585858"/>
                </a:solidFill>
                <a:latin typeface="Arial"/>
                <a:cs typeface="Arial"/>
              </a:rPr>
              <a:t>trabajadores </a:t>
            </a:r>
            <a:r>
              <a:rPr sz="1700" spc="-60" dirty="0">
                <a:solidFill>
                  <a:srgbClr val="585858"/>
                </a:solidFill>
                <a:latin typeface="Arial"/>
                <a:cs typeface="Arial"/>
              </a:rPr>
              <a:t>extranjeros, </a:t>
            </a:r>
            <a:r>
              <a:rPr sz="1700" spc="-45" dirty="0">
                <a:solidFill>
                  <a:srgbClr val="585858"/>
                </a:solidFill>
                <a:latin typeface="Arial"/>
                <a:cs typeface="Arial"/>
              </a:rPr>
              <a:t>transitorios,  </a:t>
            </a:r>
            <a:r>
              <a:rPr sz="1700" spc="-85" dirty="0">
                <a:solidFill>
                  <a:srgbClr val="585858"/>
                </a:solidFill>
                <a:latin typeface="Arial"/>
                <a:cs typeface="Arial"/>
              </a:rPr>
              <a:t>derogaciones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3409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Principio</a:t>
            </a:r>
            <a:r>
              <a:rPr spc="-605" dirty="0"/>
              <a:t> </a:t>
            </a:r>
            <a:r>
              <a:rPr spc="-310" dirty="0"/>
              <a:t>Rector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580" y="1839595"/>
            <a:ext cx="9812655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4139" marR="5080" indent="-91440">
              <a:lnSpc>
                <a:spcPts val="1839"/>
              </a:lnSpc>
              <a:spcBef>
                <a:spcPts val="33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Modernizar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Sistema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Extranjería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Migración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acuerdo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nuevas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realidades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respeto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convencionalidad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internacional ,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manteniendo un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equilibrio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entre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una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política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fronteras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abiertas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el 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concepto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migración </a:t>
            </a:r>
            <a:r>
              <a:rPr sz="1700" b="1" i="1" u="heavy" spc="-1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segura, </a:t>
            </a:r>
            <a:r>
              <a:rPr sz="1700" b="1" i="1" u="heavy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ordenada </a:t>
            </a:r>
            <a:r>
              <a:rPr sz="1700" b="1" i="1" u="heavy" spc="-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y </a:t>
            </a:r>
            <a:r>
              <a:rPr sz="1700" b="1" i="1" u="heavy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regular</a:t>
            </a:r>
            <a:r>
              <a:rPr sz="1700" b="1" i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Chile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(declaración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Nueva 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York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refugiados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migrantes,</a:t>
            </a:r>
            <a:r>
              <a:rPr sz="17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2016).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54825"/>
            <a:ext cx="519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4/17/2018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59942"/>
            <a:ext cx="3528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De </a:t>
            </a:r>
            <a:r>
              <a:rPr spc="-204" dirty="0"/>
              <a:t>los</a:t>
            </a:r>
            <a:r>
              <a:rPr spc="-915" dirty="0"/>
              <a:t> </a:t>
            </a:r>
            <a:r>
              <a:rPr spc="-280" dirty="0"/>
              <a:t>Principios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580" y="1689328"/>
            <a:ext cx="9814560" cy="27235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285"/>
              </a:spcBef>
            </a:pPr>
            <a:r>
              <a:rPr sz="1700" b="1" spc="-95" dirty="0">
                <a:solidFill>
                  <a:srgbClr val="404040"/>
                </a:solidFill>
                <a:latin typeface="Trebuchet MS"/>
                <a:cs typeface="Trebuchet MS"/>
              </a:rPr>
              <a:t>Objetivos</a:t>
            </a:r>
            <a:endParaRPr sz="1700">
              <a:latin typeface="Trebuchet MS"/>
              <a:cs typeface="Trebuchet MS"/>
            </a:endParaRPr>
          </a:p>
          <a:p>
            <a:pPr marL="104139" marR="5080" indent="-91440">
              <a:lnSpc>
                <a:spcPts val="1839"/>
              </a:lnSpc>
              <a:spcBef>
                <a:spcPts val="1415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Promoción de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derechos. </a:t>
            </a: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promoverá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derechos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extranjeros, </a:t>
            </a:r>
            <a:r>
              <a:rPr sz="1700" spc="-135" dirty="0">
                <a:solidFill>
                  <a:srgbClr val="404040"/>
                </a:solidFill>
                <a:latin typeface="Arial"/>
                <a:cs typeface="Arial"/>
              </a:rPr>
              <a:t>así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también 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sus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deberes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obligaciones.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7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Procedimiento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migratorio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informado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deber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Estado.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1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Estado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propenderá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Integración,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respetando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diferencias</a:t>
            </a:r>
            <a:r>
              <a:rPr sz="1700" spc="-2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culturales.</a:t>
            </a:r>
            <a:endParaRPr sz="17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Migración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segura,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ordenada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700" spc="-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regular.</a:t>
            </a:r>
            <a:endParaRPr sz="17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4117"/>
              <a:buFont typeface="Wingdings"/>
              <a:buChar char=""/>
              <a:tabLst>
                <a:tab pos="186055" algn="l"/>
              </a:tabLst>
            </a:pPr>
            <a:r>
              <a:rPr sz="1700" spc="-18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contribución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extranjeros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desarrollo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país 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será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considerada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Política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Nacional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Migratoria.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6430" y="6487769"/>
            <a:ext cx="260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**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incluídos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en actuales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indicaciones.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7597" y="649691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2248</Words>
  <Application>Microsoft Macintosh PowerPoint</Application>
  <PresentationFormat>Panorámica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Migraciones 2018</vt:lpstr>
      <vt:lpstr>Evolución de migrantes en Chile</vt:lpstr>
      <vt:lpstr>Estimación del número de migrantes por  nacionalidad</vt:lpstr>
      <vt:lpstr>Inscritos por Nacionalidad</vt:lpstr>
      <vt:lpstr>Inscritos por Región</vt:lpstr>
      <vt:lpstr>Reforma Legislativa  PROYECTO DE LEY DE MIGRACIONES (2013) INDICACIONES (2018)</vt:lpstr>
      <vt:lpstr>Proyecto de ley Boletín 8970-06 (2013)</vt:lpstr>
      <vt:lpstr>Principio Rector</vt:lpstr>
      <vt:lpstr>De los Principios</vt:lpstr>
      <vt:lpstr>Derechos y obligaciones</vt:lpstr>
      <vt:lpstr>Presentación de PowerPoint</vt:lpstr>
      <vt:lpstr>Presentación de PowerPoint</vt:lpstr>
      <vt:lpstr>Presentación de PowerPoint</vt:lpstr>
      <vt:lpstr>Presentación de PowerPoint</vt:lpstr>
      <vt:lpstr>Derechos y obligaciones</vt:lpstr>
      <vt:lpstr>Presentación de PowerPoint</vt:lpstr>
      <vt:lpstr>Institucionalidad Migratoria</vt:lpstr>
      <vt:lpstr>Normas de ingreso y egreso a Chile</vt:lpstr>
      <vt:lpstr>Prohibiciones de Ingreso</vt:lpstr>
      <vt:lpstr>Categorías migratorias</vt:lpstr>
      <vt:lpstr>Normas de Asilo y Refugio</vt:lpstr>
      <vt:lpstr>Infracciones y sanciones   migratorias</vt:lpstr>
      <vt:lpstr>Expulsión y reconducción</vt:lpstr>
      <vt:lpstr>Agilización de los Procesos de Expulsión</vt:lpstr>
      <vt:lpstr>Recursos</vt:lpstr>
      <vt:lpstr>Situación de menores apátridas</vt:lpstr>
      <vt:lpstr>Revalidación de títulos profesionales</vt:lpstr>
      <vt:lpstr>Límite de Trabajadores extranjeros</vt:lpstr>
      <vt:lpstr>Migraciones 2018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B</dc:creator>
  <cp:lastModifiedBy>Maria Muñoz solis</cp:lastModifiedBy>
  <cp:revision>8</cp:revision>
  <dcterms:created xsi:type="dcterms:W3CDTF">2018-08-09T21:24:13Z</dcterms:created>
  <dcterms:modified xsi:type="dcterms:W3CDTF">2018-08-10T03:41:27Z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2018-08-09T00:00:00Z</vt:filetime>
  </property>
</Properties>
</file>